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2.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4.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6.xml" ContentType="application/vnd.openxmlformats-officedocument.presentationml.tags+xml"/>
  <Override PartName="/ppt/tags/tag2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4"/>
    <p:sldMasterId id="2147484731" r:id="rId5"/>
    <p:sldMasterId id="2147484753" r:id="rId6"/>
    <p:sldMasterId id="2147484785" r:id="rId7"/>
    <p:sldMasterId id="2147484805" r:id="rId8"/>
    <p:sldMasterId id="2147484833" r:id="rId9"/>
    <p:sldMasterId id="2147484854" r:id="rId10"/>
    <p:sldMasterId id="2147484878" r:id="rId11"/>
    <p:sldMasterId id="2147484899" r:id="rId12"/>
    <p:sldMasterId id="2147484923" r:id="rId13"/>
    <p:sldMasterId id="2147484945" r:id="rId14"/>
    <p:sldMasterId id="2147484983" r:id="rId15"/>
    <p:sldMasterId id="2147485021" r:id="rId16"/>
    <p:sldMasterId id="2147485068" r:id="rId17"/>
    <p:sldMasterId id="2147485095" r:id="rId18"/>
  </p:sldMasterIdLst>
  <p:notesMasterIdLst>
    <p:notesMasterId r:id="rId103"/>
  </p:notesMasterIdLst>
  <p:handoutMasterIdLst>
    <p:handoutMasterId r:id="rId104"/>
  </p:handoutMasterIdLst>
  <p:sldIdLst>
    <p:sldId id="3953" r:id="rId19"/>
    <p:sldId id="3903" r:id="rId20"/>
    <p:sldId id="2076137215" r:id="rId21"/>
    <p:sldId id="2076137216" r:id="rId22"/>
    <p:sldId id="2076137217" r:id="rId23"/>
    <p:sldId id="2076137218" r:id="rId24"/>
    <p:sldId id="2076137219" r:id="rId25"/>
    <p:sldId id="2076137220" r:id="rId26"/>
    <p:sldId id="2076137221" r:id="rId27"/>
    <p:sldId id="2076137222" r:id="rId28"/>
    <p:sldId id="2076137223" r:id="rId29"/>
    <p:sldId id="2076137214" r:id="rId30"/>
    <p:sldId id="2076137205" r:id="rId31"/>
    <p:sldId id="2076137211" r:id="rId32"/>
    <p:sldId id="2076137224" r:id="rId33"/>
    <p:sldId id="2076137212" r:id="rId34"/>
    <p:sldId id="2076137228" r:id="rId35"/>
    <p:sldId id="2076137233" r:id="rId36"/>
    <p:sldId id="2076137234" r:id="rId37"/>
    <p:sldId id="2076137195" r:id="rId38"/>
    <p:sldId id="2076137201" r:id="rId39"/>
    <p:sldId id="2076137209" r:id="rId40"/>
    <p:sldId id="2076137200" r:id="rId41"/>
    <p:sldId id="2076137227" r:id="rId42"/>
    <p:sldId id="1684" r:id="rId43"/>
    <p:sldId id="10093" r:id="rId44"/>
    <p:sldId id="2076137198" r:id="rId45"/>
    <p:sldId id="10100" r:id="rId46"/>
    <p:sldId id="2076137199" r:id="rId47"/>
    <p:sldId id="2076137196" r:id="rId48"/>
    <p:sldId id="2076137202" r:id="rId49"/>
    <p:sldId id="2076137197" r:id="rId50"/>
    <p:sldId id="2076137229" r:id="rId51"/>
    <p:sldId id="2076137230" r:id="rId52"/>
    <p:sldId id="2076137231" r:id="rId53"/>
    <p:sldId id="10098" r:id="rId54"/>
    <p:sldId id="2076136076" r:id="rId55"/>
    <p:sldId id="13781" r:id="rId56"/>
    <p:sldId id="13798" r:id="rId57"/>
    <p:sldId id="13793" r:id="rId58"/>
    <p:sldId id="13801" r:id="rId59"/>
    <p:sldId id="13802" r:id="rId60"/>
    <p:sldId id="13799" r:id="rId61"/>
    <p:sldId id="13783" r:id="rId62"/>
    <p:sldId id="2076137235" r:id="rId63"/>
    <p:sldId id="13797" r:id="rId64"/>
    <p:sldId id="2076136063" r:id="rId65"/>
    <p:sldId id="2076136068" r:id="rId66"/>
    <p:sldId id="2076136062" r:id="rId67"/>
    <p:sldId id="8680" r:id="rId68"/>
    <p:sldId id="3896" r:id="rId69"/>
    <p:sldId id="3906" r:id="rId70"/>
    <p:sldId id="8677" r:id="rId71"/>
    <p:sldId id="8545" r:id="rId72"/>
    <p:sldId id="8521" r:id="rId73"/>
    <p:sldId id="8522" r:id="rId74"/>
    <p:sldId id="8533" r:id="rId75"/>
    <p:sldId id="8523" r:id="rId76"/>
    <p:sldId id="8601" r:id="rId77"/>
    <p:sldId id="8678" r:id="rId78"/>
    <p:sldId id="8636" r:id="rId79"/>
    <p:sldId id="8637" r:id="rId80"/>
    <p:sldId id="8624" r:id="rId81"/>
    <p:sldId id="1887" r:id="rId82"/>
    <p:sldId id="2076136052" r:id="rId83"/>
    <p:sldId id="8566" r:id="rId84"/>
    <p:sldId id="4194" r:id="rId85"/>
    <p:sldId id="10001" r:id="rId86"/>
    <p:sldId id="4195" r:id="rId87"/>
    <p:sldId id="2076136053" r:id="rId88"/>
    <p:sldId id="10082" r:id="rId89"/>
    <p:sldId id="2076136060" r:id="rId90"/>
    <p:sldId id="1895" r:id="rId91"/>
    <p:sldId id="3913" r:id="rId92"/>
    <p:sldId id="3916" r:id="rId93"/>
    <p:sldId id="8625" r:id="rId94"/>
    <p:sldId id="8571" r:id="rId95"/>
    <p:sldId id="8575" r:id="rId96"/>
    <p:sldId id="8605" r:id="rId97"/>
    <p:sldId id="8563" r:id="rId98"/>
    <p:sldId id="8610" r:id="rId99"/>
    <p:sldId id="1614" r:id="rId100"/>
    <p:sldId id="271" r:id="rId101"/>
    <p:sldId id="2076136069" r:id="rId10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49"/>
    <a:srgbClr val="FFB900"/>
    <a:srgbClr val="D83B01"/>
    <a:srgbClr val="FFFF00"/>
    <a:srgbClr val="BDBDBD"/>
    <a:srgbClr val="46F828"/>
    <a:srgbClr val="E6E6E6"/>
    <a:srgbClr val="D2D2D2"/>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3731F0-B88D-4991-B5E3-457B00F4A43C}" v="6" dt="2020-05-13T12:27:07.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9" autoAdjust="0"/>
    <p:restoredTop sz="95563" autoAdjust="0"/>
  </p:normalViewPr>
  <p:slideViewPr>
    <p:cSldViewPr snapToGrid="0">
      <p:cViewPr varScale="1">
        <p:scale>
          <a:sx n="106" d="100"/>
          <a:sy n="106" d="100"/>
        </p:scale>
        <p:origin x="894" y="10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9786"/>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6" Type="http://schemas.openxmlformats.org/officeDocument/2006/relationships/slideMaster" Target="slideMasters/slideMaster13.xml"/><Relationship Id="rId107" Type="http://schemas.openxmlformats.org/officeDocument/2006/relationships/viewProps" Target="viewProps.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5" Type="http://schemas.openxmlformats.org/officeDocument/2006/relationships/slideMaster" Target="slideMasters/slideMaster2.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6"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109" Type="http://schemas.openxmlformats.org/officeDocument/2006/relationships/tableStyles" Target="tableStyles.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microsoft.com/office/2015/10/relationships/revisionInfo" Target="revisionInfo.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1.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Average Encoding Time (</a:t>
            </a:r>
            <a:r>
              <a:rPr lang="en-US" err="1">
                <a:solidFill>
                  <a:schemeClr val="tx1"/>
                </a:solidFill>
                <a:latin typeface="+mj-lt"/>
              </a:rPr>
              <a:t>ms</a:t>
            </a:r>
            <a:r>
              <a:rPr lang="en-US">
                <a:solidFill>
                  <a:schemeClr val="tx1"/>
                </a:solidFill>
                <a:latin typeface="+mj-lt"/>
              </a:rPr>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Sheet1!$C$2</c:f>
              <c:strCache>
                <c:ptCount val="1"/>
                <c:pt idx="0">
                  <c:v>4kDownSampled</c:v>
                </c:pt>
              </c:strCache>
            </c:strRef>
          </c:tx>
          <c:spPr>
            <a:ln w="15875" cap="rnd">
              <a:solidFill>
                <a:schemeClr val="accent1"/>
              </a:solidFill>
              <a:round/>
            </a:ln>
            <a:effectLst/>
          </c:spPr>
          <c:marker>
            <c:symbol val="none"/>
          </c:marker>
          <c:val>
            <c:numRef>
              <c:f>Sheet1!$C$3:$C$64</c:f>
              <c:numCache>
                <c:formatCode>General</c:formatCode>
                <c:ptCount val="62"/>
                <c:pt idx="0">
                  <c:v>37</c:v>
                </c:pt>
                <c:pt idx="1">
                  <c:v>1</c:v>
                </c:pt>
                <c:pt idx="2">
                  <c:v>6</c:v>
                </c:pt>
                <c:pt idx="3">
                  <c:v>12</c:v>
                </c:pt>
                <c:pt idx="4">
                  <c:v>7</c:v>
                </c:pt>
                <c:pt idx="5">
                  <c:v>1</c:v>
                </c:pt>
                <c:pt idx="6">
                  <c:v>68</c:v>
                </c:pt>
                <c:pt idx="7">
                  <c:v>19</c:v>
                </c:pt>
                <c:pt idx="8">
                  <c:v>7</c:v>
                </c:pt>
                <c:pt idx="9">
                  <c:v>13</c:v>
                </c:pt>
                <c:pt idx="10">
                  <c:v>1</c:v>
                </c:pt>
                <c:pt idx="11">
                  <c:v>1</c:v>
                </c:pt>
                <c:pt idx="12">
                  <c:v>60</c:v>
                </c:pt>
                <c:pt idx="13">
                  <c:v>57</c:v>
                </c:pt>
                <c:pt idx="14">
                  <c:v>1</c:v>
                </c:pt>
                <c:pt idx="15">
                  <c:v>1</c:v>
                </c:pt>
                <c:pt idx="16">
                  <c:v>1</c:v>
                </c:pt>
                <c:pt idx="17">
                  <c:v>1</c:v>
                </c:pt>
                <c:pt idx="18">
                  <c:v>2</c:v>
                </c:pt>
                <c:pt idx="19">
                  <c:v>92</c:v>
                </c:pt>
                <c:pt idx="20">
                  <c:v>3</c:v>
                </c:pt>
                <c:pt idx="21">
                  <c:v>2</c:v>
                </c:pt>
                <c:pt idx="22">
                  <c:v>60</c:v>
                </c:pt>
                <c:pt idx="23">
                  <c:v>80</c:v>
                </c:pt>
                <c:pt idx="24">
                  <c:v>71</c:v>
                </c:pt>
                <c:pt idx="25">
                  <c:v>46</c:v>
                </c:pt>
                <c:pt idx="26">
                  <c:v>2</c:v>
                </c:pt>
                <c:pt idx="27">
                  <c:v>1</c:v>
                </c:pt>
                <c:pt idx="28">
                  <c:v>10</c:v>
                </c:pt>
                <c:pt idx="29">
                  <c:v>13</c:v>
                </c:pt>
                <c:pt idx="30">
                  <c:v>35</c:v>
                </c:pt>
                <c:pt idx="31">
                  <c:v>72</c:v>
                </c:pt>
                <c:pt idx="32">
                  <c:v>3</c:v>
                </c:pt>
                <c:pt idx="33">
                  <c:v>70</c:v>
                </c:pt>
                <c:pt idx="34">
                  <c:v>2</c:v>
                </c:pt>
                <c:pt idx="35">
                  <c:v>2</c:v>
                </c:pt>
                <c:pt idx="36">
                  <c:v>49</c:v>
                </c:pt>
                <c:pt idx="37">
                  <c:v>55</c:v>
                </c:pt>
                <c:pt idx="38">
                  <c:v>39</c:v>
                </c:pt>
                <c:pt idx="39">
                  <c:v>25</c:v>
                </c:pt>
                <c:pt idx="40">
                  <c:v>1</c:v>
                </c:pt>
                <c:pt idx="41">
                  <c:v>12</c:v>
                </c:pt>
                <c:pt idx="42">
                  <c:v>1</c:v>
                </c:pt>
                <c:pt idx="43">
                  <c:v>68</c:v>
                </c:pt>
                <c:pt idx="44">
                  <c:v>179</c:v>
                </c:pt>
                <c:pt idx="45">
                  <c:v>9</c:v>
                </c:pt>
                <c:pt idx="46">
                  <c:v>1</c:v>
                </c:pt>
                <c:pt idx="47">
                  <c:v>3</c:v>
                </c:pt>
                <c:pt idx="48">
                  <c:v>13</c:v>
                </c:pt>
                <c:pt idx="49">
                  <c:v>30</c:v>
                </c:pt>
                <c:pt idx="50">
                  <c:v>11</c:v>
                </c:pt>
                <c:pt idx="51">
                  <c:v>15</c:v>
                </c:pt>
                <c:pt idx="52">
                  <c:v>12</c:v>
                </c:pt>
                <c:pt idx="53">
                  <c:v>15</c:v>
                </c:pt>
                <c:pt idx="54">
                  <c:v>16</c:v>
                </c:pt>
              </c:numCache>
            </c:numRef>
          </c:val>
          <c:smooth val="0"/>
          <c:extLst>
            <c:ext xmlns:c16="http://schemas.microsoft.com/office/drawing/2014/chart" uri="{C3380CC4-5D6E-409C-BE32-E72D297353CC}">
              <c16:uniqueId val="{00000000-4208-4AB8-A63D-CB2E6E6DB484}"/>
            </c:ext>
          </c:extLst>
        </c:ser>
        <c:ser>
          <c:idx val="1"/>
          <c:order val="1"/>
          <c:tx>
            <c:strRef>
              <c:f>Sheet1!$D$2</c:f>
              <c:strCache>
                <c:ptCount val="1"/>
                <c:pt idx="0">
                  <c:v>4kNative</c:v>
                </c:pt>
              </c:strCache>
            </c:strRef>
          </c:tx>
          <c:spPr>
            <a:ln w="15875" cap="rnd">
              <a:solidFill>
                <a:schemeClr val="accent2"/>
              </a:solidFill>
              <a:round/>
            </a:ln>
            <a:effectLst/>
          </c:spPr>
          <c:marker>
            <c:symbol val="none"/>
          </c:marker>
          <c:val>
            <c:numRef>
              <c:f>Sheet1!$D$3:$D$64</c:f>
              <c:numCache>
                <c:formatCode>General</c:formatCode>
                <c:ptCount val="62"/>
                <c:pt idx="0">
                  <c:v>0</c:v>
                </c:pt>
                <c:pt idx="1">
                  <c:v>1</c:v>
                </c:pt>
                <c:pt idx="2">
                  <c:v>12</c:v>
                </c:pt>
                <c:pt idx="3">
                  <c:v>1</c:v>
                </c:pt>
                <c:pt idx="4">
                  <c:v>0</c:v>
                </c:pt>
                <c:pt idx="5">
                  <c:v>1</c:v>
                </c:pt>
                <c:pt idx="6">
                  <c:v>1</c:v>
                </c:pt>
                <c:pt idx="7">
                  <c:v>195</c:v>
                </c:pt>
                <c:pt idx="8">
                  <c:v>958</c:v>
                </c:pt>
                <c:pt idx="9">
                  <c:v>701</c:v>
                </c:pt>
                <c:pt idx="10">
                  <c:v>2</c:v>
                </c:pt>
                <c:pt idx="11">
                  <c:v>223</c:v>
                </c:pt>
                <c:pt idx="12">
                  <c:v>1</c:v>
                </c:pt>
                <c:pt idx="13">
                  <c:v>168</c:v>
                </c:pt>
                <c:pt idx="14">
                  <c:v>1</c:v>
                </c:pt>
                <c:pt idx="15">
                  <c:v>1</c:v>
                </c:pt>
                <c:pt idx="16">
                  <c:v>194</c:v>
                </c:pt>
                <c:pt idx="17">
                  <c:v>1</c:v>
                </c:pt>
                <c:pt idx="18">
                  <c:v>542</c:v>
                </c:pt>
                <c:pt idx="19">
                  <c:v>250</c:v>
                </c:pt>
                <c:pt idx="20">
                  <c:v>342</c:v>
                </c:pt>
                <c:pt idx="21">
                  <c:v>43</c:v>
                </c:pt>
                <c:pt idx="22">
                  <c:v>42</c:v>
                </c:pt>
                <c:pt idx="23">
                  <c:v>44</c:v>
                </c:pt>
                <c:pt idx="24">
                  <c:v>1</c:v>
                </c:pt>
                <c:pt idx="25">
                  <c:v>350</c:v>
                </c:pt>
                <c:pt idx="26">
                  <c:v>126</c:v>
                </c:pt>
                <c:pt idx="27">
                  <c:v>251</c:v>
                </c:pt>
                <c:pt idx="28">
                  <c:v>169</c:v>
                </c:pt>
                <c:pt idx="29">
                  <c:v>79</c:v>
                </c:pt>
                <c:pt idx="30">
                  <c:v>1</c:v>
                </c:pt>
                <c:pt idx="31">
                  <c:v>556</c:v>
                </c:pt>
                <c:pt idx="32">
                  <c:v>429</c:v>
                </c:pt>
                <c:pt idx="33">
                  <c:v>142</c:v>
                </c:pt>
                <c:pt idx="34">
                  <c:v>237</c:v>
                </c:pt>
                <c:pt idx="35">
                  <c:v>86</c:v>
                </c:pt>
                <c:pt idx="36">
                  <c:v>440</c:v>
                </c:pt>
                <c:pt idx="37">
                  <c:v>1</c:v>
                </c:pt>
                <c:pt idx="38">
                  <c:v>176</c:v>
                </c:pt>
                <c:pt idx="39">
                  <c:v>204</c:v>
                </c:pt>
                <c:pt idx="40">
                  <c:v>2</c:v>
                </c:pt>
                <c:pt idx="41">
                  <c:v>1</c:v>
                </c:pt>
                <c:pt idx="42">
                  <c:v>121</c:v>
                </c:pt>
                <c:pt idx="43">
                  <c:v>1</c:v>
                </c:pt>
                <c:pt idx="44">
                  <c:v>0</c:v>
                </c:pt>
                <c:pt idx="45">
                  <c:v>3</c:v>
                </c:pt>
                <c:pt idx="46">
                  <c:v>16</c:v>
                </c:pt>
                <c:pt idx="47">
                  <c:v>307</c:v>
                </c:pt>
                <c:pt idx="48">
                  <c:v>0</c:v>
                </c:pt>
                <c:pt idx="49">
                  <c:v>126</c:v>
                </c:pt>
                <c:pt idx="50">
                  <c:v>1</c:v>
                </c:pt>
                <c:pt idx="51">
                  <c:v>4</c:v>
                </c:pt>
                <c:pt idx="52">
                  <c:v>117</c:v>
                </c:pt>
                <c:pt idx="53">
                  <c:v>1033</c:v>
                </c:pt>
                <c:pt idx="54">
                  <c:v>46</c:v>
                </c:pt>
                <c:pt idx="55">
                  <c:v>170</c:v>
                </c:pt>
                <c:pt idx="56">
                  <c:v>283</c:v>
                </c:pt>
                <c:pt idx="57">
                  <c:v>332</c:v>
                </c:pt>
                <c:pt idx="58">
                  <c:v>2</c:v>
                </c:pt>
                <c:pt idx="59">
                  <c:v>268</c:v>
                </c:pt>
                <c:pt idx="60">
                  <c:v>14</c:v>
                </c:pt>
                <c:pt idx="61">
                  <c:v>2</c:v>
                </c:pt>
              </c:numCache>
            </c:numRef>
          </c:val>
          <c:smooth val="0"/>
          <c:extLst>
            <c:ext xmlns:c16="http://schemas.microsoft.com/office/drawing/2014/chart" uri="{C3380CC4-5D6E-409C-BE32-E72D297353CC}">
              <c16:uniqueId val="{00000001-4208-4AB8-A63D-CB2E6E6DB484}"/>
            </c:ext>
          </c:extLst>
        </c:ser>
        <c:dLbls>
          <c:showLegendKey val="0"/>
          <c:showVal val="0"/>
          <c:showCatName val="0"/>
          <c:showSerName val="0"/>
          <c:showPercent val="0"/>
          <c:showBubbleSize val="0"/>
        </c:dLbls>
        <c:smooth val="0"/>
        <c:axId val="718237888"/>
        <c:axId val="718237232"/>
      </c:lineChart>
      <c:catAx>
        <c:axId val="71823788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18237232"/>
        <c:crosses val="autoZero"/>
        <c:auto val="1"/>
        <c:lblAlgn val="ctr"/>
        <c:lblOffset val="100"/>
        <c:noMultiLvlLbl val="0"/>
      </c:catAx>
      <c:valAx>
        <c:axId val="718237232"/>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1823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Output Frames / Second (fps)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Sheet1!$G$2</c:f>
              <c:strCache>
                <c:ptCount val="1"/>
                <c:pt idx="0">
                  <c:v>4kDownSampled</c:v>
                </c:pt>
              </c:strCache>
            </c:strRef>
          </c:tx>
          <c:spPr>
            <a:ln w="15875" cap="rnd">
              <a:solidFill>
                <a:schemeClr val="accent1"/>
              </a:solidFill>
              <a:round/>
            </a:ln>
            <a:effectLst/>
          </c:spPr>
          <c:marker>
            <c:symbol val="none"/>
          </c:marker>
          <c:val>
            <c:numRef>
              <c:f>Sheet1!$G$3:$G$63</c:f>
              <c:numCache>
                <c:formatCode>General</c:formatCode>
                <c:ptCount val="61"/>
                <c:pt idx="0">
                  <c:v>0.60295494599999999</c:v>
                </c:pt>
                <c:pt idx="1">
                  <c:v>4.2004806690000001</c:v>
                </c:pt>
                <c:pt idx="2">
                  <c:v>0</c:v>
                </c:pt>
                <c:pt idx="3">
                  <c:v>5.2032314949999998</c:v>
                </c:pt>
                <c:pt idx="4">
                  <c:v>4.9980095410000001</c:v>
                </c:pt>
                <c:pt idx="5">
                  <c:v>6.3898721810000003</c:v>
                </c:pt>
                <c:pt idx="6">
                  <c:v>10.61715051</c:v>
                </c:pt>
                <c:pt idx="7">
                  <c:v>9.5934206080000006</c:v>
                </c:pt>
                <c:pt idx="8">
                  <c:v>9.3909054039999997</c:v>
                </c:pt>
                <c:pt idx="9">
                  <c:v>8.4141382530000008</c:v>
                </c:pt>
                <c:pt idx="10">
                  <c:v>7.3890911099999999</c:v>
                </c:pt>
                <c:pt idx="11">
                  <c:v>10.01620797</c:v>
                </c:pt>
                <c:pt idx="12">
                  <c:v>9.5857433790000002</c:v>
                </c:pt>
                <c:pt idx="13">
                  <c:v>8.8132159580000007</c:v>
                </c:pt>
                <c:pt idx="14">
                  <c:v>8.5871567389999992</c:v>
                </c:pt>
                <c:pt idx="15">
                  <c:v>9.4070174790000003</c:v>
                </c:pt>
                <c:pt idx="16">
                  <c:v>11.206743879999999</c:v>
                </c:pt>
                <c:pt idx="17">
                  <c:v>8.7752880609999995</c:v>
                </c:pt>
                <c:pt idx="18">
                  <c:v>9.6110005110000003</c:v>
                </c:pt>
                <c:pt idx="19">
                  <c:v>9.4020386610000006</c:v>
                </c:pt>
                <c:pt idx="20">
                  <c:v>8.0120275169999999</c:v>
                </c:pt>
                <c:pt idx="21">
                  <c:v>7.592626857</c:v>
                </c:pt>
                <c:pt idx="22">
                  <c:v>7.7167959719999999</c:v>
                </c:pt>
                <c:pt idx="23">
                  <c:v>9.9230460899999997</c:v>
                </c:pt>
                <c:pt idx="24">
                  <c:v>9.5829124809999993</c:v>
                </c:pt>
                <c:pt idx="25">
                  <c:v>9.0118327429999994</c:v>
                </c:pt>
                <c:pt idx="26">
                  <c:v>9.2056873919999997</c:v>
                </c:pt>
                <c:pt idx="27">
                  <c:v>7.982160844</c:v>
                </c:pt>
                <c:pt idx="28">
                  <c:v>8.5997328809999996</c:v>
                </c:pt>
                <c:pt idx="29">
                  <c:v>8.9686096059999993</c:v>
                </c:pt>
                <c:pt idx="30">
                  <c:v>10.43771156</c:v>
                </c:pt>
                <c:pt idx="31">
                  <c:v>8.3854441340000001</c:v>
                </c:pt>
                <c:pt idx="32">
                  <c:v>7.2162629410000001</c:v>
                </c:pt>
                <c:pt idx="33">
                  <c:v>8.2117941410000004</c:v>
                </c:pt>
                <c:pt idx="34">
                  <c:v>7.3891131459999997</c:v>
                </c:pt>
                <c:pt idx="35">
                  <c:v>8.4023381330000007</c:v>
                </c:pt>
                <c:pt idx="36">
                  <c:v>7.6101331979999998</c:v>
                </c:pt>
                <c:pt idx="37">
                  <c:v>5.7925124349999999</c:v>
                </c:pt>
                <c:pt idx="38">
                  <c:v>10.40231591</c:v>
                </c:pt>
                <c:pt idx="39">
                  <c:v>6.1955849140000003</c:v>
                </c:pt>
                <c:pt idx="40">
                  <c:v>5.9912887059999997</c:v>
                </c:pt>
                <c:pt idx="41">
                  <c:v>4.6152484730000003</c:v>
                </c:pt>
                <c:pt idx="42">
                  <c:v>5.7931162389999997</c:v>
                </c:pt>
                <c:pt idx="43">
                  <c:v>4.7923959690000002</c:v>
                </c:pt>
                <c:pt idx="44">
                  <c:v>5.3947027800000003</c:v>
                </c:pt>
                <c:pt idx="45">
                  <c:v>5.6038710009999999</c:v>
                </c:pt>
                <c:pt idx="46">
                  <c:v>5.0001420840000002</c:v>
                </c:pt>
                <c:pt idx="47">
                  <c:v>4.9999944530000002</c:v>
                </c:pt>
                <c:pt idx="48">
                  <c:v>5.1805117879999996</c:v>
                </c:pt>
                <c:pt idx="49">
                  <c:v>5.561677317</c:v>
                </c:pt>
                <c:pt idx="50">
                  <c:v>4.8607907859999999</c:v>
                </c:pt>
                <c:pt idx="51">
                  <c:v>7.8001171469999999</c:v>
                </c:pt>
                <c:pt idx="52">
                  <c:v>8.3885203980000007</c:v>
                </c:pt>
                <c:pt idx="53">
                  <c:v>2.8041950120000001</c:v>
                </c:pt>
              </c:numCache>
            </c:numRef>
          </c:val>
          <c:smooth val="0"/>
          <c:extLst>
            <c:ext xmlns:c16="http://schemas.microsoft.com/office/drawing/2014/chart" uri="{C3380CC4-5D6E-409C-BE32-E72D297353CC}">
              <c16:uniqueId val="{00000000-29FD-402A-AE2D-1A86EA2E6953}"/>
            </c:ext>
          </c:extLst>
        </c:ser>
        <c:ser>
          <c:idx val="1"/>
          <c:order val="1"/>
          <c:tx>
            <c:strRef>
              <c:f>Sheet1!$H$2</c:f>
              <c:strCache>
                <c:ptCount val="1"/>
                <c:pt idx="0">
                  <c:v>4kNative</c:v>
                </c:pt>
              </c:strCache>
            </c:strRef>
          </c:tx>
          <c:spPr>
            <a:ln w="15875" cap="rnd">
              <a:solidFill>
                <a:schemeClr val="accent2"/>
              </a:solidFill>
              <a:round/>
            </a:ln>
            <a:effectLst/>
          </c:spPr>
          <c:marker>
            <c:symbol val="none"/>
          </c:marker>
          <c:val>
            <c:numRef>
              <c:f>Sheet1!$H$3:$H$63</c:f>
              <c:numCache>
                <c:formatCode>General</c:formatCode>
                <c:ptCount val="61"/>
                <c:pt idx="0">
                  <c:v>0.60359356445549595</c:v>
                </c:pt>
                <c:pt idx="1">
                  <c:v>3.5953844124207199</c:v>
                </c:pt>
                <c:pt idx="2">
                  <c:v>0</c:v>
                </c:pt>
                <c:pt idx="3">
                  <c:v>4.5951408693707103</c:v>
                </c:pt>
                <c:pt idx="4">
                  <c:v>5.39666725140727</c:v>
                </c:pt>
                <c:pt idx="5">
                  <c:v>5.20947896534941</c:v>
                </c:pt>
                <c:pt idx="6">
                  <c:v>5.1685097715815296</c:v>
                </c:pt>
                <c:pt idx="7">
                  <c:v>1.4053609640590199</c:v>
                </c:pt>
                <c:pt idx="8">
                  <c:v>1.0006128975573001</c:v>
                </c:pt>
                <c:pt idx="9">
                  <c:v>3.4000902337843502</c:v>
                </c:pt>
                <c:pt idx="10">
                  <c:v>3.1636559514433999</c:v>
                </c:pt>
                <c:pt idx="11">
                  <c:v>7.6907891345228201</c:v>
                </c:pt>
                <c:pt idx="12">
                  <c:v>6.5980839884243201</c:v>
                </c:pt>
                <c:pt idx="13">
                  <c:v>4.4005557603812404</c:v>
                </c:pt>
                <c:pt idx="14">
                  <c:v>6.6007581536335502</c:v>
                </c:pt>
                <c:pt idx="15">
                  <c:v>4.1999820800917496</c:v>
                </c:pt>
                <c:pt idx="16">
                  <c:v>5.1924280893525401</c:v>
                </c:pt>
                <c:pt idx="17">
                  <c:v>4.4122184696826396</c:v>
                </c:pt>
                <c:pt idx="18">
                  <c:v>3.99179925460929</c:v>
                </c:pt>
                <c:pt idx="19">
                  <c:v>2.4019317920274701</c:v>
                </c:pt>
                <c:pt idx="20">
                  <c:v>2.6021147750374101</c:v>
                </c:pt>
                <c:pt idx="21">
                  <c:v>5.7846552201620298</c:v>
                </c:pt>
                <c:pt idx="22">
                  <c:v>5.6061104458769604</c:v>
                </c:pt>
                <c:pt idx="23">
                  <c:v>6.0060322935272001</c:v>
                </c:pt>
                <c:pt idx="24">
                  <c:v>4.2030389178335197</c:v>
                </c:pt>
                <c:pt idx="25">
                  <c:v>4.7928218671096898</c:v>
                </c:pt>
                <c:pt idx="26">
                  <c:v>4.3980218066635901</c:v>
                </c:pt>
                <c:pt idx="27">
                  <c:v>3.4046956069071102</c:v>
                </c:pt>
                <c:pt idx="28">
                  <c:v>5.0034237799298902</c:v>
                </c:pt>
                <c:pt idx="29">
                  <c:v>4.1943206039424501</c:v>
                </c:pt>
                <c:pt idx="30">
                  <c:v>2.20238962006382</c:v>
                </c:pt>
                <c:pt idx="31">
                  <c:v>4.75077321407396</c:v>
                </c:pt>
                <c:pt idx="32">
                  <c:v>5.2531231218080396</c:v>
                </c:pt>
                <c:pt idx="33">
                  <c:v>2.75836360350212</c:v>
                </c:pt>
                <c:pt idx="34">
                  <c:v>4.0621938462517004</c:v>
                </c:pt>
                <c:pt idx="35">
                  <c:v>6.1808242316941602</c:v>
                </c:pt>
                <c:pt idx="36">
                  <c:v>4.0056252175319598</c:v>
                </c:pt>
                <c:pt idx="37">
                  <c:v>6.78812415976404</c:v>
                </c:pt>
                <c:pt idx="38">
                  <c:v>6.0193466451561202</c:v>
                </c:pt>
                <c:pt idx="39">
                  <c:v>6.4020349917861896</c:v>
                </c:pt>
                <c:pt idx="40">
                  <c:v>5.9877177483594597</c:v>
                </c:pt>
                <c:pt idx="41">
                  <c:v>6.6031824847231002</c:v>
                </c:pt>
                <c:pt idx="42">
                  <c:v>7.0118927583178001</c:v>
                </c:pt>
                <c:pt idx="43">
                  <c:v>5.7907846612484901</c:v>
                </c:pt>
                <c:pt idx="44">
                  <c:v>7.0687154795647</c:v>
                </c:pt>
                <c:pt idx="45">
                  <c:v>5.3121647182425802</c:v>
                </c:pt>
                <c:pt idx="46">
                  <c:v>5.7978107485295096</c:v>
                </c:pt>
                <c:pt idx="47">
                  <c:v>2.3980946227218398</c:v>
                </c:pt>
                <c:pt idx="48">
                  <c:v>1.8007626391339999</c:v>
                </c:pt>
                <c:pt idx="49">
                  <c:v>1.9972099161057499</c:v>
                </c:pt>
                <c:pt idx="50">
                  <c:v>3.0027401622095402</c:v>
                </c:pt>
                <c:pt idx="51">
                  <c:v>3.0015544677136901</c:v>
                </c:pt>
                <c:pt idx="52">
                  <c:v>2.1644379708392201</c:v>
                </c:pt>
                <c:pt idx="53">
                  <c:v>3.4639202073926998</c:v>
                </c:pt>
                <c:pt idx="54">
                  <c:v>2.6201610530735899</c:v>
                </c:pt>
                <c:pt idx="55">
                  <c:v>2.8034431934678699</c:v>
                </c:pt>
                <c:pt idx="56">
                  <c:v>3.99408832828267</c:v>
                </c:pt>
                <c:pt idx="57">
                  <c:v>5.2082741210940702</c:v>
                </c:pt>
                <c:pt idx="58">
                  <c:v>4.59324188935891</c:v>
                </c:pt>
                <c:pt idx="59">
                  <c:v>3.0048405616398499</c:v>
                </c:pt>
                <c:pt idx="60">
                  <c:v>1.7973131006854799</c:v>
                </c:pt>
              </c:numCache>
            </c:numRef>
          </c:val>
          <c:smooth val="0"/>
          <c:extLst>
            <c:ext xmlns:c16="http://schemas.microsoft.com/office/drawing/2014/chart" uri="{C3380CC4-5D6E-409C-BE32-E72D297353CC}">
              <c16:uniqueId val="{00000001-29FD-402A-AE2D-1A86EA2E6953}"/>
            </c:ext>
          </c:extLst>
        </c:ser>
        <c:dLbls>
          <c:showLegendKey val="0"/>
          <c:showVal val="0"/>
          <c:showCatName val="0"/>
          <c:showSerName val="0"/>
          <c:showPercent val="0"/>
          <c:showBubbleSize val="0"/>
        </c:dLbls>
        <c:smooth val="0"/>
        <c:axId val="726285744"/>
        <c:axId val="726284760"/>
      </c:lineChart>
      <c:catAx>
        <c:axId val="72628574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26284760"/>
        <c:crosses val="autoZero"/>
        <c:auto val="1"/>
        <c:lblAlgn val="ctr"/>
        <c:lblOffset val="100"/>
        <c:noMultiLvlLbl val="0"/>
      </c:catAx>
      <c:valAx>
        <c:axId val="726284760"/>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628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5/13/2020 8:22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5/13/2020 8:22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5/13/2020 8:22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46</a:t>
            </a:fld>
            <a:endParaRPr lang="en-US"/>
          </a:p>
        </p:txBody>
      </p:sp>
    </p:spTree>
    <p:extLst>
      <p:ext uri="{BB962C8B-B14F-4D97-AF65-F5344CB8AC3E}">
        <p14:creationId xmlns:p14="http://schemas.microsoft.com/office/powerpoint/2010/main" val="1295078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539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4177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FC6701-5162-472E-977A-08D98CAF67C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9676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38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220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2825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218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696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Segoe UI" panose="020B0502040204020203" pitchFamily="34" charset="0"/>
                <a:cs typeface="Segoe UI" panose="020B0502040204020203" pitchFamily="34" charset="0"/>
              </a:rPr>
              <a:t>NOTE: This is a build slide.</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Box on the left contains the clients (Microsoft RD clients or Citrix Receivers)</a:t>
            </a:r>
          </a:p>
          <a:p>
            <a:r>
              <a:rPr lang="en-US" sz="1400">
                <a:latin typeface="Segoe UI" panose="020B0502040204020203" pitchFamily="34" charset="0"/>
                <a:cs typeface="Segoe UI" panose="020B0502040204020203" pitchFamily="34" charset="0"/>
              </a:rPr>
              <a:t>Box on the right contains the virtual machines and surrounding AD and file server and user profile solution (</a:t>
            </a:r>
            <a:r>
              <a:rPr lang="en-US" sz="1400" err="1">
                <a:latin typeface="Segoe UI" panose="020B0502040204020203" pitchFamily="34" charset="0"/>
                <a:cs typeface="Segoe UI" panose="020B0502040204020203" pitchFamily="34" charset="0"/>
              </a:rPr>
              <a:t>FSLogix</a:t>
            </a:r>
            <a:r>
              <a:rPr lang="en-US" sz="1400">
                <a:latin typeface="Segoe UI" panose="020B0502040204020203" pitchFamily="34" charset="0"/>
                <a:cs typeface="Segoe UI" panose="020B0502040204020203" pitchFamily="34" charset="0"/>
              </a:rPr>
              <a:t> or Citrix UPM).</a:t>
            </a:r>
          </a:p>
          <a:p>
            <a:r>
              <a:rPr lang="en-US" sz="1400">
                <a:latin typeface="Segoe UI" panose="020B0502040204020203" pitchFamily="34" charset="0"/>
                <a:cs typeface="Segoe UI" panose="020B0502040204020203" pitchFamily="34" charset="0"/>
              </a:rPr>
              <a:t>Box in the middle is the management plane that manages connections between clients and virtual machines in Azure.</a:t>
            </a:r>
          </a:p>
          <a:p>
            <a:r>
              <a:rPr lang="en-US" sz="1400">
                <a:latin typeface="Segoe UI" panose="020B0502040204020203" pitchFamily="34" charset="0"/>
                <a:cs typeface="Segoe UI" panose="020B0502040204020203" pitchFamily="34" charset="0"/>
              </a:rPr>
              <a:t>Box in the middle also provides PowerShell and REST interfaces to configure published apps and desktops and monitor/troubleshoot issues.</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Levels of Citrix integration</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Utilize the full Windows Virtual Desktop set of components with Citrix Workspace to aggregate resource feeds from Windows Virtual Desktop and Citrix on-premises and cloud deployments. </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Replace clients, management plane services, agents, and user profile management service.</a:t>
            </a:r>
          </a:p>
          <a:p>
            <a:pPr marL="171450" indent="-171450">
              <a:buFont typeface="Arial" panose="020B0604020202020204" pitchFamily="34" charset="0"/>
              <a:buChar char="•"/>
            </a:pPr>
            <a:endParaRPr lang="en-US" sz="140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400">
                <a:latin typeface="Segoe UI" panose="020B0502040204020203" pitchFamily="34" charset="0"/>
                <a:cs typeface="Segoe UI" panose="020B0502040204020203" pitchFamily="34" charset="0"/>
              </a:rPr>
              <a:t>There are other possibilities, but these are the only ones that we have discussed.</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98853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972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As a Citrix Workspace administrator, you will be able extend the capabilities of Windows Virtual Desktop with Citrix enterprise management tools such as:</a:t>
            </a:r>
          </a:p>
          <a:p>
            <a:r>
              <a:rPr lang="en-US" sz="1200" b="1" i="0" kern="1200">
                <a:solidFill>
                  <a:schemeClr val="tx1"/>
                </a:solidFill>
                <a:effectLst/>
                <a:latin typeface="+mn-lt"/>
                <a:ea typeface="+mn-ea"/>
                <a:cs typeface="+mn-cs"/>
              </a:rPr>
              <a:t>Enterprise management and monitoring for Windows Virtual Desktop</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With an integrated suite of technologies, only Citrix Workspace delivers enterprise-class management and administration benefits for Windows Virtual Desktop.  Benefits include:</a:t>
            </a:r>
          </a:p>
          <a:p>
            <a:r>
              <a:rPr lang="en-US" sz="1200" b="1" i="0" kern="1200">
                <a:solidFill>
                  <a:schemeClr val="tx1"/>
                </a:solidFill>
                <a:effectLst/>
                <a:latin typeface="+mn-lt"/>
                <a:ea typeface="+mn-ea"/>
                <a:cs typeface="+mn-cs"/>
              </a:rPr>
              <a:t>Less time spent on updates and app maintenance. </a:t>
            </a:r>
            <a:r>
              <a:rPr lang="en-US" sz="1200" b="0" i="0" kern="1200">
                <a:solidFill>
                  <a:schemeClr val="tx1"/>
                </a:solidFill>
                <a:effectLst/>
                <a:latin typeface="+mn-lt"/>
                <a:ea typeface="+mn-ea"/>
                <a:cs typeface="+mn-cs"/>
              </a:rPr>
              <a:t>Simplified image management with portable app layers separates the desktop into flexible containers, or layers, so admins can package and deploy operating system updates, applications, and user data as individual components.</a:t>
            </a:r>
          </a:p>
          <a:p>
            <a:r>
              <a:rPr lang="en-US" sz="1200" b="1" i="0" kern="1200">
                <a:solidFill>
                  <a:schemeClr val="tx1"/>
                </a:solidFill>
                <a:effectLst/>
                <a:latin typeface="+mn-lt"/>
                <a:ea typeface="+mn-ea"/>
                <a:cs typeface="+mn-cs"/>
              </a:rPr>
              <a:t>Optimized performance. </a:t>
            </a:r>
            <a:r>
              <a:rPr lang="en-US" sz="1200" b="0" i="0" kern="1200">
                <a:solidFill>
                  <a:schemeClr val="tx1"/>
                </a:solidFill>
                <a:effectLst/>
                <a:latin typeface="+mn-lt"/>
                <a:ea typeface="+mn-ea"/>
                <a:cs typeface="+mn-cs"/>
              </a:rPr>
              <a:t>With Workspace Environment Management, admins can actively monitor Windows Virtual Desktop resource utilization and dynamically adjust the environment based on user profiles, system policies, and resource consumption.</a:t>
            </a:r>
          </a:p>
          <a:p>
            <a:r>
              <a:rPr lang="en-US" sz="1200" b="1" i="0" kern="1200">
                <a:solidFill>
                  <a:schemeClr val="tx1"/>
                </a:solidFill>
                <a:effectLst/>
                <a:latin typeface="+mn-lt"/>
                <a:ea typeface="+mn-ea"/>
                <a:cs typeface="+mn-cs"/>
              </a:rPr>
              <a:t>Improved Login Speeds and Profile Management. </a:t>
            </a:r>
            <a:r>
              <a:rPr lang="en-US" sz="1200" b="0" i="0" kern="1200">
                <a:solidFill>
                  <a:schemeClr val="tx1"/>
                </a:solidFill>
                <a:effectLst/>
                <a:latin typeface="+mn-lt"/>
                <a:ea typeface="+mn-ea"/>
                <a:cs typeface="+mn-cs"/>
              </a:rPr>
              <a:t>Maximize user experience through efficient handling and automatic consolidation of profile data.</a:t>
            </a:r>
          </a:p>
          <a:p>
            <a:r>
              <a:rPr lang="en-US" sz="1200" b="1" i="0" kern="1200">
                <a:solidFill>
                  <a:schemeClr val="tx1"/>
                </a:solidFill>
                <a:effectLst/>
                <a:latin typeface="+mn-lt"/>
                <a:ea typeface="+mn-ea"/>
                <a:cs typeface="+mn-cs"/>
              </a:rPr>
              <a:t>Accelerated branch and remote connectivity. </a:t>
            </a:r>
            <a:r>
              <a:rPr lang="en-US" sz="1200" b="0" i="0" kern="1200">
                <a:solidFill>
                  <a:schemeClr val="tx1"/>
                </a:solidFill>
                <a:effectLst/>
                <a:latin typeface="+mn-lt"/>
                <a:ea typeface="+mn-ea"/>
                <a:cs typeface="+mn-cs"/>
              </a:rPr>
              <a:t>Azure Virtual WAN Optimization accelerates branch and remote connectivity back to your enterprise, improving connections to your existing infrastructure. End users will experience performance benefits using Office 365, virtual desktops, or connecting from branch office locations.</a:t>
            </a:r>
          </a:p>
          <a:p>
            <a:r>
              <a:rPr lang="en-US" sz="1200" b="1" i="0" kern="1200">
                <a:solidFill>
                  <a:schemeClr val="tx1"/>
                </a:solidFill>
                <a:effectLst/>
                <a:latin typeface="+mn-lt"/>
                <a:ea typeface="+mn-ea"/>
                <a:cs typeface="+mn-cs"/>
              </a:rPr>
              <a:t>Scanning for performance or threats in real-time. </a:t>
            </a:r>
            <a:r>
              <a:rPr lang="en-US" sz="1200" b="0" i="0" kern="1200">
                <a:solidFill>
                  <a:schemeClr val="tx1"/>
                </a:solidFill>
                <a:effectLst/>
                <a:latin typeface="+mn-lt"/>
                <a:ea typeface="+mn-ea"/>
                <a:cs typeface="+mn-cs"/>
              </a:rPr>
              <a:t>Advanced Analytics give admins the ability to monitor the entire Citrix and Windows Virtual Desktop deployment to scan for performance issues or security threats in real-time. This gives admins valuable end-to-end visibility into their environments.</a:t>
            </a:r>
          </a:p>
          <a:p>
            <a:r>
              <a:rPr lang="en-US" sz="1200" b="0" i="0" kern="1200">
                <a:solidFill>
                  <a:schemeClr val="tx1"/>
                </a:solidFill>
                <a:effectLst/>
                <a:latin typeface="+mn-lt"/>
                <a:ea typeface="+mn-ea"/>
                <a:cs typeface="+mn-cs"/>
              </a:rPr>
              <a:t>By deploying Citrix Workspace with Windows Virtual Desktop, administrators can modernize their environments with minimal disruption. New users can be onboarded to Windows Virtual Desktop resources alongside familiar Citrix- or RDS-based deployments, and Citrix management tools ensure the sustainability and consistency of the experience, maximizing user productivity.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809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itrix New Sans Light" panose="020F0403040200060004" pitchFamily="34" charset="0"/>
              </a:rPr>
              <a:t>Hybrid Cloud</a:t>
            </a:r>
          </a:p>
          <a:p>
            <a:pPr lvl="1"/>
            <a:r>
              <a:rPr lang="en-US" b="1" dirty="0">
                <a:latin typeface="Citrix New Sans Light" panose="020F0403040200060004" pitchFamily="34" charset="0"/>
              </a:rPr>
              <a:t>Time to Value</a:t>
            </a:r>
          </a:p>
          <a:p>
            <a:pPr lvl="1"/>
            <a:r>
              <a:rPr lang="en-US" sz="1200" dirty="0">
                <a:latin typeface="Citrix New Sans Light" panose="020F0403040200060004" pitchFamily="34" charset="0"/>
              </a:rPr>
              <a:t>Citrix aids with the rapid deployment of new workloads in Azure side-by-side existing, production apps and desktops</a:t>
            </a:r>
            <a:endParaRPr lang="en-US" b="1" dirty="0">
              <a:latin typeface="Citrix New Sans Light" panose="020F0403040200060004" pitchFamily="34" charset="0"/>
            </a:endParaRPr>
          </a:p>
          <a:p>
            <a:pPr lvl="1"/>
            <a:r>
              <a:rPr lang="en-US" b="1" dirty="0">
                <a:latin typeface="Citrix New Sans Light" panose="020F0403040200060004" pitchFamily="34" charset="0"/>
              </a:rPr>
              <a:t>Image Management</a:t>
            </a:r>
          </a:p>
          <a:p>
            <a:pPr lvl="1"/>
            <a:r>
              <a:rPr lang="en-US" sz="1200" dirty="0">
                <a:latin typeface="Citrix New Sans Light" panose="020F0403040200060004" pitchFamily="34" charset="0"/>
              </a:rPr>
              <a:t>Leverage existing Citrix tools including app layering &amp; FSLogix app masking, provisioning (MCS/PVS), resource management and more to centrally manage on-prem and Azure workloads</a:t>
            </a:r>
            <a:endParaRPr lang="en-US" b="1" dirty="0">
              <a:latin typeface="Citrix New Sans Light" panose="020F0403040200060004" pitchFamily="34" charset="0"/>
            </a:endParaRPr>
          </a:p>
          <a:p>
            <a:pPr lvl="1"/>
            <a:r>
              <a:rPr lang="en-US" b="1" dirty="0">
                <a:latin typeface="Citrix New Sans Light" panose="020F0403040200060004" pitchFamily="34" charset="0"/>
              </a:rPr>
              <a:t>Lifecycle Maintenance</a:t>
            </a:r>
          </a:p>
          <a:p>
            <a:pPr lvl="1"/>
            <a:r>
              <a:rPr lang="en-US" sz="1200" dirty="0">
                <a:latin typeface="Citrix New Sans Light" panose="020F0403040200060004" pitchFamily="34" charset="0"/>
              </a:rPr>
              <a:t>Citrix simplifies on-going updates and patching through integration with image mgt tools and with versioning, canary rollout and image rollback</a:t>
            </a:r>
          </a:p>
          <a:p>
            <a:r>
              <a:rPr lang="en-US" b="1" dirty="0">
                <a:latin typeface="Citrix New Sans Light" panose="020F0403040200060004" pitchFamily="34" charset="0"/>
              </a:rPr>
              <a:t>User Experience</a:t>
            </a:r>
          </a:p>
          <a:p>
            <a:pPr lvl="1"/>
            <a:r>
              <a:rPr lang="en-US" b="1" dirty="0">
                <a:latin typeface="Citrix New Sans Light" panose="020F0403040200060004" pitchFamily="34" charset="0"/>
              </a:rPr>
              <a:t>High-Def experience</a:t>
            </a:r>
          </a:p>
          <a:p>
            <a:pPr lvl="1"/>
            <a:r>
              <a:rPr lang="en-US" sz="1400" dirty="0">
                <a:latin typeface="Citrix New Sans Light" panose="020F0403040200060004" pitchFamily="34" charset="0"/>
              </a:rPr>
              <a:t>Citrix HDX optimizes the virtual app/desktop user experience across a multitude of variations including network, graphics, peripherals, printing, file transfer, and more. </a:t>
            </a:r>
          </a:p>
          <a:p>
            <a:pPr lvl="1"/>
            <a:r>
              <a:rPr lang="en-US" b="1" dirty="0">
                <a:latin typeface="Citrix New Sans Light" panose="020F0403040200060004" pitchFamily="34" charset="0"/>
              </a:rPr>
              <a:t>Integrated UI</a:t>
            </a:r>
          </a:p>
          <a:p>
            <a:pPr lvl="1"/>
            <a:r>
              <a:rPr lang="en-US" sz="1400" dirty="0">
                <a:latin typeface="Citrix New Sans Light" panose="020F0403040200060004" pitchFamily="34" charset="0"/>
              </a:rPr>
              <a:t>Citrix Workspace UI integrates all your business resources, on-prem and Azure, into once central location with advance productivity intelligence.</a:t>
            </a:r>
          </a:p>
          <a:p>
            <a:pPr lvl="1"/>
            <a:r>
              <a:rPr lang="en-US" b="1" dirty="0">
                <a:latin typeface="Citrix New Sans Light" panose="020F0403040200060004" pitchFamily="34" charset="0"/>
              </a:rPr>
              <a:t>Broad client support</a:t>
            </a:r>
          </a:p>
          <a:p>
            <a:pPr lvl="1"/>
            <a:r>
              <a:rPr lang="en-US" sz="1400" dirty="0">
                <a:latin typeface="Citrix New Sans Light" panose="020F0403040200060004" pitchFamily="34" charset="0"/>
              </a:rPr>
              <a:t>Citrix Workspace app delivers high-definition access to virtual apps and desktops across any devices including Windows, Mac, iOS, Android, Linux and Thin Clients.</a:t>
            </a:r>
          </a:p>
          <a:p>
            <a:r>
              <a:rPr lang="en-US" b="1" dirty="0">
                <a:latin typeface="Citrix New Sans Light" panose="020F0403040200060004" pitchFamily="34" charset="0"/>
              </a:rPr>
              <a:t>Monitoring &amp; Control</a:t>
            </a:r>
          </a:p>
          <a:p>
            <a:pPr lvl="1"/>
            <a:r>
              <a:rPr lang="en-US" b="1" dirty="0">
                <a:latin typeface="Citrix New Sans Light" panose="020F0403040200060004" pitchFamily="34" charset="0"/>
              </a:rPr>
              <a:t>Granular Policy Engine</a:t>
            </a:r>
          </a:p>
          <a:p>
            <a:pPr lvl="1"/>
            <a:r>
              <a:rPr lang="en-US" sz="1400" dirty="0">
                <a:latin typeface="Citrix New Sans Light" panose="020F0403040200060004" pitchFamily="34" charset="0"/>
              </a:rPr>
              <a:t>Citrix policy engine puts IT in control of user behavior by enforcing compliance standards, improving scalability and optimizing user experience</a:t>
            </a:r>
          </a:p>
          <a:p>
            <a:pPr lvl="1"/>
            <a:r>
              <a:rPr lang="en-US" b="1" dirty="0">
                <a:latin typeface="Citrix New Sans Light" panose="020F0403040200060004" pitchFamily="34" charset="0"/>
              </a:rPr>
              <a:t>Monitoring</a:t>
            </a:r>
          </a:p>
          <a:p>
            <a:pPr lvl="1"/>
            <a:r>
              <a:rPr lang="en-US" sz="1400" dirty="0">
                <a:latin typeface="Citrix New Sans Light" panose="020F0403040200060004" pitchFamily="34" charset="0"/>
              </a:rPr>
              <a:t>Citrix advanced monitoring and performance testing tools give an end-to-end insights on environment performance and utilization</a:t>
            </a:r>
          </a:p>
          <a:p>
            <a:pPr lvl="1"/>
            <a:r>
              <a:rPr lang="en-US" b="1" dirty="0">
                <a:latin typeface="Citrix New Sans Light" panose="020F0403040200060004" pitchFamily="34" charset="0"/>
              </a:rPr>
              <a:t>Analytics</a:t>
            </a:r>
          </a:p>
          <a:p>
            <a:pPr lvl="1"/>
            <a:r>
              <a:rPr lang="en-US" sz="1400" dirty="0">
                <a:latin typeface="Citrix New Sans Light" panose="020F0403040200060004" pitchFamily="34" charset="0"/>
              </a:rPr>
              <a:t>Citrix employs advanced ML algorithms on the overall deployment to monitor user activity, flag suspicious behavior, and take automated steps to ensure protection and performance</a:t>
            </a:r>
            <a:endParaRPr lang="en-US" sz="1200" dirty="0">
              <a:latin typeface="Citrix New Sans Light" panose="020F0403040200060004" pitchFamily="34" charset="0"/>
            </a:endParaRPr>
          </a:p>
          <a:p>
            <a:r>
              <a:rPr lang="en-US" b="1" dirty="0">
                <a:latin typeface="Citrix New Sans Light" panose="020F0403040200060004" pitchFamily="34" charset="0"/>
              </a:rPr>
              <a:t>Office Integration</a:t>
            </a:r>
          </a:p>
          <a:p>
            <a:pPr lvl="1"/>
            <a:r>
              <a:rPr lang="en-US" b="1" dirty="0">
                <a:latin typeface="Citrix New Sans Light" panose="020F0403040200060004" pitchFamily="34" charset="0"/>
              </a:rPr>
              <a:t>Teams &amp; Skype</a:t>
            </a:r>
          </a:p>
          <a:p>
            <a:pPr lvl="1"/>
            <a:r>
              <a:rPr lang="en-US" sz="1400" dirty="0">
                <a:latin typeface="Citrix New Sans Light" panose="020F0403040200060004" pitchFamily="34" charset="0"/>
              </a:rPr>
              <a:t>Citrix optimizes the performance of Microsoft Teams and Skype for Business in a virtual environment by providing high-fidelity video and voice</a:t>
            </a:r>
          </a:p>
          <a:p>
            <a:pPr lvl="1"/>
            <a:r>
              <a:rPr lang="en-US" b="1" dirty="0">
                <a:latin typeface="Citrix New Sans Light" panose="020F0403040200060004" pitchFamily="34" charset="0"/>
              </a:rPr>
              <a:t>OneDrive &amp; Outlook</a:t>
            </a:r>
          </a:p>
          <a:p>
            <a:pPr lvl="1"/>
            <a:r>
              <a:rPr lang="en-US" sz="1400" dirty="0">
                <a:latin typeface="Citrix New Sans Light" panose="020F0403040200060004" pitchFamily="34" charset="0"/>
              </a:rPr>
              <a:t>Citrix integrates with FSLogix to ensure Outlook performs as if it were locally installed and OneDrive data is seamlessly synchronized.</a:t>
            </a:r>
          </a:p>
          <a:p>
            <a:pPr lvl="1"/>
            <a:r>
              <a:rPr lang="en-US" b="1" dirty="0">
                <a:latin typeface="Citrix New Sans Light" panose="020F0403040200060004" pitchFamily="34" charset="0"/>
              </a:rPr>
              <a:t>Office 365 &amp; SD-WAN</a:t>
            </a:r>
          </a:p>
          <a:p>
            <a:pPr lvl="1"/>
            <a:r>
              <a:rPr lang="en-US" sz="1400" dirty="0">
                <a:latin typeface="Citrix New Sans Light" panose="020F0403040200060004" pitchFamily="34" charset="0"/>
              </a:rPr>
              <a:t>Citrix SD-WAN users experience performance benefits using Office 365, virtual desktops, or connecting from branch office locations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2739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6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5/13/2020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148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a:t>Shankar:</a:t>
            </a:r>
          </a:p>
          <a:p>
            <a:r>
              <a:rPr lang="en-US" sz="1200"/>
              <a:t>Thanks Shawn, </a:t>
            </a:r>
          </a:p>
          <a:p>
            <a:r>
              <a:rPr lang="en-US" sz="1200"/>
              <a:t>So there’s also been a lot of talk about Windows Virtual Desktop. How will we support WVD?</a:t>
            </a:r>
          </a:p>
          <a:p>
            <a:endParaRPr lang="en-US" sz="1200"/>
          </a:p>
          <a:p>
            <a:r>
              <a:rPr lang="en-US" sz="1200"/>
              <a:t>Shawn:</a:t>
            </a:r>
          </a:p>
          <a:p>
            <a:r>
              <a:rPr lang="en-US" sz="1200"/>
              <a:t>Great question… There are really two key areas to consider with WVD.</a:t>
            </a:r>
          </a:p>
          <a:p>
            <a:r>
              <a:rPr lang="en-US" sz="1200"/>
              <a:t>First, It becomes the easiest way to extend Windows 7 support by hosting on Azure.</a:t>
            </a:r>
          </a:p>
          <a:p>
            <a:r>
              <a:rPr lang="en-US" sz="1200"/>
              <a:t>Second, it gives another option for non-persistent desktops by supporting Multi-user Windows 10.</a:t>
            </a:r>
          </a:p>
          <a:p>
            <a:endParaRPr lang="en-US" sz="1200"/>
          </a:p>
          <a:p>
            <a:r>
              <a:rPr lang="en-US" sz="1200"/>
              <a:t>Like we said at the beginning, new VDI technologies don’t necessarily replace each other, but merely open up new use cases.</a:t>
            </a:r>
          </a:p>
          <a:p>
            <a:r>
              <a:rPr lang="en-US" sz="1200"/>
              <a:t>(Tech Preview??? Bharath)</a:t>
            </a:r>
          </a:p>
          <a:p>
            <a:endParaRPr lang="en-US" sz="1200"/>
          </a:p>
          <a:p>
            <a:r>
              <a:rPr lang="en-US" sz="1200"/>
              <a:t>And of course with Horizon, you get all the benefits of Horizon Cloud when deploying on Azure including:</a:t>
            </a:r>
          </a:p>
          <a:p>
            <a:endParaRPr lang="en-US" sz="1200"/>
          </a:p>
          <a:p>
            <a:pPr marL="285750" indent="-285750">
              <a:buFont typeface="Arial" panose="020B0604020202020204" pitchFamily="34" charset="0"/>
              <a:buChar char="•"/>
            </a:pPr>
            <a:r>
              <a:rPr lang="en-US" sz="1200"/>
              <a:t>Monitoring</a:t>
            </a:r>
          </a:p>
          <a:p>
            <a:pPr marL="285750" indent="-285750">
              <a:buFont typeface="Arial" panose="020B0604020202020204" pitchFamily="34" charset="0"/>
              <a:buChar char="•"/>
            </a:pPr>
            <a:r>
              <a:rPr lang="en-US" sz="1200"/>
              <a:t>Experience</a:t>
            </a:r>
          </a:p>
          <a:p>
            <a:pPr marL="285750" indent="-285750">
              <a:buFont typeface="Arial" panose="020B0604020202020204" pitchFamily="34" charset="0"/>
              <a:buChar char="•"/>
            </a:pPr>
            <a:r>
              <a:rPr lang="en-US" sz="1200"/>
              <a:t>Security</a:t>
            </a:r>
          </a:p>
          <a:p>
            <a:pPr marL="285750" indent="-285750">
              <a:buFont typeface="Arial" panose="020B0604020202020204" pitchFamily="34" charset="0"/>
              <a:buChar char="•"/>
            </a:pPr>
            <a:r>
              <a:rPr lang="en-US" sz="1200"/>
              <a:t>Flexibility</a:t>
            </a:r>
          </a:p>
          <a:p>
            <a:pPr marL="285750" indent="-285750">
              <a:buFont typeface="Arial" panose="020B0604020202020204" pitchFamily="34" charset="0"/>
              <a:buChar char="•"/>
            </a:pPr>
            <a:r>
              <a:rPr lang="en-US" sz="1200"/>
              <a:t>Legacy OS Support</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Mention Zoom and Teams Optimization</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It’s easy to get caught up in the infrastructure conversation, but let’s take a look at how Horizon impacts healthcare </a:t>
            </a:r>
            <a:r>
              <a:rPr lang="en-US" sz="1200" err="1"/>
              <a:t>proividers</a:t>
            </a:r>
            <a:r>
              <a:rPr lang="en-US" sz="1200"/>
              <a:t> and patients on a daily basis in one of the most beautiful settings in the world…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457721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etropolis" panose="00000500000000000000" pitchFamily="50" charset="0"/>
                <a:ea typeface="+mn-ea"/>
                <a:cs typeface="+mn-cs"/>
              </a:rPr>
              <a:t>Lesser &amp; Leaner Images - Apps separate from Images</a:t>
            </a:r>
            <a:br>
              <a:rPr lang="en-US"/>
            </a:br>
            <a:r>
              <a:rPr lang="en-US" sz="1200" b="0" i="0" kern="1200">
                <a:solidFill>
                  <a:schemeClr val="tx1"/>
                </a:solidFill>
                <a:effectLst/>
                <a:latin typeface="Metropolis" panose="00000500000000000000" pitchFamily="50" charset="0"/>
                <a:ea typeface="+mn-ea"/>
                <a:cs typeface="+mn-cs"/>
              </a:rPr>
              <a:t>Dynamic App Delivery - Attach apps at login or on-demand</a:t>
            </a:r>
            <a:br>
              <a:rPr lang="en-US"/>
            </a:br>
            <a:r>
              <a:rPr lang="en-US" sz="1200" b="0" i="0" kern="1200">
                <a:solidFill>
                  <a:schemeClr val="tx1"/>
                </a:solidFill>
                <a:effectLst/>
                <a:latin typeface="Metropolis" panose="00000500000000000000" pitchFamily="50" charset="0"/>
                <a:ea typeface="+mn-ea"/>
                <a:cs typeface="+mn-cs"/>
              </a:rPr>
              <a:t>Sophisticated LCM - Easy &amp; granular version updates, adds/deletes</a:t>
            </a: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VMware is extending the capabilities of Microsoft Windows Virtual Desktop (WVD) to the Horizon Cloud Service on Microsoft Azure. Through collaboration with Microsoft, customers can enhance their WVD experience with the many benefits of Horizon Cloud, such as real-time desktop and application monitoring, capacity optimization through power management options, an improved end-user experience with the Horizon Client and Blast Extreme protocol, and secure access to virtual apps and desktops through Workspace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VMware will be able to offer Horizon Cloud on Microsoft Azure customers a multi-session Windows 10 experience optimized for Office 365 Pro Plus,  support for Windows Server Remote Desktop Services (RDS) desktops and apps.</a:t>
            </a: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800417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5/13/2020 8:22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944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04818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3627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Playback always HW accelerated</a:t>
            </a:r>
          </a:p>
          <a:p>
            <a:pPr marL="171450" indent="-171450">
              <a:buFontTx/>
              <a:buChar char="-"/>
            </a:pPr>
            <a:r>
              <a:rPr lang="en-US" dirty="0"/>
              <a:t>No tearing when moving Windows</a:t>
            </a:r>
          </a:p>
          <a:p>
            <a:pPr marL="171450" indent="-171450">
              <a:buFontTx/>
              <a:buChar char="-"/>
            </a:pPr>
            <a:r>
              <a:rPr lang="en-US" dirty="0"/>
              <a:t>4k </a:t>
            </a:r>
            <a:r>
              <a:rPr lang="en-US" dirty="0" err="1"/>
              <a:t>downsampling</a:t>
            </a:r>
            <a:endParaRPr lang="en-US" dirty="0"/>
          </a:p>
          <a:p>
            <a:pPr marL="171450" indent="-171450">
              <a:lnSpc>
                <a:spcPct val="107000"/>
              </a:lnSpc>
              <a:spcAft>
                <a:spcPts val="800"/>
              </a:spcAft>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291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38</a:t>
            </a:fld>
            <a:endParaRPr lang="en-US"/>
          </a:p>
        </p:txBody>
      </p:sp>
    </p:spTree>
    <p:extLst>
      <p:ext uri="{BB962C8B-B14F-4D97-AF65-F5344CB8AC3E}">
        <p14:creationId xmlns:p14="http://schemas.microsoft.com/office/powerpoint/2010/main" val="725391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Printing messages:</a:t>
            </a:r>
          </a:p>
          <a:p>
            <a:pPr lvl="1"/>
            <a:r>
              <a:rPr lang="en-US" sz="1600">
                <a:solidFill>
                  <a:schemeClr val="dk1"/>
                </a:solidFill>
              </a:rPr>
              <a:t>Print start</a:t>
            </a:r>
          </a:p>
          <a:p>
            <a:pPr lvl="1"/>
            <a:r>
              <a:rPr lang="en-US" sz="1600">
                <a:solidFill>
                  <a:schemeClr val="dk1"/>
                </a:solidFill>
              </a:rPr>
              <a:t>Progress</a:t>
            </a:r>
          </a:p>
          <a:p>
            <a:pPr lvl="1"/>
            <a:r>
              <a:rPr lang="en-US" sz="1600">
                <a:solidFill>
                  <a:schemeClr val="dk1"/>
                </a:solidFill>
              </a:rPr>
              <a:t>Success/error user messages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Teams: </a:t>
            </a:r>
            <a:r>
              <a:rPr lang="en-US" sz="1200" b="0" i="0" u="none" strike="noStrike" kern="1200" baseline="0">
                <a:solidFill>
                  <a:schemeClr val="tx1"/>
                </a:solidFill>
                <a:latin typeface="+mn-lt"/>
                <a:ea typeface="+mn-ea"/>
                <a:cs typeface="+mn-cs"/>
              </a:rPr>
              <a:t>Teams will support WVD including fully optimized calling and meeting experiences, work is already underway and we will provide update in coming months</a:t>
            </a:r>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31792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266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41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39</a:t>
            </a:fld>
            <a:endParaRPr lang="en-US"/>
          </a:p>
        </p:txBody>
      </p:sp>
    </p:spTree>
    <p:extLst>
      <p:ext uri="{BB962C8B-B14F-4D97-AF65-F5344CB8AC3E}">
        <p14:creationId xmlns:p14="http://schemas.microsoft.com/office/powerpoint/2010/main" val="371426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40</a:t>
            </a:fld>
            <a:endParaRPr lang="en-US"/>
          </a:p>
        </p:txBody>
      </p:sp>
    </p:spTree>
    <p:extLst>
      <p:ext uri="{BB962C8B-B14F-4D97-AF65-F5344CB8AC3E}">
        <p14:creationId xmlns:p14="http://schemas.microsoft.com/office/powerpoint/2010/main" val="219493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5/13/2020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83581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5/13/2020 8:22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47269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5/13/2020 8:22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39764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5/13/2020 8:22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92629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7.xml"/><Relationship Id="rId5" Type="http://schemas.openxmlformats.org/officeDocument/2006/relationships/image" Target="../media/image31.wmf"/><Relationship Id="rId4" Type="http://schemas.openxmlformats.org/officeDocument/2006/relationships/image" Target="../media/image30.w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emf"/><Relationship Id="rId1" Type="http://schemas.openxmlformats.org/officeDocument/2006/relationships/slideMaster" Target="../slideMasters/slideMaster11.xml"/><Relationship Id="rId4" Type="http://schemas.openxmlformats.org/officeDocument/2006/relationships/image" Target="../media/image30.wmf"/></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emf"/><Relationship Id="rId1" Type="http://schemas.openxmlformats.org/officeDocument/2006/relationships/slideMaster" Target="../slideMasters/slideMaster11.xml"/><Relationship Id="rId4" Type="http://schemas.openxmlformats.org/officeDocument/2006/relationships/image" Target="../media/image30.wmf"/></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2.emf"/><Relationship Id="rId1" Type="http://schemas.openxmlformats.org/officeDocument/2006/relationships/slideMaster" Target="../slideMasters/slideMaster11.xml"/><Relationship Id="rId5" Type="http://schemas.openxmlformats.org/officeDocument/2006/relationships/image" Target="../media/image30.wmf"/><Relationship Id="rId4" Type="http://schemas.openxmlformats.org/officeDocument/2006/relationships/image" Target="../media/image31.w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31.wmf"/><Relationship Id="rId4" Type="http://schemas.openxmlformats.org/officeDocument/2006/relationships/image" Target="../media/image30.wmf"/></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jpe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3.emf"/><Relationship Id="rId4" Type="http://schemas.openxmlformats.org/officeDocument/2006/relationships/oleObject" Target="../embeddings/oleObject2.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3.emf"/><Relationship Id="rId4" Type="http://schemas.openxmlformats.org/officeDocument/2006/relationships/oleObject" Target="../embeddings/oleObject3.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3.emf"/><Relationship Id="rId4" Type="http://schemas.openxmlformats.org/officeDocument/2006/relationships/oleObject" Target="../embeddings/oleObject4.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oleObject" Target="../embeddings/oleObject5.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3.emf"/><Relationship Id="rId4" Type="http://schemas.openxmlformats.org/officeDocument/2006/relationships/oleObject" Target="../embeddings/oleObject6.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3.emf"/><Relationship Id="rId4" Type="http://schemas.openxmlformats.org/officeDocument/2006/relationships/oleObject" Target="../embeddings/oleObject7.bin"/></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3.emf"/><Relationship Id="rId4" Type="http://schemas.openxmlformats.org/officeDocument/2006/relationships/oleObject" Target="../embeddings/oleObject8.bin"/></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3.emf"/><Relationship Id="rId4" Type="http://schemas.openxmlformats.org/officeDocument/2006/relationships/oleObject" Target="../embeddings/oleObject9.bin"/></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3.emf"/><Relationship Id="rId4" Type="http://schemas.openxmlformats.org/officeDocument/2006/relationships/oleObject" Target="../embeddings/oleObject10.bin"/></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3.emf"/><Relationship Id="rId4" Type="http://schemas.openxmlformats.org/officeDocument/2006/relationships/oleObject" Target="../embeddings/oleObject11.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12.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3.emf"/><Relationship Id="rId4" Type="http://schemas.openxmlformats.org/officeDocument/2006/relationships/oleObject" Target="../embeddings/oleObject13.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3.emf"/><Relationship Id="rId4" Type="http://schemas.openxmlformats.org/officeDocument/2006/relationships/oleObject" Target="../embeddings/oleObject14.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3.emf"/><Relationship Id="rId4" Type="http://schemas.openxmlformats.org/officeDocument/2006/relationships/oleObject" Target="../embeddings/oleObject15.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3.emf"/><Relationship Id="rId4" Type="http://schemas.openxmlformats.org/officeDocument/2006/relationships/oleObject" Target="../embeddings/oleObject16.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3.emf"/><Relationship Id="rId4" Type="http://schemas.openxmlformats.org/officeDocument/2006/relationships/oleObject" Target="../embeddings/oleObject17.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3.emf"/><Relationship Id="rId4" Type="http://schemas.openxmlformats.org/officeDocument/2006/relationships/oleObject" Target="../embeddings/oleObject18.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55.png"/><Relationship Id="rId5" Type="http://schemas.openxmlformats.org/officeDocument/2006/relationships/image" Target="../media/image53.emf"/><Relationship Id="rId4" Type="http://schemas.openxmlformats.org/officeDocument/2006/relationships/oleObject" Target="../embeddings/oleObject19.bin"/></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Master" Target="../slideMasters/slideMaster14.xml"/><Relationship Id="rId4" Type="http://schemas.openxmlformats.org/officeDocument/2006/relationships/image" Target="../media/image61.emf"/></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72.emf"/><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64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13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77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4292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3096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4460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30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24705846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908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9769799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3525340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77463682"/>
      </p:ext>
    </p:extLst>
  </p:cSld>
  <p:clrMapOvr>
    <a:masterClrMapping/>
  </p:clrMapOvr>
  <p:transition>
    <p:fade/>
  </p:transition>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634844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301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64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5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0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2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189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0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67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05982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18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234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64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2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0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6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719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90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3198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5181796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0" y="2426550"/>
            <a:ext cx="11655840" cy="553998"/>
          </a:xfrm>
        </p:spPr>
        <p:txBody>
          <a:bodyPr/>
          <a:lstStyle>
            <a:lvl1pPr>
              <a:defRPr>
                <a:solidFill>
                  <a:srgbClr val="0078D7"/>
                </a:solidFill>
              </a:defRPr>
            </a:lvl1pPr>
          </a:lstStyle>
          <a:p>
            <a:r>
              <a:rPr lang="en-US"/>
              <a:t>Title Text Style</a:t>
            </a:r>
          </a:p>
        </p:txBody>
      </p:sp>
    </p:spTree>
    <p:extLst>
      <p:ext uri="{BB962C8B-B14F-4D97-AF65-F5344CB8AC3E}">
        <p14:creationId xmlns:p14="http://schemas.microsoft.com/office/powerpoint/2010/main" val="195810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8062293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74582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250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22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340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09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31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9147972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1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1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54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98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54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659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940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738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1643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13674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447241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06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58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5292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376335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1961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0838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64681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354323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7265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41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831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48852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432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82300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37931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56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16867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65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13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739514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5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82170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03201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880326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069135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5314405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223692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2953572"/>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07569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803686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152137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934296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237778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150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86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8539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5612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751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9757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228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1CC8-5FD6-48E6-BEE7-FDBE21D4A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946AE-8A38-4F7F-9621-0CB4A6F77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08419-28C7-4315-AC88-2723173E0C56}"/>
              </a:ext>
            </a:extLst>
          </p:cNvPr>
          <p:cNvSpPr>
            <a:spLocks noGrp="1"/>
          </p:cNvSpPr>
          <p:nvPr>
            <p:ph type="dt" sz="half" idx="10"/>
          </p:nvPr>
        </p:nvSpPr>
        <p:spPr/>
        <p:txBody>
          <a:bodyPr/>
          <a:lstStyle/>
          <a:p>
            <a:fld id="{D2D2459B-4590-4212-9986-42F101C06FB7}" type="datetimeFigureOut">
              <a:rPr lang="en-US" smtClean="0"/>
              <a:t>5/13/2020</a:t>
            </a:fld>
            <a:endParaRPr lang="en-US"/>
          </a:p>
        </p:txBody>
      </p:sp>
      <p:sp>
        <p:nvSpPr>
          <p:cNvPr id="5" name="Footer Placeholder 4">
            <a:extLst>
              <a:ext uri="{FF2B5EF4-FFF2-40B4-BE49-F238E27FC236}">
                <a16:creationId xmlns:a16="http://schemas.microsoft.com/office/drawing/2014/main" id="{F3F81208-3B8F-4A55-A457-9FE42DE2A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6005-C032-4DB0-A6BA-F0EF985E2235}"/>
              </a:ext>
            </a:extLst>
          </p:cNvPr>
          <p:cNvSpPr>
            <a:spLocks noGrp="1"/>
          </p:cNvSpPr>
          <p:nvPr>
            <p:ph type="sldNum" sz="quarter" idx="12"/>
          </p:nvPr>
        </p:nvSpPr>
        <p:spPr/>
        <p:txBody>
          <a:bodyPr/>
          <a:lstStyle/>
          <a:p>
            <a:fld id="{E6B238A3-9442-4904-8F0D-59B136D26706}" type="slidenum">
              <a:rPr lang="en-US" smtClean="0"/>
              <a:t>‹#›</a:t>
            </a:fld>
            <a:endParaRPr lang="en-US"/>
          </a:p>
        </p:txBody>
      </p:sp>
    </p:spTree>
    <p:extLst>
      <p:ext uri="{BB962C8B-B14F-4D97-AF65-F5344CB8AC3E}">
        <p14:creationId xmlns:p14="http://schemas.microsoft.com/office/powerpoint/2010/main" val="31656213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19971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5592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65093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2974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6323686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1436522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15431777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25929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957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44472944"/>
      </p:ext>
    </p:extLst>
  </p:cSld>
  <p:clrMapOvr>
    <a:masterClrMapping/>
  </p:clrMapOvr>
  <p:transition>
    <p:fade/>
  </p:transition>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3509740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86857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606353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3170070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544576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3992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3175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28220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1545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06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3174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491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65960"/>
            <a:ext cx="11277600" cy="1275734"/>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1" y="411481"/>
            <a:ext cx="11277599" cy="842025"/>
          </a:xfrm>
        </p:spPr>
        <p:txBody>
          <a:bodyPr/>
          <a:lstStyle/>
          <a:p>
            <a:r>
              <a:rPr lang="en-US"/>
              <a:t>Click to edit Master title style</a:t>
            </a:r>
          </a:p>
        </p:txBody>
      </p:sp>
      <p:sp>
        <p:nvSpPr>
          <p:cNvPr id="23" name="Text Placeholder 2"/>
          <p:cNvSpPr>
            <a:spLocks noGrp="1"/>
          </p:cNvSpPr>
          <p:nvPr>
            <p:ph type="body" idx="10" hasCustomPrompt="1"/>
          </p:nvPr>
        </p:nvSpPr>
        <p:spPr>
          <a:xfrm>
            <a:off x="457199" y="1271016"/>
            <a:ext cx="11277599" cy="249299"/>
          </a:xfrm>
        </p:spPr>
        <p:txBody>
          <a:bodyPr wrap="square">
            <a:spAutoFit/>
          </a:bodyPr>
          <a:lstStyle>
            <a:lvl1pPr marL="0" indent="0">
              <a:buNone/>
              <a:defRPr sz="1800" spc="-30" baseline="0">
                <a:solidFill>
                  <a:schemeClr val="tx1"/>
                </a:solidFill>
                <a:latin typeface="+mn-lt"/>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305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Four Column - Title Only">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1" y="1709928"/>
            <a:ext cx="2476498"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1" y="411481"/>
            <a:ext cx="11277599" cy="842025"/>
          </a:xfrm>
        </p:spPr>
        <p:txBody>
          <a:bodyPr/>
          <a:lstStyle/>
          <a:p>
            <a:r>
              <a:rPr lang="en-US"/>
              <a:t>Click to edit Master title style</a:t>
            </a:r>
          </a:p>
        </p:txBody>
      </p:sp>
      <p:sp>
        <p:nvSpPr>
          <p:cNvPr id="23" name="Content Placeholder 2"/>
          <p:cNvSpPr>
            <a:spLocks noGrp="1"/>
          </p:cNvSpPr>
          <p:nvPr>
            <p:ph idx="11"/>
          </p:nvPr>
        </p:nvSpPr>
        <p:spPr>
          <a:xfrm>
            <a:off x="3390900"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2"/>
          </p:nvPr>
        </p:nvSpPr>
        <p:spPr>
          <a:xfrm>
            <a:off x="6324599"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3"/>
          </p:nvPr>
        </p:nvSpPr>
        <p:spPr>
          <a:xfrm>
            <a:off x="9258297"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946043A6-32B2-9B4C-A7DB-E6DB703164B3}"/>
              </a:ext>
            </a:extLst>
          </p:cNvPr>
          <p:cNvSpPr txBox="1"/>
          <p:nvPr userDrawn="1"/>
        </p:nvSpPr>
        <p:spPr bwMode="gray">
          <a:xfrm>
            <a:off x="457200" y="6567846"/>
            <a:ext cx="3886200" cy="123111"/>
          </a:xfrm>
          <a:prstGeom prst="rect">
            <a:avLst/>
          </a:prstGeom>
          <a:noFill/>
        </p:spPr>
        <p:txBody>
          <a:bodyPr wrap="square" lIns="0" tIns="0" rIns="0" bIns="0" rtlCol="0" anchor="ctr">
            <a:spAutoFit/>
          </a:bodyPr>
          <a:lstStyle/>
          <a:p>
            <a:pPr marL="0" marR="0" indent="0" algn="l" defTabSz="1088082" rtl="0" eaLnBrk="1" fontAlgn="auto" latinLnBrk="0" hangingPunct="1">
              <a:lnSpc>
                <a:spcPct val="100000"/>
              </a:lnSpc>
              <a:spcBef>
                <a:spcPts val="0"/>
              </a:spcBef>
              <a:spcAft>
                <a:spcPts val="0"/>
              </a:spcAft>
              <a:buClrTx/>
              <a:buSzTx/>
              <a:buFontTx/>
              <a:buNone/>
              <a:tabLst/>
              <a:defRPr/>
            </a:pPr>
            <a:r>
              <a:rPr lang="en-US" sz="800" kern="1200">
                <a:solidFill>
                  <a:schemeClr val="bg2"/>
                </a:solidFill>
                <a:latin typeface="+mn-lt"/>
                <a:ea typeface="Arial"/>
                <a:cs typeface="Arial"/>
              </a:rPr>
              <a:t>© 2019 Citrix | Confidential</a:t>
            </a:r>
          </a:p>
        </p:txBody>
      </p:sp>
    </p:spTree>
    <p:extLst>
      <p:ext uri="{BB962C8B-B14F-4D97-AF65-F5344CB8AC3E}">
        <p14:creationId xmlns:p14="http://schemas.microsoft.com/office/powerpoint/2010/main" val="20911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Title Text Style</a:t>
            </a:r>
          </a:p>
        </p:txBody>
      </p:sp>
    </p:spTree>
    <p:extLst>
      <p:ext uri="{BB962C8B-B14F-4D97-AF65-F5344CB8AC3E}">
        <p14:creationId xmlns:p14="http://schemas.microsoft.com/office/powerpoint/2010/main" val="95531406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0" y="2426550"/>
            <a:ext cx="11655840" cy="899665"/>
          </a:xfrm>
        </p:spPr>
        <p:txBody>
          <a:bodyPr/>
          <a:lstStyle>
            <a:lvl1pPr>
              <a:defRPr>
                <a:solidFill>
                  <a:srgbClr val="0078D7"/>
                </a:solidFill>
              </a:defRPr>
            </a:lvl1pPr>
          </a:lstStyle>
          <a:p>
            <a:r>
              <a:rPr lang="en-US"/>
              <a:t>Title Text Style</a:t>
            </a:r>
          </a:p>
        </p:txBody>
      </p:sp>
    </p:spTree>
    <p:extLst>
      <p:ext uri="{BB962C8B-B14F-4D97-AF65-F5344CB8AC3E}">
        <p14:creationId xmlns:p14="http://schemas.microsoft.com/office/powerpoint/2010/main" val="582380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4" name="Subtitle 2">
            <a:extLst>
              <a:ext uri="{FF2B5EF4-FFF2-40B4-BE49-F238E27FC236}">
                <a16:creationId xmlns:a16="http://schemas.microsoft.com/office/drawing/2014/main" id="{EEA52DB6-2039-4C52-BB92-0EC352C395AE}"/>
              </a:ext>
            </a:extLst>
          </p:cNvPr>
          <p:cNvSpPr>
            <a:spLocks noGrp="1"/>
          </p:cNvSpPr>
          <p:nvPr>
            <p:ph type="subTitle" idx="10" hasCustomPrompt="1"/>
          </p:nvPr>
        </p:nvSpPr>
        <p:spPr>
          <a:xfrm>
            <a:off x="593022" y="1043159"/>
            <a:ext cx="10990809" cy="307777"/>
          </a:xfrm>
        </p:spPr>
        <p:txBody>
          <a:bodyPr/>
          <a:lstStyle>
            <a:lvl1pPr marL="0" indent="0" algn="l">
              <a:lnSpc>
                <a:spcPct val="100000"/>
              </a:lnSpc>
              <a:spcBef>
                <a:spcPts val="0"/>
              </a:spcBef>
              <a:buNone/>
              <a:defRPr sz="2000">
                <a:solidFill>
                  <a:schemeClr val="accent4"/>
                </a:solidFill>
                <a:latin typeface="+mn-lt"/>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add subtitle</a:t>
            </a:r>
          </a:p>
        </p:txBody>
      </p:sp>
    </p:spTree>
    <p:extLst>
      <p:ext uri="{BB962C8B-B14F-4D97-AF65-F5344CB8AC3E}">
        <p14:creationId xmlns:p14="http://schemas.microsoft.com/office/powerpoint/2010/main" val="269130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158827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50089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34728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9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646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70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95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731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082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2346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267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573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6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023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488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8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570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3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02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36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38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499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97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411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775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3699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solidFill>
                  <a:schemeClr val="bg1"/>
                </a:solidFill>
              </a:defRPr>
            </a:lvl1pPr>
          </a:lstStyle>
          <a:p>
            <a:r>
              <a:rPr lang="en-US" dirty="0"/>
              <a:t>Remote Desktop Interoperability</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30000">
                <a:solidFill>
                  <a:schemeClr val="bg1"/>
                </a:solidFill>
                <a:latin typeface="+mn-lt"/>
              </a:defRPr>
            </a:lvl1pPr>
          </a:lstStyle>
          <a:p>
            <a:pPr lvl="0"/>
            <a:r>
              <a:rPr lang="en-US" dirty="0"/>
              <a:t>March 25th – 28th 2019</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solidFill>
                  <a:schemeClr val="bg1"/>
                </a:solidFill>
                <a:latin typeface="Segoe UI" panose="020B0502040204020203" pitchFamily="34" charset="0"/>
                <a:ea typeface="+mn-ea"/>
                <a:cs typeface="Segoe UI" panose="020B0502040204020203" pitchFamily="34" charset="0"/>
              </a:defRPr>
            </a:lvl1pPr>
          </a:lstStyle>
          <a:p>
            <a:r>
              <a:rPr lang="en-US" dirty="0"/>
              <a:t>Reactor @Redmond</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6" name="Group 85">
            <a:extLst>
              <a:ext uri="{FF2B5EF4-FFF2-40B4-BE49-F238E27FC236}">
                <a16:creationId xmlns:a16="http://schemas.microsoft.com/office/drawing/2014/main" id="{3A62B272-976A-4828-9261-D360383FACA1}"/>
              </a:ext>
            </a:extLst>
          </p:cNvPr>
          <p:cNvGrpSpPr/>
          <p:nvPr userDrawn="1"/>
        </p:nvGrpSpPr>
        <p:grpSpPr>
          <a:xfrm>
            <a:off x="5468357" y="4139517"/>
            <a:ext cx="6723644" cy="2716134"/>
            <a:chOff x="5789470" y="4224320"/>
            <a:chExt cx="6858467" cy="2770205"/>
          </a:xfrm>
        </p:grpSpPr>
        <p:grpSp>
          <p:nvGrpSpPr>
            <p:cNvPr id="89" name="Group 88">
              <a:extLst>
                <a:ext uri="{FF2B5EF4-FFF2-40B4-BE49-F238E27FC236}">
                  <a16:creationId xmlns:a16="http://schemas.microsoft.com/office/drawing/2014/main" id="{277C4743-55B3-4F9E-8952-280C66F0BB7E}"/>
                </a:ext>
              </a:extLst>
            </p:cNvPr>
            <p:cNvGrpSpPr>
              <a:grpSpLocks noChangeAspect="1"/>
            </p:cNvGrpSpPr>
            <p:nvPr userDrawn="1"/>
          </p:nvGrpSpPr>
          <p:grpSpPr bwMode="gray">
            <a:xfrm>
              <a:off x="5789470" y="4224320"/>
              <a:ext cx="6858467" cy="2770205"/>
              <a:chOff x="5788926" y="4224320"/>
              <a:chExt cx="6858467" cy="2770205"/>
            </a:xfrm>
          </p:grpSpPr>
          <p:sp>
            <p:nvSpPr>
              <p:cNvPr id="93" name="Freeform: Shape 92">
                <a:extLst>
                  <a:ext uri="{FF2B5EF4-FFF2-40B4-BE49-F238E27FC236}">
                    <a16:creationId xmlns:a16="http://schemas.microsoft.com/office/drawing/2014/main" id="{DF1C243D-C00A-4BBB-B0D3-9D5563874AE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
                <a:extLst>
                  <a:ext uri="{FF2B5EF4-FFF2-40B4-BE49-F238E27FC236}">
                    <a16:creationId xmlns:a16="http://schemas.microsoft.com/office/drawing/2014/main" id="{438577E9-C9F5-45AD-9891-A661A977CA4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5" name="Rectangle 94">
                <a:extLst>
                  <a:ext uri="{FF2B5EF4-FFF2-40B4-BE49-F238E27FC236}">
                    <a16:creationId xmlns:a16="http://schemas.microsoft.com/office/drawing/2014/main" id="{A30247B6-8DBC-4D92-A7C9-6A483619B481}"/>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Rectangle 95">
                <a:extLst>
                  <a:ext uri="{FF2B5EF4-FFF2-40B4-BE49-F238E27FC236}">
                    <a16:creationId xmlns:a16="http://schemas.microsoft.com/office/drawing/2014/main" id="{EB9C228C-EE32-4272-8418-29B783EE78D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Rectangle 96">
                <a:extLst>
                  <a:ext uri="{FF2B5EF4-FFF2-40B4-BE49-F238E27FC236}">
                    <a16:creationId xmlns:a16="http://schemas.microsoft.com/office/drawing/2014/main" id="{BB1224E8-4526-4BF3-B25A-22E5B91F02E1}"/>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Rectangle 97">
                <a:extLst>
                  <a:ext uri="{FF2B5EF4-FFF2-40B4-BE49-F238E27FC236}">
                    <a16:creationId xmlns:a16="http://schemas.microsoft.com/office/drawing/2014/main" id="{498DB50C-DBE6-4E66-B42F-0D78C0C25FD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Rectangle 98">
                <a:extLst>
                  <a:ext uri="{FF2B5EF4-FFF2-40B4-BE49-F238E27FC236}">
                    <a16:creationId xmlns:a16="http://schemas.microsoft.com/office/drawing/2014/main" id="{2090C2DE-B9F2-4AC4-9F83-196B517BF5B0}"/>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Rectangle 99">
                <a:extLst>
                  <a:ext uri="{FF2B5EF4-FFF2-40B4-BE49-F238E27FC236}">
                    <a16:creationId xmlns:a16="http://schemas.microsoft.com/office/drawing/2014/main" id="{4AF580A0-C5A4-4BE1-8C5B-E36EC061743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3">
                <a:extLst>
                  <a:ext uri="{FF2B5EF4-FFF2-40B4-BE49-F238E27FC236}">
                    <a16:creationId xmlns:a16="http://schemas.microsoft.com/office/drawing/2014/main" id="{5C276EC8-567A-4E8A-A398-835195941D4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4">
                <a:extLst>
                  <a:ext uri="{FF2B5EF4-FFF2-40B4-BE49-F238E27FC236}">
                    <a16:creationId xmlns:a16="http://schemas.microsoft.com/office/drawing/2014/main" id="{683F4771-EAF0-4EC7-8A7C-ECB05E67268D}"/>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15">
                <a:extLst>
                  <a:ext uri="{FF2B5EF4-FFF2-40B4-BE49-F238E27FC236}">
                    <a16:creationId xmlns:a16="http://schemas.microsoft.com/office/drawing/2014/main" id="{1256DDA8-7B9D-4015-90B1-7BF165A180B8}"/>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Freeform 16">
                <a:extLst>
                  <a:ext uri="{FF2B5EF4-FFF2-40B4-BE49-F238E27FC236}">
                    <a16:creationId xmlns:a16="http://schemas.microsoft.com/office/drawing/2014/main" id="{4003E68D-6066-4CAC-A990-2F9F169D4A8C}"/>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17">
                <a:extLst>
                  <a:ext uri="{FF2B5EF4-FFF2-40B4-BE49-F238E27FC236}">
                    <a16:creationId xmlns:a16="http://schemas.microsoft.com/office/drawing/2014/main" id="{3C5010FA-31E8-4B5B-81B9-B5F23C03B338}"/>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18">
                <a:extLst>
                  <a:ext uri="{FF2B5EF4-FFF2-40B4-BE49-F238E27FC236}">
                    <a16:creationId xmlns:a16="http://schemas.microsoft.com/office/drawing/2014/main" id="{B8C9D676-4EB5-4A2D-953A-D8B43B84BA0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19">
                <a:extLst>
                  <a:ext uri="{FF2B5EF4-FFF2-40B4-BE49-F238E27FC236}">
                    <a16:creationId xmlns:a16="http://schemas.microsoft.com/office/drawing/2014/main" id="{E0F1E033-C526-4845-806D-E749E77A0327}"/>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20">
                <a:extLst>
                  <a:ext uri="{FF2B5EF4-FFF2-40B4-BE49-F238E27FC236}">
                    <a16:creationId xmlns:a16="http://schemas.microsoft.com/office/drawing/2014/main" id="{F56E2200-4928-46DE-91CC-854F11513F5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Oval 144">
                <a:extLst>
                  <a:ext uri="{FF2B5EF4-FFF2-40B4-BE49-F238E27FC236}">
                    <a16:creationId xmlns:a16="http://schemas.microsoft.com/office/drawing/2014/main" id="{F947EAFB-7216-4C14-AA8F-CCC54E686CFC}"/>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Oval 145">
                <a:extLst>
                  <a:ext uri="{FF2B5EF4-FFF2-40B4-BE49-F238E27FC236}">
                    <a16:creationId xmlns:a16="http://schemas.microsoft.com/office/drawing/2014/main" id="{C2EABB97-1B21-4CF9-9387-E3DBEB351B92}"/>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Oval 146">
                <a:extLst>
                  <a:ext uri="{FF2B5EF4-FFF2-40B4-BE49-F238E27FC236}">
                    <a16:creationId xmlns:a16="http://schemas.microsoft.com/office/drawing/2014/main" id="{3F95CA90-D808-4679-9A15-F5027AA8A4B8}"/>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Oval 147">
                <a:extLst>
                  <a:ext uri="{FF2B5EF4-FFF2-40B4-BE49-F238E27FC236}">
                    <a16:creationId xmlns:a16="http://schemas.microsoft.com/office/drawing/2014/main" id="{8CE48FD8-98D4-4178-9368-0F4D95E256A8}"/>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25">
                <a:extLst>
                  <a:ext uri="{FF2B5EF4-FFF2-40B4-BE49-F238E27FC236}">
                    <a16:creationId xmlns:a16="http://schemas.microsoft.com/office/drawing/2014/main" id="{AA5184DB-BC61-4922-BCE9-FB03A4FF5FC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Oval 149">
                <a:extLst>
                  <a:ext uri="{FF2B5EF4-FFF2-40B4-BE49-F238E27FC236}">
                    <a16:creationId xmlns:a16="http://schemas.microsoft.com/office/drawing/2014/main" id="{4B92D872-8DBD-4CA7-8648-079F722FF8D6}"/>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Oval 150">
                <a:extLst>
                  <a:ext uri="{FF2B5EF4-FFF2-40B4-BE49-F238E27FC236}">
                    <a16:creationId xmlns:a16="http://schemas.microsoft.com/office/drawing/2014/main" id="{0DA0BFDC-25D6-467A-BEAC-6EA1594C7AA1}"/>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Oval 151">
                <a:extLst>
                  <a:ext uri="{FF2B5EF4-FFF2-40B4-BE49-F238E27FC236}">
                    <a16:creationId xmlns:a16="http://schemas.microsoft.com/office/drawing/2014/main" id="{42FB13FD-4B6E-408E-87BB-4428866DA91E}"/>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29">
                <a:extLst>
                  <a:ext uri="{FF2B5EF4-FFF2-40B4-BE49-F238E27FC236}">
                    <a16:creationId xmlns:a16="http://schemas.microsoft.com/office/drawing/2014/main" id="{E60E6D00-6EBC-4EED-8236-60869A96CC08}"/>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Oval 153">
                <a:extLst>
                  <a:ext uri="{FF2B5EF4-FFF2-40B4-BE49-F238E27FC236}">
                    <a16:creationId xmlns:a16="http://schemas.microsoft.com/office/drawing/2014/main" id="{D7053A7D-A954-445C-9A33-F65154711F16}"/>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3BDF2C2-68E2-44CB-93B6-97636E44FFF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32">
                <a:extLst>
                  <a:ext uri="{FF2B5EF4-FFF2-40B4-BE49-F238E27FC236}">
                    <a16:creationId xmlns:a16="http://schemas.microsoft.com/office/drawing/2014/main" id="{1CAB3E5E-A552-4EB1-BC91-AC8CB7FE90D3}"/>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33">
                <a:extLst>
                  <a:ext uri="{FF2B5EF4-FFF2-40B4-BE49-F238E27FC236}">
                    <a16:creationId xmlns:a16="http://schemas.microsoft.com/office/drawing/2014/main" id="{5BED7802-1E6A-496F-B26E-31C38B70CC0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34">
                <a:extLst>
                  <a:ext uri="{FF2B5EF4-FFF2-40B4-BE49-F238E27FC236}">
                    <a16:creationId xmlns:a16="http://schemas.microsoft.com/office/drawing/2014/main" id="{83EA78EA-3763-4F23-80F5-26F93071E0F6}"/>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35">
                <a:extLst>
                  <a:ext uri="{FF2B5EF4-FFF2-40B4-BE49-F238E27FC236}">
                    <a16:creationId xmlns:a16="http://schemas.microsoft.com/office/drawing/2014/main" id="{E20DF8A3-AEFA-4739-9DFC-A34856ED5A72}"/>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0" name="Freeform 36">
                <a:extLst>
                  <a:ext uri="{FF2B5EF4-FFF2-40B4-BE49-F238E27FC236}">
                    <a16:creationId xmlns:a16="http://schemas.microsoft.com/office/drawing/2014/main" id="{07FDA66F-DB05-43E9-93B2-AF8D89CC80AD}"/>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1" name="Freeform 37">
                <a:extLst>
                  <a:ext uri="{FF2B5EF4-FFF2-40B4-BE49-F238E27FC236}">
                    <a16:creationId xmlns:a16="http://schemas.microsoft.com/office/drawing/2014/main" id="{18804C6E-5565-43B5-9430-A852CCCB21EB}"/>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2" name="Freeform 38">
                <a:extLst>
                  <a:ext uri="{FF2B5EF4-FFF2-40B4-BE49-F238E27FC236}">
                    <a16:creationId xmlns:a16="http://schemas.microsoft.com/office/drawing/2014/main" id="{EDA03021-4FFE-46F5-8401-24206E7EDAB9}"/>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3" name="Freeform 39">
                <a:extLst>
                  <a:ext uri="{FF2B5EF4-FFF2-40B4-BE49-F238E27FC236}">
                    <a16:creationId xmlns:a16="http://schemas.microsoft.com/office/drawing/2014/main" id="{EB73C8F3-50B8-42DA-918F-DA75F96E0B2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4" name="Oval 163">
                <a:extLst>
                  <a:ext uri="{FF2B5EF4-FFF2-40B4-BE49-F238E27FC236}">
                    <a16:creationId xmlns:a16="http://schemas.microsoft.com/office/drawing/2014/main" id="{82E3E3A3-7F1D-4D49-99D3-3FC6B758BABB}"/>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5" name="Oval 164">
                <a:extLst>
                  <a:ext uri="{FF2B5EF4-FFF2-40B4-BE49-F238E27FC236}">
                    <a16:creationId xmlns:a16="http://schemas.microsoft.com/office/drawing/2014/main" id="{D551C61D-6B4F-4D78-BF8A-8A72CB0FB5E0}"/>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6" name="Oval 165">
                <a:extLst>
                  <a:ext uri="{FF2B5EF4-FFF2-40B4-BE49-F238E27FC236}">
                    <a16:creationId xmlns:a16="http://schemas.microsoft.com/office/drawing/2014/main" id="{B32842AA-2F29-4896-8E5D-1D699A2986FE}"/>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7" name="Oval 166">
                <a:extLst>
                  <a:ext uri="{FF2B5EF4-FFF2-40B4-BE49-F238E27FC236}">
                    <a16:creationId xmlns:a16="http://schemas.microsoft.com/office/drawing/2014/main" id="{B08B3597-14BE-48EF-B4F7-5DE170CAFE4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8" name="Oval 167">
                <a:extLst>
                  <a:ext uri="{FF2B5EF4-FFF2-40B4-BE49-F238E27FC236}">
                    <a16:creationId xmlns:a16="http://schemas.microsoft.com/office/drawing/2014/main" id="{AA8800AB-BC0A-4CB7-97A4-423DB152576D}"/>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Oval 168">
                <a:extLst>
                  <a:ext uri="{FF2B5EF4-FFF2-40B4-BE49-F238E27FC236}">
                    <a16:creationId xmlns:a16="http://schemas.microsoft.com/office/drawing/2014/main" id="{B3A2B3B8-B349-4884-96C0-AE3D6F72E775}"/>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Oval 169">
                <a:extLst>
                  <a:ext uri="{FF2B5EF4-FFF2-40B4-BE49-F238E27FC236}">
                    <a16:creationId xmlns:a16="http://schemas.microsoft.com/office/drawing/2014/main" id="{B0969CD2-42F5-43E6-B0E3-CE15146D7467}"/>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Oval 170">
                <a:extLst>
                  <a:ext uri="{FF2B5EF4-FFF2-40B4-BE49-F238E27FC236}">
                    <a16:creationId xmlns:a16="http://schemas.microsoft.com/office/drawing/2014/main" id="{851C3F48-37D4-4FB0-86DB-729AC9FCA21B}"/>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Freeform 48">
                <a:extLst>
                  <a:ext uri="{FF2B5EF4-FFF2-40B4-BE49-F238E27FC236}">
                    <a16:creationId xmlns:a16="http://schemas.microsoft.com/office/drawing/2014/main" id="{C250FD83-A98A-4DF7-9BD8-D55E7B840DBB}"/>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Oval 172">
                <a:extLst>
                  <a:ext uri="{FF2B5EF4-FFF2-40B4-BE49-F238E27FC236}">
                    <a16:creationId xmlns:a16="http://schemas.microsoft.com/office/drawing/2014/main" id="{659BEBD5-EA6A-4E8B-9323-889F8E4B8BB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50">
                <a:extLst>
                  <a:ext uri="{FF2B5EF4-FFF2-40B4-BE49-F238E27FC236}">
                    <a16:creationId xmlns:a16="http://schemas.microsoft.com/office/drawing/2014/main" id="{817FDE9E-3778-4E09-A941-9D48A5EF5E48}"/>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Oval 174">
                <a:extLst>
                  <a:ext uri="{FF2B5EF4-FFF2-40B4-BE49-F238E27FC236}">
                    <a16:creationId xmlns:a16="http://schemas.microsoft.com/office/drawing/2014/main" id="{4FE24D84-C2F1-4C24-BC54-9EBBD689A36E}"/>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Rectangle 175">
                <a:extLst>
                  <a:ext uri="{FF2B5EF4-FFF2-40B4-BE49-F238E27FC236}">
                    <a16:creationId xmlns:a16="http://schemas.microsoft.com/office/drawing/2014/main" id="{E3E5E6A7-2FAB-4DA4-B06B-0A4BC505D39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53">
                <a:extLst>
                  <a:ext uri="{FF2B5EF4-FFF2-40B4-BE49-F238E27FC236}">
                    <a16:creationId xmlns:a16="http://schemas.microsoft.com/office/drawing/2014/main" id="{3CB2F72F-F851-46DA-A8CE-49D1BB5CB919}"/>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55">
                <a:extLst>
                  <a:ext uri="{FF2B5EF4-FFF2-40B4-BE49-F238E27FC236}">
                    <a16:creationId xmlns:a16="http://schemas.microsoft.com/office/drawing/2014/main" id="{59FF6DFA-1E8A-4AC7-922B-99F94232946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79" name="Freeform 59">
                <a:extLst>
                  <a:ext uri="{FF2B5EF4-FFF2-40B4-BE49-F238E27FC236}">
                    <a16:creationId xmlns:a16="http://schemas.microsoft.com/office/drawing/2014/main" id="{185DF761-F093-4E36-907D-9174624E440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60">
                <a:extLst>
                  <a:ext uri="{FF2B5EF4-FFF2-40B4-BE49-F238E27FC236}">
                    <a16:creationId xmlns:a16="http://schemas.microsoft.com/office/drawing/2014/main" id="{6ECF2FA0-9DBD-4153-949B-15F4594DF27C}"/>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Rectangle 180">
                <a:extLst>
                  <a:ext uri="{FF2B5EF4-FFF2-40B4-BE49-F238E27FC236}">
                    <a16:creationId xmlns:a16="http://schemas.microsoft.com/office/drawing/2014/main" id="{CCE4985F-9E71-4741-BAB4-5C4C66D2B747}"/>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Freeform 62">
                <a:extLst>
                  <a:ext uri="{FF2B5EF4-FFF2-40B4-BE49-F238E27FC236}">
                    <a16:creationId xmlns:a16="http://schemas.microsoft.com/office/drawing/2014/main" id="{D5575C3B-663D-4C3E-9483-60890AB79F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83" name="Rectangle 182">
                <a:extLst>
                  <a:ext uri="{FF2B5EF4-FFF2-40B4-BE49-F238E27FC236}">
                    <a16:creationId xmlns:a16="http://schemas.microsoft.com/office/drawing/2014/main" id="{DCDE07CD-DEDA-4964-813B-AB9EBAA7977D}"/>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Freeform 64">
                <a:extLst>
                  <a:ext uri="{FF2B5EF4-FFF2-40B4-BE49-F238E27FC236}">
                    <a16:creationId xmlns:a16="http://schemas.microsoft.com/office/drawing/2014/main" id="{5EE260CD-588F-430E-B153-95DE8669D0B0}"/>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Freeform 65">
                <a:extLst>
                  <a:ext uri="{FF2B5EF4-FFF2-40B4-BE49-F238E27FC236}">
                    <a16:creationId xmlns:a16="http://schemas.microsoft.com/office/drawing/2014/main" id="{A6047989-A018-4D66-9A3A-152078DC226E}"/>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Rectangle 185">
                <a:extLst>
                  <a:ext uri="{FF2B5EF4-FFF2-40B4-BE49-F238E27FC236}">
                    <a16:creationId xmlns:a16="http://schemas.microsoft.com/office/drawing/2014/main" id="{D21E6A00-9822-4C34-919E-F58D1CB6316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Rectangle 186">
                <a:extLst>
                  <a:ext uri="{FF2B5EF4-FFF2-40B4-BE49-F238E27FC236}">
                    <a16:creationId xmlns:a16="http://schemas.microsoft.com/office/drawing/2014/main" id="{A768C170-5608-4A7D-9041-0358EE20D2CB}"/>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Freeform 68">
                <a:extLst>
                  <a:ext uri="{FF2B5EF4-FFF2-40B4-BE49-F238E27FC236}">
                    <a16:creationId xmlns:a16="http://schemas.microsoft.com/office/drawing/2014/main" id="{06F07A6E-D337-43AB-8AF9-E4C101550E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Freeform 69">
                <a:extLst>
                  <a:ext uri="{FF2B5EF4-FFF2-40B4-BE49-F238E27FC236}">
                    <a16:creationId xmlns:a16="http://schemas.microsoft.com/office/drawing/2014/main" id="{37287349-5787-4053-AC21-A26F52056AC4}"/>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70">
                <a:extLst>
                  <a:ext uri="{FF2B5EF4-FFF2-40B4-BE49-F238E27FC236}">
                    <a16:creationId xmlns:a16="http://schemas.microsoft.com/office/drawing/2014/main" id="{B87D542C-565C-4561-95B2-68D2B3A9E5F3}"/>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Rectangle 190">
                <a:extLst>
                  <a:ext uri="{FF2B5EF4-FFF2-40B4-BE49-F238E27FC236}">
                    <a16:creationId xmlns:a16="http://schemas.microsoft.com/office/drawing/2014/main" id="{23A054DE-C47E-48CA-8EFE-0C2222FFD0F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Freeform 72">
                <a:extLst>
                  <a:ext uri="{FF2B5EF4-FFF2-40B4-BE49-F238E27FC236}">
                    <a16:creationId xmlns:a16="http://schemas.microsoft.com/office/drawing/2014/main" id="{341FF322-BC5B-42F4-9DD5-A2E50AF57B8C}"/>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73">
                <a:extLst>
                  <a:ext uri="{FF2B5EF4-FFF2-40B4-BE49-F238E27FC236}">
                    <a16:creationId xmlns:a16="http://schemas.microsoft.com/office/drawing/2014/main" id="{9617F793-FEFA-4242-9C3F-F0903FB1984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Rectangle 193">
                <a:extLst>
                  <a:ext uri="{FF2B5EF4-FFF2-40B4-BE49-F238E27FC236}">
                    <a16:creationId xmlns:a16="http://schemas.microsoft.com/office/drawing/2014/main" id="{B4705AD8-E1EA-4149-9C9A-80BC3C256DAB}"/>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75">
                <a:extLst>
                  <a:ext uri="{FF2B5EF4-FFF2-40B4-BE49-F238E27FC236}">
                    <a16:creationId xmlns:a16="http://schemas.microsoft.com/office/drawing/2014/main" id="{198A8A7D-80E7-4EC0-975F-88909013E2AF}"/>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Rectangle 195">
                <a:extLst>
                  <a:ext uri="{FF2B5EF4-FFF2-40B4-BE49-F238E27FC236}">
                    <a16:creationId xmlns:a16="http://schemas.microsoft.com/office/drawing/2014/main" id="{FA1C93F3-AD43-4DB5-9009-C2ACFDEAEB7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97" name="Freeform 80">
                <a:extLst>
                  <a:ext uri="{FF2B5EF4-FFF2-40B4-BE49-F238E27FC236}">
                    <a16:creationId xmlns:a16="http://schemas.microsoft.com/office/drawing/2014/main" id="{74B00C7E-99CD-4FCE-A6A7-4BE06ED48D9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Rectangle 197">
                <a:extLst>
                  <a:ext uri="{FF2B5EF4-FFF2-40B4-BE49-F238E27FC236}">
                    <a16:creationId xmlns:a16="http://schemas.microsoft.com/office/drawing/2014/main" id="{2FCED436-2699-4DB0-BB3C-DC256BF00A1E}"/>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83">
                <a:extLst>
                  <a:ext uri="{FF2B5EF4-FFF2-40B4-BE49-F238E27FC236}">
                    <a16:creationId xmlns:a16="http://schemas.microsoft.com/office/drawing/2014/main" id="{3A6BB825-5756-4932-9507-8568FBA1971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84">
                <a:extLst>
                  <a:ext uri="{FF2B5EF4-FFF2-40B4-BE49-F238E27FC236}">
                    <a16:creationId xmlns:a16="http://schemas.microsoft.com/office/drawing/2014/main" id="{03A6645B-523C-47B1-8275-F950000EDCF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1" name="Freeform 85">
                <a:extLst>
                  <a:ext uri="{FF2B5EF4-FFF2-40B4-BE49-F238E27FC236}">
                    <a16:creationId xmlns:a16="http://schemas.microsoft.com/office/drawing/2014/main" id="{936F60D5-CC1B-4D00-BF79-25F754DDD6BE}"/>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2" name="Freeform 86">
                <a:extLst>
                  <a:ext uri="{FF2B5EF4-FFF2-40B4-BE49-F238E27FC236}">
                    <a16:creationId xmlns:a16="http://schemas.microsoft.com/office/drawing/2014/main" id="{90CD5FD1-B63B-4102-8CBA-E97AEE563D04}"/>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90" name="Picture 89">
              <a:extLst>
                <a:ext uri="{FF2B5EF4-FFF2-40B4-BE49-F238E27FC236}">
                  <a16:creationId xmlns:a16="http://schemas.microsoft.com/office/drawing/2014/main" id="{4C5686DA-F56B-43DB-9453-16AE33221C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91" name="Picture 90">
              <a:extLst>
                <a:ext uri="{FF2B5EF4-FFF2-40B4-BE49-F238E27FC236}">
                  <a16:creationId xmlns:a16="http://schemas.microsoft.com/office/drawing/2014/main" id="{10D246C2-A77A-4920-BEF6-96D92937C8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92" name="Picture 91">
              <a:extLst>
                <a:ext uri="{FF2B5EF4-FFF2-40B4-BE49-F238E27FC236}">
                  <a16:creationId xmlns:a16="http://schemas.microsoft.com/office/drawing/2014/main" id="{3C392118-2BFD-45D1-BC3A-1EB1C7A692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20806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4" name="Group 83">
            <a:extLst>
              <a:ext uri="{FF2B5EF4-FFF2-40B4-BE49-F238E27FC236}">
                <a16:creationId xmlns:a16="http://schemas.microsoft.com/office/drawing/2014/main" id="{BF4FFA89-795E-43B8-85B7-FABF3B9711F8}"/>
              </a:ext>
            </a:extLst>
          </p:cNvPr>
          <p:cNvGrpSpPr/>
          <p:nvPr userDrawn="1"/>
        </p:nvGrpSpPr>
        <p:grpSpPr>
          <a:xfrm>
            <a:off x="5468357" y="4139517"/>
            <a:ext cx="6723644" cy="2716134"/>
            <a:chOff x="5789470" y="4224320"/>
            <a:chExt cx="6858467" cy="2770205"/>
          </a:xfrm>
        </p:grpSpPr>
        <p:grpSp>
          <p:nvGrpSpPr>
            <p:cNvPr id="85" name="Group 84">
              <a:extLst>
                <a:ext uri="{FF2B5EF4-FFF2-40B4-BE49-F238E27FC236}">
                  <a16:creationId xmlns:a16="http://schemas.microsoft.com/office/drawing/2014/main" id="{29CF6A4C-EA8D-47D1-BB6B-F0CEC66F2B20}"/>
                </a:ext>
              </a:extLst>
            </p:cNvPr>
            <p:cNvGrpSpPr>
              <a:grpSpLocks noChangeAspect="1"/>
            </p:cNvGrpSpPr>
            <p:nvPr userDrawn="1"/>
          </p:nvGrpSpPr>
          <p:grpSpPr bwMode="gray">
            <a:xfrm>
              <a:off x="5789470" y="4224320"/>
              <a:ext cx="6858467" cy="2770205"/>
              <a:chOff x="5788926" y="4224320"/>
              <a:chExt cx="6858467" cy="2770205"/>
            </a:xfrm>
          </p:grpSpPr>
          <p:sp>
            <p:nvSpPr>
              <p:cNvPr id="105" name="Freeform: Shape 104">
                <a:extLst>
                  <a:ext uri="{FF2B5EF4-FFF2-40B4-BE49-F238E27FC236}">
                    <a16:creationId xmlns:a16="http://schemas.microsoft.com/office/drawing/2014/main" id="{07E49067-2015-4111-87A6-CCFC76CADAA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a:extLst>
                  <a:ext uri="{FF2B5EF4-FFF2-40B4-BE49-F238E27FC236}">
                    <a16:creationId xmlns:a16="http://schemas.microsoft.com/office/drawing/2014/main" id="{D6707352-8833-45B4-A771-4F993026B302}"/>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07" name="Rectangle 106">
                <a:extLst>
                  <a:ext uri="{FF2B5EF4-FFF2-40B4-BE49-F238E27FC236}">
                    <a16:creationId xmlns:a16="http://schemas.microsoft.com/office/drawing/2014/main" id="{7FA0ED32-FD72-4027-81AF-0E419580601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Rectangle 107">
                <a:extLst>
                  <a:ext uri="{FF2B5EF4-FFF2-40B4-BE49-F238E27FC236}">
                    <a16:creationId xmlns:a16="http://schemas.microsoft.com/office/drawing/2014/main" id="{52ADBFE1-44AF-4836-98C1-330BE5B48AA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Rectangle 108">
                <a:extLst>
                  <a:ext uri="{FF2B5EF4-FFF2-40B4-BE49-F238E27FC236}">
                    <a16:creationId xmlns:a16="http://schemas.microsoft.com/office/drawing/2014/main" id="{3CD942FB-E00E-473C-A0AB-B061FC554009}"/>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Rectangle 109">
                <a:extLst>
                  <a:ext uri="{FF2B5EF4-FFF2-40B4-BE49-F238E27FC236}">
                    <a16:creationId xmlns:a16="http://schemas.microsoft.com/office/drawing/2014/main" id="{2F3C4DBD-1DA7-4090-90A3-61562410BA9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Rectangle 110">
                <a:extLst>
                  <a:ext uri="{FF2B5EF4-FFF2-40B4-BE49-F238E27FC236}">
                    <a16:creationId xmlns:a16="http://schemas.microsoft.com/office/drawing/2014/main" id="{13B43C7E-BA9C-470E-9913-B6EFB8D77B11}"/>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0BE2E7D2-B949-4C28-A7EA-D6BC639D46C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13">
                <a:extLst>
                  <a:ext uri="{FF2B5EF4-FFF2-40B4-BE49-F238E27FC236}">
                    <a16:creationId xmlns:a16="http://schemas.microsoft.com/office/drawing/2014/main" id="{A76693C3-91FB-408D-9A90-F247A4607301}"/>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14">
                <a:extLst>
                  <a:ext uri="{FF2B5EF4-FFF2-40B4-BE49-F238E27FC236}">
                    <a16:creationId xmlns:a16="http://schemas.microsoft.com/office/drawing/2014/main" id="{CF1EE443-3533-449F-BED7-CBDE15BECFDA}"/>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15">
                <a:extLst>
                  <a:ext uri="{FF2B5EF4-FFF2-40B4-BE49-F238E27FC236}">
                    <a16:creationId xmlns:a16="http://schemas.microsoft.com/office/drawing/2014/main" id="{84CB7160-DC3E-452E-A079-6A97A8706506}"/>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16">
                <a:extLst>
                  <a:ext uri="{FF2B5EF4-FFF2-40B4-BE49-F238E27FC236}">
                    <a16:creationId xmlns:a16="http://schemas.microsoft.com/office/drawing/2014/main" id="{5BF7EEA6-98D7-4454-B558-AC435CBAE0F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17">
                <a:extLst>
                  <a:ext uri="{FF2B5EF4-FFF2-40B4-BE49-F238E27FC236}">
                    <a16:creationId xmlns:a16="http://schemas.microsoft.com/office/drawing/2014/main" id="{7B6EA853-5276-4192-8922-48BDA1179F76}"/>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18">
                <a:extLst>
                  <a:ext uri="{FF2B5EF4-FFF2-40B4-BE49-F238E27FC236}">
                    <a16:creationId xmlns:a16="http://schemas.microsoft.com/office/drawing/2014/main" id="{625072AF-6045-4772-ACE3-BC13609C4ED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19">
                <a:extLst>
                  <a:ext uri="{FF2B5EF4-FFF2-40B4-BE49-F238E27FC236}">
                    <a16:creationId xmlns:a16="http://schemas.microsoft.com/office/drawing/2014/main" id="{FAB411EF-BF99-4B57-8015-1D269AA8D04F}"/>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20">
                <a:extLst>
                  <a:ext uri="{FF2B5EF4-FFF2-40B4-BE49-F238E27FC236}">
                    <a16:creationId xmlns:a16="http://schemas.microsoft.com/office/drawing/2014/main" id="{36C2CCBA-1CFF-4944-86C1-B0124E6236F3}"/>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E133476F-9F16-4147-8CD9-9E82A178A62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B8BB756D-4A5D-45FF-BD4B-83A20BBA6E94}"/>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0E1DF8E-5AA0-422D-8A69-275009B5AB33}"/>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E9E94F92-6CD0-4927-97DE-BE9BB6B49C9F}"/>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Freeform 25">
                <a:extLst>
                  <a:ext uri="{FF2B5EF4-FFF2-40B4-BE49-F238E27FC236}">
                    <a16:creationId xmlns:a16="http://schemas.microsoft.com/office/drawing/2014/main" id="{B0C32388-E63D-4F00-89FE-901D2328EF80}"/>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200FBD76-D01A-4830-80FB-B8064C445570}"/>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B009D1F5-E20D-49D8-8007-2F7803DAD522}"/>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BD17296F-6915-44B1-9996-C6E071B8CC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29">
                <a:extLst>
                  <a:ext uri="{FF2B5EF4-FFF2-40B4-BE49-F238E27FC236}">
                    <a16:creationId xmlns:a16="http://schemas.microsoft.com/office/drawing/2014/main" id="{5B28EC39-A532-47B3-890B-553DC54042C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298C44C9-DC33-48F9-807D-4C234D94B6E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Rectangle 130">
                <a:extLst>
                  <a:ext uri="{FF2B5EF4-FFF2-40B4-BE49-F238E27FC236}">
                    <a16:creationId xmlns:a16="http://schemas.microsoft.com/office/drawing/2014/main" id="{D31604B1-6DBC-4F97-91AE-2F3DE9FCB48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32">
                <a:extLst>
                  <a:ext uri="{FF2B5EF4-FFF2-40B4-BE49-F238E27FC236}">
                    <a16:creationId xmlns:a16="http://schemas.microsoft.com/office/drawing/2014/main" id="{66A12D6F-6C94-4C64-8D84-1A3B2AACF43A}"/>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33">
                <a:extLst>
                  <a:ext uri="{FF2B5EF4-FFF2-40B4-BE49-F238E27FC236}">
                    <a16:creationId xmlns:a16="http://schemas.microsoft.com/office/drawing/2014/main" id="{0D2F2149-BDE6-4BF3-991E-7217F42C61E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34">
                <a:extLst>
                  <a:ext uri="{FF2B5EF4-FFF2-40B4-BE49-F238E27FC236}">
                    <a16:creationId xmlns:a16="http://schemas.microsoft.com/office/drawing/2014/main" id="{C292AAA7-F304-4EF3-B1BA-8B5DF6B9444C}"/>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35">
                <a:extLst>
                  <a:ext uri="{FF2B5EF4-FFF2-40B4-BE49-F238E27FC236}">
                    <a16:creationId xmlns:a16="http://schemas.microsoft.com/office/drawing/2014/main" id="{B7A46C54-6A2E-4D56-8693-9DEBB9AA8E19}"/>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36">
                <a:extLst>
                  <a:ext uri="{FF2B5EF4-FFF2-40B4-BE49-F238E27FC236}">
                    <a16:creationId xmlns:a16="http://schemas.microsoft.com/office/drawing/2014/main" id="{616BF060-C9F0-418D-B281-6643D35A6D93}"/>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37">
                <a:extLst>
                  <a:ext uri="{FF2B5EF4-FFF2-40B4-BE49-F238E27FC236}">
                    <a16:creationId xmlns:a16="http://schemas.microsoft.com/office/drawing/2014/main" id="{100D0C59-1E16-4721-BD9D-F73A7646309E}"/>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38">
                <a:extLst>
                  <a:ext uri="{FF2B5EF4-FFF2-40B4-BE49-F238E27FC236}">
                    <a16:creationId xmlns:a16="http://schemas.microsoft.com/office/drawing/2014/main" id="{3BA12027-65FD-407B-A394-1A2F7E53407B}"/>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39">
                <a:extLst>
                  <a:ext uri="{FF2B5EF4-FFF2-40B4-BE49-F238E27FC236}">
                    <a16:creationId xmlns:a16="http://schemas.microsoft.com/office/drawing/2014/main" id="{B8C6639B-F6F2-404A-9560-301C2153E7B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EC1D0F84-9D85-4BFB-A883-B59BBD8F8BF1}"/>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E2F5B9D1-EB17-4164-801A-92ADB5C4F80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9B47DD14-99BA-4EF4-AC87-5B0C01108B5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10BAD1F4-D4F2-41DA-ACF2-A0661C4033C5}"/>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4B620D4F-3351-498C-8EEE-8B748C87E00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Oval 208">
                <a:extLst>
                  <a:ext uri="{FF2B5EF4-FFF2-40B4-BE49-F238E27FC236}">
                    <a16:creationId xmlns:a16="http://schemas.microsoft.com/office/drawing/2014/main" id="{46F86BA7-2A1F-4803-8C4B-F4BC296BC33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A126117B-0F68-4F08-86FE-FF7B94607E3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Oval 210">
                <a:extLst>
                  <a:ext uri="{FF2B5EF4-FFF2-40B4-BE49-F238E27FC236}">
                    <a16:creationId xmlns:a16="http://schemas.microsoft.com/office/drawing/2014/main" id="{9DEA3DAF-A00E-465A-8CA0-585F016DE43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Freeform 48">
                <a:extLst>
                  <a:ext uri="{FF2B5EF4-FFF2-40B4-BE49-F238E27FC236}">
                    <a16:creationId xmlns:a16="http://schemas.microsoft.com/office/drawing/2014/main" id="{DB731475-4ACE-49FC-A06A-26A2DBD2E2B7}"/>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Oval 212">
                <a:extLst>
                  <a:ext uri="{FF2B5EF4-FFF2-40B4-BE49-F238E27FC236}">
                    <a16:creationId xmlns:a16="http://schemas.microsoft.com/office/drawing/2014/main" id="{415180BA-F6CC-4589-B6CD-AD8B6C0187E3}"/>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0">
                <a:extLst>
                  <a:ext uri="{FF2B5EF4-FFF2-40B4-BE49-F238E27FC236}">
                    <a16:creationId xmlns:a16="http://schemas.microsoft.com/office/drawing/2014/main" id="{00934AA7-9AFA-4A8F-9599-7EE7E7BEE4B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Oval 214">
                <a:extLst>
                  <a:ext uri="{FF2B5EF4-FFF2-40B4-BE49-F238E27FC236}">
                    <a16:creationId xmlns:a16="http://schemas.microsoft.com/office/drawing/2014/main" id="{5983D2C9-AEC3-4B77-9D9C-4964ED348EB2}"/>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6" name="Rectangle 215">
                <a:extLst>
                  <a:ext uri="{FF2B5EF4-FFF2-40B4-BE49-F238E27FC236}">
                    <a16:creationId xmlns:a16="http://schemas.microsoft.com/office/drawing/2014/main" id="{E75C1618-629C-4678-B021-1C0BDC6AF20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53">
                <a:extLst>
                  <a:ext uri="{FF2B5EF4-FFF2-40B4-BE49-F238E27FC236}">
                    <a16:creationId xmlns:a16="http://schemas.microsoft.com/office/drawing/2014/main" id="{ECCD201F-F199-443B-A7D7-200EBAD7F18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Freeform 55">
                <a:extLst>
                  <a:ext uri="{FF2B5EF4-FFF2-40B4-BE49-F238E27FC236}">
                    <a16:creationId xmlns:a16="http://schemas.microsoft.com/office/drawing/2014/main" id="{99ED4EDB-7B4F-493C-9110-DD0E70BFDCBE}"/>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9" name="Freeform 59">
                <a:extLst>
                  <a:ext uri="{FF2B5EF4-FFF2-40B4-BE49-F238E27FC236}">
                    <a16:creationId xmlns:a16="http://schemas.microsoft.com/office/drawing/2014/main" id="{5DCA8E3F-F279-4C4A-8AEB-F375720E4FD6}"/>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0" name="Freeform 60">
                <a:extLst>
                  <a:ext uri="{FF2B5EF4-FFF2-40B4-BE49-F238E27FC236}">
                    <a16:creationId xmlns:a16="http://schemas.microsoft.com/office/drawing/2014/main" id="{07F6B0B1-F79F-42EA-A36B-2779B9BF3F9D}"/>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Rectangle 220">
                <a:extLst>
                  <a:ext uri="{FF2B5EF4-FFF2-40B4-BE49-F238E27FC236}">
                    <a16:creationId xmlns:a16="http://schemas.microsoft.com/office/drawing/2014/main" id="{6787C03D-400C-41A0-B7D6-72F9CB892ACD}"/>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2">
                <a:extLst>
                  <a:ext uri="{FF2B5EF4-FFF2-40B4-BE49-F238E27FC236}">
                    <a16:creationId xmlns:a16="http://schemas.microsoft.com/office/drawing/2014/main" id="{5ACCDD62-87D1-4818-931E-57EB35E5E300}"/>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7063E912-BDFD-4128-BFAD-ED8B207E949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Freeform 64">
                <a:extLst>
                  <a:ext uri="{FF2B5EF4-FFF2-40B4-BE49-F238E27FC236}">
                    <a16:creationId xmlns:a16="http://schemas.microsoft.com/office/drawing/2014/main" id="{AB931F5B-55D6-46DF-83E6-D0411A084AE1}"/>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5">
                <a:extLst>
                  <a:ext uri="{FF2B5EF4-FFF2-40B4-BE49-F238E27FC236}">
                    <a16:creationId xmlns:a16="http://schemas.microsoft.com/office/drawing/2014/main" id="{F4B08B96-CDA2-4528-8F40-6E9C089E20B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Rectangle 225">
                <a:extLst>
                  <a:ext uri="{FF2B5EF4-FFF2-40B4-BE49-F238E27FC236}">
                    <a16:creationId xmlns:a16="http://schemas.microsoft.com/office/drawing/2014/main" id="{607FCEC3-32EF-4BE6-AF58-22B3AB42104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Rectangle 226">
                <a:extLst>
                  <a:ext uri="{FF2B5EF4-FFF2-40B4-BE49-F238E27FC236}">
                    <a16:creationId xmlns:a16="http://schemas.microsoft.com/office/drawing/2014/main" id="{3946A66F-84B9-4824-909F-8D3FE781ED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Freeform 68">
                <a:extLst>
                  <a:ext uri="{FF2B5EF4-FFF2-40B4-BE49-F238E27FC236}">
                    <a16:creationId xmlns:a16="http://schemas.microsoft.com/office/drawing/2014/main" id="{DB8D30D0-9FFD-4163-A947-3717DC9CA45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69">
                <a:extLst>
                  <a:ext uri="{FF2B5EF4-FFF2-40B4-BE49-F238E27FC236}">
                    <a16:creationId xmlns:a16="http://schemas.microsoft.com/office/drawing/2014/main" id="{6D2E9102-75E6-46A6-B593-59E00BE640BB}"/>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0">
                <a:extLst>
                  <a:ext uri="{FF2B5EF4-FFF2-40B4-BE49-F238E27FC236}">
                    <a16:creationId xmlns:a16="http://schemas.microsoft.com/office/drawing/2014/main" id="{5C50B6D6-D92D-4FB5-8C6D-FB17C7C25C4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1B351706-DB5C-4497-B457-A3950EA48875}"/>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2">
                <a:extLst>
                  <a:ext uri="{FF2B5EF4-FFF2-40B4-BE49-F238E27FC236}">
                    <a16:creationId xmlns:a16="http://schemas.microsoft.com/office/drawing/2014/main" id="{A2E6EFE7-48C5-43C5-AD3B-BEF071E0689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Freeform 73">
                <a:extLst>
                  <a:ext uri="{FF2B5EF4-FFF2-40B4-BE49-F238E27FC236}">
                    <a16:creationId xmlns:a16="http://schemas.microsoft.com/office/drawing/2014/main" id="{7E4016BF-3E4F-4B72-A4B2-3C11F55487BF}"/>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4" name="Rectangle 233">
                <a:extLst>
                  <a:ext uri="{FF2B5EF4-FFF2-40B4-BE49-F238E27FC236}">
                    <a16:creationId xmlns:a16="http://schemas.microsoft.com/office/drawing/2014/main" id="{19A9635F-AA77-466F-A3F5-70ED184F206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Freeform 75">
                <a:extLst>
                  <a:ext uri="{FF2B5EF4-FFF2-40B4-BE49-F238E27FC236}">
                    <a16:creationId xmlns:a16="http://schemas.microsoft.com/office/drawing/2014/main" id="{D2F0FCAF-D9AA-4598-B6B8-B3D8CED12466}"/>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Rectangle 235">
                <a:extLst>
                  <a:ext uri="{FF2B5EF4-FFF2-40B4-BE49-F238E27FC236}">
                    <a16:creationId xmlns:a16="http://schemas.microsoft.com/office/drawing/2014/main" id="{183C8235-2FD9-47BB-9D91-A293067540B9}"/>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7" name="Freeform 80">
                <a:extLst>
                  <a:ext uri="{FF2B5EF4-FFF2-40B4-BE49-F238E27FC236}">
                    <a16:creationId xmlns:a16="http://schemas.microsoft.com/office/drawing/2014/main" id="{985B5663-2DB1-46D8-BAC4-2524871106F0}"/>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8" name="Rectangle 237">
                <a:extLst>
                  <a:ext uri="{FF2B5EF4-FFF2-40B4-BE49-F238E27FC236}">
                    <a16:creationId xmlns:a16="http://schemas.microsoft.com/office/drawing/2014/main" id="{6FD613C3-40D6-40E1-8F37-F1CDD12EBFDC}"/>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9" name="Freeform 83">
                <a:extLst>
                  <a:ext uri="{FF2B5EF4-FFF2-40B4-BE49-F238E27FC236}">
                    <a16:creationId xmlns:a16="http://schemas.microsoft.com/office/drawing/2014/main" id="{C197F68C-359F-40FB-97EC-4B7675F4410E}"/>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40" name="Freeform 84">
                <a:extLst>
                  <a:ext uri="{FF2B5EF4-FFF2-40B4-BE49-F238E27FC236}">
                    <a16:creationId xmlns:a16="http://schemas.microsoft.com/office/drawing/2014/main" id="{DDD2FA0C-A12A-47E8-9CD6-341E72AA5A02}"/>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1" name="Freeform 85">
                <a:extLst>
                  <a:ext uri="{FF2B5EF4-FFF2-40B4-BE49-F238E27FC236}">
                    <a16:creationId xmlns:a16="http://schemas.microsoft.com/office/drawing/2014/main" id="{925F5F78-DD94-48E7-86AA-54266C964DE9}"/>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2" name="Freeform 86">
                <a:extLst>
                  <a:ext uri="{FF2B5EF4-FFF2-40B4-BE49-F238E27FC236}">
                    <a16:creationId xmlns:a16="http://schemas.microsoft.com/office/drawing/2014/main" id="{3A8FE7F3-E5DA-495F-A11B-FF2072CA829E}"/>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6" name="Picture 85">
              <a:extLst>
                <a:ext uri="{FF2B5EF4-FFF2-40B4-BE49-F238E27FC236}">
                  <a16:creationId xmlns:a16="http://schemas.microsoft.com/office/drawing/2014/main" id="{46FDB8A5-F07D-418B-B49D-426F2C370A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7" name="Picture 86">
              <a:extLst>
                <a:ext uri="{FF2B5EF4-FFF2-40B4-BE49-F238E27FC236}">
                  <a16:creationId xmlns:a16="http://schemas.microsoft.com/office/drawing/2014/main" id="{77429991-F7EA-48DC-95B5-112281448DC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04" name="Picture 103">
              <a:extLst>
                <a:ext uri="{FF2B5EF4-FFF2-40B4-BE49-F238E27FC236}">
                  <a16:creationId xmlns:a16="http://schemas.microsoft.com/office/drawing/2014/main" id="{A53321D3-0CFC-412A-9DF8-210DC852B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67875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547610" y="0"/>
            <a:ext cx="6857027"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1515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9826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89113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8058603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02991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817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393167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09341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grpSp>
        <p:nvGrpSpPr>
          <p:cNvPr id="161" name="Group 160">
            <a:extLst>
              <a:ext uri="{FF2B5EF4-FFF2-40B4-BE49-F238E27FC236}">
                <a16:creationId xmlns:a16="http://schemas.microsoft.com/office/drawing/2014/main" id="{C60D3D10-9A75-4B8C-9E60-B5FE137332AF}"/>
              </a:ext>
            </a:extLst>
          </p:cNvPr>
          <p:cNvGrpSpPr/>
          <p:nvPr userDrawn="1"/>
        </p:nvGrpSpPr>
        <p:grpSpPr>
          <a:xfrm>
            <a:off x="5468357" y="4139517"/>
            <a:ext cx="6723644" cy="2716134"/>
            <a:chOff x="5789470" y="4224320"/>
            <a:chExt cx="6858467" cy="2770205"/>
          </a:xfrm>
        </p:grpSpPr>
        <p:grpSp>
          <p:nvGrpSpPr>
            <p:cNvPr id="162" name="Group 161">
              <a:extLst>
                <a:ext uri="{FF2B5EF4-FFF2-40B4-BE49-F238E27FC236}">
                  <a16:creationId xmlns:a16="http://schemas.microsoft.com/office/drawing/2014/main" id="{F0817D12-3B57-4345-9AD5-7A39B0BE088C}"/>
                </a:ext>
              </a:extLst>
            </p:cNvPr>
            <p:cNvGrpSpPr>
              <a:grpSpLocks noChangeAspect="1"/>
            </p:cNvGrpSpPr>
            <p:nvPr userDrawn="1"/>
          </p:nvGrpSpPr>
          <p:grpSpPr bwMode="gray">
            <a:xfrm>
              <a:off x="5789470" y="4224320"/>
              <a:ext cx="6858467" cy="2770205"/>
              <a:chOff x="5788926" y="4224320"/>
              <a:chExt cx="6858467" cy="2770205"/>
            </a:xfrm>
          </p:grpSpPr>
          <p:sp>
            <p:nvSpPr>
              <p:cNvPr id="166" name="Freeform: Shape 165">
                <a:extLst>
                  <a:ext uri="{FF2B5EF4-FFF2-40B4-BE49-F238E27FC236}">
                    <a16:creationId xmlns:a16="http://schemas.microsoft.com/office/drawing/2014/main" id="{3A8A2184-8FAA-45A2-8FC0-02AE0A775439}"/>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6">
                <a:extLst>
                  <a:ext uri="{FF2B5EF4-FFF2-40B4-BE49-F238E27FC236}">
                    <a16:creationId xmlns:a16="http://schemas.microsoft.com/office/drawing/2014/main" id="{67CED8AF-DC4B-440A-8329-50612FC3BEB4}"/>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8" name="Rectangle 167">
                <a:extLst>
                  <a:ext uri="{FF2B5EF4-FFF2-40B4-BE49-F238E27FC236}">
                    <a16:creationId xmlns:a16="http://schemas.microsoft.com/office/drawing/2014/main" id="{C4810A1F-57C2-4CF5-B3E3-E1E3EE1B73AC}"/>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Rectangle 168">
                <a:extLst>
                  <a:ext uri="{FF2B5EF4-FFF2-40B4-BE49-F238E27FC236}">
                    <a16:creationId xmlns:a16="http://schemas.microsoft.com/office/drawing/2014/main" id="{CCF8047C-BC37-4DEA-9D4A-6D8E0997C1E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Rectangle 169">
                <a:extLst>
                  <a:ext uri="{FF2B5EF4-FFF2-40B4-BE49-F238E27FC236}">
                    <a16:creationId xmlns:a16="http://schemas.microsoft.com/office/drawing/2014/main" id="{DCE834DE-0750-4647-9284-3709CE7E36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Rectangle 170">
                <a:extLst>
                  <a:ext uri="{FF2B5EF4-FFF2-40B4-BE49-F238E27FC236}">
                    <a16:creationId xmlns:a16="http://schemas.microsoft.com/office/drawing/2014/main" id="{975987D4-847D-4976-A4B8-AA1A8B6AF72F}"/>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Rectangle 171">
                <a:extLst>
                  <a:ext uri="{FF2B5EF4-FFF2-40B4-BE49-F238E27FC236}">
                    <a16:creationId xmlns:a16="http://schemas.microsoft.com/office/drawing/2014/main" id="{48FBA96B-499E-4B00-B065-B04FF7AF5F9A}"/>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Rectangle 172">
                <a:extLst>
                  <a:ext uri="{FF2B5EF4-FFF2-40B4-BE49-F238E27FC236}">
                    <a16:creationId xmlns:a16="http://schemas.microsoft.com/office/drawing/2014/main" id="{AF825427-953E-4BD8-99CB-DFC8DB66F3A2}"/>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13">
                <a:extLst>
                  <a:ext uri="{FF2B5EF4-FFF2-40B4-BE49-F238E27FC236}">
                    <a16:creationId xmlns:a16="http://schemas.microsoft.com/office/drawing/2014/main" id="{18E83000-8A18-4E78-AD35-2772B62DE13C}"/>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Freeform 14">
                <a:extLst>
                  <a:ext uri="{FF2B5EF4-FFF2-40B4-BE49-F238E27FC236}">
                    <a16:creationId xmlns:a16="http://schemas.microsoft.com/office/drawing/2014/main" id="{4DB6BA67-C947-415B-AC2E-1E776BC017A6}"/>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Freeform 15">
                <a:extLst>
                  <a:ext uri="{FF2B5EF4-FFF2-40B4-BE49-F238E27FC236}">
                    <a16:creationId xmlns:a16="http://schemas.microsoft.com/office/drawing/2014/main" id="{0CC44CBF-B95D-4C33-B48B-4F18C5EA2AED}"/>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16">
                <a:extLst>
                  <a:ext uri="{FF2B5EF4-FFF2-40B4-BE49-F238E27FC236}">
                    <a16:creationId xmlns:a16="http://schemas.microsoft.com/office/drawing/2014/main" id="{55DB8711-DC5E-470A-9D33-353406A8AF73}"/>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17">
                <a:extLst>
                  <a:ext uri="{FF2B5EF4-FFF2-40B4-BE49-F238E27FC236}">
                    <a16:creationId xmlns:a16="http://schemas.microsoft.com/office/drawing/2014/main" id="{2F8A780B-353A-426C-9F5D-A1FA6888D6A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9" name="Freeform 18">
                <a:extLst>
                  <a:ext uri="{FF2B5EF4-FFF2-40B4-BE49-F238E27FC236}">
                    <a16:creationId xmlns:a16="http://schemas.microsoft.com/office/drawing/2014/main" id="{B4B4E25D-7E1D-4448-94E7-01F444266F6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19">
                <a:extLst>
                  <a:ext uri="{FF2B5EF4-FFF2-40B4-BE49-F238E27FC236}">
                    <a16:creationId xmlns:a16="http://schemas.microsoft.com/office/drawing/2014/main" id="{58A1A564-5AD0-4A5C-97EA-C780AFFCF358}"/>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Freeform 20">
                <a:extLst>
                  <a:ext uri="{FF2B5EF4-FFF2-40B4-BE49-F238E27FC236}">
                    <a16:creationId xmlns:a16="http://schemas.microsoft.com/office/drawing/2014/main" id="{F73F75F2-C76F-4137-83F8-71878194DDA6}"/>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Oval 181">
                <a:extLst>
                  <a:ext uri="{FF2B5EF4-FFF2-40B4-BE49-F238E27FC236}">
                    <a16:creationId xmlns:a16="http://schemas.microsoft.com/office/drawing/2014/main" id="{BFD33456-8A0D-424B-9202-3EC2293F0DC5}"/>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3" name="Oval 182">
                <a:extLst>
                  <a:ext uri="{FF2B5EF4-FFF2-40B4-BE49-F238E27FC236}">
                    <a16:creationId xmlns:a16="http://schemas.microsoft.com/office/drawing/2014/main" id="{47AE42B9-A057-4B26-9B10-E8C7C97695FF}"/>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Oval 183">
                <a:extLst>
                  <a:ext uri="{FF2B5EF4-FFF2-40B4-BE49-F238E27FC236}">
                    <a16:creationId xmlns:a16="http://schemas.microsoft.com/office/drawing/2014/main" id="{22CF41D1-2E50-4606-BA1C-5572DC11BCC4}"/>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Oval 184">
                <a:extLst>
                  <a:ext uri="{FF2B5EF4-FFF2-40B4-BE49-F238E27FC236}">
                    <a16:creationId xmlns:a16="http://schemas.microsoft.com/office/drawing/2014/main" id="{EC492C70-EFE2-4E60-A33B-384AAFB6C82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Freeform 25">
                <a:extLst>
                  <a:ext uri="{FF2B5EF4-FFF2-40B4-BE49-F238E27FC236}">
                    <a16:creationId xmlns:a16="http://schemas.microsoft.com/office/drawing/2014/main" id="{AFE5AAC0-63B4-4A75-BEE6-5C5CBCC83B3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Oval 186">
                <a:extLst>
                  <a:ext uri="{FF2B5EF4-FFF2-40B4-BE49-F238E27FC236}">
                    <a16:creationId xmlns:a16="http://schemas.microsoft.com/office/drawing/2014/main" id="{9C95AE09-14AE-432B-85F8-E95431EE721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Oval 187">
                <a:extLst>
                  <a:ext uri="{FF2B5EF4-FFF2-40B4-BE49-F238E27FC236}">
                    <a16:creationId xmlns:a16="http://schemas.microsoft.com/office/drawing/2014/main" id="{FC8713AD-5D99-4C94-B911-1DA14D6E41E3}"/>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Oval 188">
                <a:extLst>
                  <a:ext uri="{FF2B5EF4-FFF2-40B4-BE49-F238E27FC236}">
                    <a16:creationId xmlns:a16="http://schemas.microsoft.com/office/drawing/2014/main" id="{8A77A2C1-85C8-4128-ACD3-805A90E3F277}"/>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29">
                <a:extLst>
                  <a:ext uri="{FF2B5EF4-FFF2-40B4-BE49-F238E27FC236}">
                    <a16:creationId xmlns:a16="http://schemas.microsoft.com/office/drawing/2014/main" id="{56D9C0F4-15C3-4323-A0CA-CDD0719A828B}"/>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Oval 190">
                <a:extLst>
                  <a:ext uri="{FF2B5EF4-FFF2-40B4-BE49-F238E27FC236}">
                    <a16:creationId xmlns:a16="http://schemas.microsoft.com/office/drawing/2014/main" id="{24D73467-EA48-4FA2-8AB7-3239849D800F}"/>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Rectangle 191">
                <a:extLst>
                  <a:ext uri="{FF2B5EF4-FFF2-40B4-BE49-F238E27FC236}">
                    <a16:creationId xmlns:a16="http://schemas.microsoft.com/office/drawing/2014/main" id="{9A3C95A1-B363-45A6-BDA3-2CECBD2882C1}"/>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32">
                <a:extLst>
                  <a:ext uri="{FF2B5EF4-FFF2-40B4-BE49-F238E27FC236}">
                    <a16:creationId xmlns:a16="http://schemas.microsoft.com/office/drawing/2014/main" id="{A6B81D85-D82C-436F-833E-3C9A85EC1906}"/>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Freeform 33">
                <a:extLst>
                  <a:ext uri="{FF2B5EF4-FFF2-40B4-BE49-F238E27FC236}">
                    <a16:creationId xmlns:a16="http://schemas.microsoft.com/office/drawing/2014/main" id="{8F1CC3DD-67DD-430C-8000-CA56F0EB99E8}"/>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34">
                <a:extLst>
                  <a:ext uri="{FF2B5EF4-FFF2-40B4-BE49-F238E27FC236}">
                    <a16:creationId xmlns:a16="http://schemas.microsoft.com/office/drawing/2014/main" id="{A7B150E2-1F06-461E-86E7-85E4CF24D56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Freeform 35">
                <a:extLst>
                  <a:ext uri="{FF2B5EF4-FFF2-40B4-BE49-F238E27FC236}">
                    <a16:creationId xmlns:a16="http://schemas.microsoft.com/office/drawing/2014/main" id="{C68BDCC7-26BB-4B39-9713-7D15819C8DFD}"/>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7" name="Freeform 36">
                <a:extLst>
                  <a:ext uri="{FF2B5EF4-FFF2-40B4-BE49-F238E27FC236}">
                    <a16:creationId xmlns:a16="http://schemas.microsoft.com/office/drawing/2014/main" id="{BC7E4D62-3E29-4576-B7DA-3660356D71FA}"/>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Freeform 37">
                <a:extLst>
                  <a:ext uri="{FF2B5EF4-FFF2-40B4-BE49-F238E27FC236}">
                    <a16:creationId xmlns:a16="http://schemas.microsoft.com/office/drawing/2014/main" id="{73478B60-8546-4F86-83F9-D5E17D67EB7C}"/>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38">
                <a:extLst>
                  <a:ext uri="{FF2B5EF4-FFF2-40B4-BE49-F238E27FC236}">
                    <a16:creationId xmlns:a16="http://schemas.microsoft.com/office/drawing/2014/main" id="{424D80FE-B092-45C4-92EB-23A817ABA4D7}"/>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39">
                <a:extLst>
                  <a:ext uri="{FF2B5EF4-FFF2-40B4-BE49-F238E27FC236}">
                    <a16:creationId xmlns:a16="http://schemas.microsoft.com/office/drawing/2014/main" id="{F92A89EE-EC11-4915-ACEC-0DA06365448C}"/>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1" name="Oval 200">
                <a:extLst>
                  <a:ext uri="{FF2B5EF4-FFF2-40B4-BE49-F238E27FC236}">
                    <a16:creationId xmlns:a16="http://schemas.microsoft.com/office/drawing/2014/main" id="{EBFE75F9-C1CD-4734-89DE-FBAC81D11488}"/>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2" name="Oval 201">
                <a:extLst>
                  <a:ext uri="{FF2B5EF4-FFF2-40B4-BE49-F238E27FC236}">
                    <a16:creationId xmlns:a16="http://schemas.microsoft.com/office/drawing/2014/main" id="{A7E42769-703F-43F5-A412-7376625B1F5E}"/>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3" name="Oval 202">
                <a:extLst>
                  <a:ext uri="{FF2B5EF4-FFF2-40B4-BE49-F238E27FC236}">
                    <a16:creationId xmlns:a16="http://schemas.microsoft.com/office/drawing/2014/main" id="{8F704F27-17CC-4C60-8328-3B6AAFC02BE1}"/>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F467073E-B416-49DC-8FA3-6C3F2FDFB66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BCD5F6EA-A0EF-49BC-B82F-6C755548074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B3BC85F2-70A7-462C-B755-B4EB075CF762}"/>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AC58FBC6-DA83-472F-98E4-D52473D5235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E56A0B1D-EC9E-47E5-BC43-56E42889110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Freeform 48">
                <a:extLst>
                  <a:ext uri="{FF2B5EF4-FFF2-40B4-BE49-F238E27FC236}">
                    <a16:creationId xmlns:a16="http://schemas.microsoft.com/office/drawing/2014/main" id="{43872BAE-86E2-43A5-A602-9EB2DBB64B2E}"/>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FF6E22FB-D49F-4956-9C80-EF7F82F05305}"/>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Freeform 50">
                <a:extLst>
                  <a:ext uri="{FF2B5EF4-FFF2-40B4-BE49-F238E27FC236}">
                    <a16:creationId xmlns:a16="http://schemas.microsoft.com/office/drawing/2014/main" id="{C48622BD-9B47-480D-8396-8088AF66638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Oval 211">
                <a:extLst>
                  <a:ext uri="{FF2B5EF4-FFF2-40B4-BE49-F238E27FC236}">
                    <a16:creationId xmlns:a16="http://schemas.microsoft.com/office/drawing/2014/main" id="{253A15D9-4283-42F2-B307-AFF2634719D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Rectangle 212">
                <a:extLst>
                  <a:ext uri="{FF2B5EF4-FFF2-40B4-BE49-F238E27FC236}">
                    <a16:creationId xmlns:a16="http://schemas.microsoft.com/office/drawing/2014/main" id="{5966DFD7-E4BC-45E7-B976-45CD255D3F4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3">
                <a:extLst>
                  <a:ext uri="{FF2B5EF4-FFF2-40B4-BE49-F238E27FC236}">
                    <a16:creationId xmlns:a16="http://schemas.microsoft.com/office/drawing/2014/main" id="{300A7D9C-0A59-45C4-B04B-448C0C1CCA7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Freeform 55">
                <a:extLst>
                  <a:ext uri="{FF2B5EF4-FFF2-40B4-BE49-F238E27FC236}">
                    <a16:creationId xmlns:a16="http://schemas.microsoft.com/office/drawing/2014/main" id="{5203B2FB-E158-4277-B1AB-7CFA9731027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6" name="Freeform 59">
                <a:extLst>
                  <a:ext uri="{FF2B5EF4-FFF2-40B4-BE49-F238E27FC236}">
                    <a16:creationId xmlns:a16="http://schemas.microsoft.com/office/drawing/2014/main" id="{69E9A61B-1293-4767-85BB-BD063A7951D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60">
                <a:extLst>
                  <a:ext uri="{FF2B5EF4-FFF2-40B4-BE49-F238E27FC236}">
                    <a16:creationId xmlns:a16="http://schemas.microsoft.com/office/drawing/2014/main" id="{CDA8809E-6BB7-4AC5-BA37-090E0114C6F2}"/>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Rectangle 217">
                <a:extLst>
                  <a:ext uri="{FF2B5EF4-FFF2-40B4-BE49-F238E27FC236}">
                    <a16:creationId xmlns:a16="http://schemas.microsoft.com/office/drawing/2014/main" id="{01202EBA-F1A5-420D-9998-6C6BB5701811}"/>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9" name="Freeform 62">
                <a:extLst>
                  <a:ext uri="{FF2B5EF4-FFF2-40B4-BE49-F238E27FC236}">
                    <a16:creationId xmlns:a16="http://schemas.microsoft.com/office/drawing/2014/main" id="{C9631B17-F8FA-4B5E-A526-6E58F1B0D9AB}"/>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0" name="Rectangle 219">
                <a:extLst>
                  <a:ext uri="{FF2B5EF4-FFF2-40B4-BE49-F238E27FC236}">
                    <a16:creationId xmlns:a16="http://schemas.microsoft.com/office/drawing/2014/main" id="{75B416B6-4A23-4038-AF1B-6F5A93C9BEC8}"/>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Freeform 64">
                <a:extLst>
                  <a:ext uri="{FF2B5EF4-FFF2-40B4-BE49-F238E27FC236}">
                    <a16:creationId xmlns:a16="http://schemas.microsoft.com/office/drawing/2014/main" id="{B60DBD62-90AE-4C45-B814-6088E21206C5}"/>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5">
                <a:extLst>
                  <a:ext uri="{FF2B5EF4-FFF2-40B4-BE49-F238E27FC236}">
                    <a16:creationId xmlns:a16="http://schemas.microsoft.com/office/drawing/2014/main" id="{EF8F2B8B-FAF1-4D0E-9C4F-BD0CBD283AD6}"/>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C3F9AE66-49BC-4CC5-96E7-EE3F56DD5E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Rectangle 223">
                <a:extLst>
                  <a:ext uri="{FF2B5EF4-FFF2-40B4-BE49-F238E27FC236}">
                    <a16:creationId xmlns:a16="http://schemas.microsoft.com/office/drawing/2014/main" id="{CAEE64D5-3C4B-4F98-A941-FBCF6E3FD72C}"/>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8">
                <a:extLst>
                  <a:ext uri="{FF2B5EF4-FFF2-40B4-BE49-F238E27FC236}">
                    <a16:creationId xmlns:a16="http://schemas.microsoft.com/office/drawing/2014/main" id="{0EF9A87B-56E1-4430-8847-8C7AC0B0EE71}"/>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Freeform 69">
                <a:extLst>
                  <a:ext uri="{FF2B5EF4-FFF2-40B4-BE49-F238E27FC236}">
                    <a16:creationId xmlns:a16="http://schemas.microsoft.com/office/drawing/2014/main" id="{E4C1337D-B9D0-48AE-BC0D-22560FF71707}"/>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Freeform 70">
                <a:extLst>
                  <a:ext uri="{FF2B5EF4-FFF2-40B4-BE49-F238E27FC236}">
                    <a16:creationId xmlns:a16="http://schemas.microsoft.com/office/drawing/2014/main" id="{C578DC3A-7131-4AF0-97FF-ACF4E0508B6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Rectangle 227">
                <a:extLst>
                  <a:ext uri="{FF2B5EF4-FFF2-40B4-BE49-F238E27FC236}">
                    <a16:creationId xmlns:a16="http://schemas.microsoft.com/office/drawing/2014/main" id="{B267A13E-5474-4FCE-9121-A7BD89E75524}"/>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72">
                <a:extLst>
                  <a:ext uri="{FF2B5EF4-FFF2-40B4-BE49-F238E27FC236}">
                    <a16:creationId xmlns:a16="http://schemas.microsoft.com/office/drawing/2014/main" id="{C0806179-4FB5-4C43-A9A4-B44655E2CDFD}"/>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3">
                <a:extLst>
                  <a:ext uri="{FF2B5EF4-FFF2-40B4-BE49-F238E27FC236}">
                    <a16:creationId xmlns:a16="http://schemas.microsoft.com/office/drawing/2014/main" id="{49D4CFF6-5332-40D6-9E30-F45880C45222}"/>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2A2EFEED-D1E2-4FD9-A138-552DE67E47A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5">
                <a:extLst>
                  <a:ext uri="{FF2B5EF4-FFF2-40B4-BE49-F238E27FC236}">
                    <a16:creationId xmlns:a16="http://schemas.microsoft.com/office/drawing/2014/main" id="{A348E330-4BA5-49B5-89E0-E1F407E9140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Rectangle 232">
                <a:extLst>
                  <a:ext uri="{FF2B5EF4-FFF2-40B4-BE49-F238E27FC236}">
                    <a16:creationId xmlns:a16="http://schemas.microsoft.com/office/drawing/2014/main" id="{D0DD5A38-4FF2-4B4D-B83B-0F3572C0E80C}"/>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4" name="Freeform 80">
                <a:extLst>
                  <a:ext uri="{FF2B5EF4-FFF2-40B4-BE49-F238E27FC236}">
                    <a16:creationId xmlns:a16="http://schemas.microsoft.com/office/drawing/2014/main" id="{223C58EE-7F78-4839-9651-128AC8AC33C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Rectangle 234">
                <a:extLst>
                  <a:ext uri="{FF2B5EF4-FFF2-40B4-BE49-F238E27FC236}">
                    <a16:creationId xmlns:a16="http://schemas.microsoft.com/office/drawing/2014/main" id="{3B495461-35B6-459E-8442-FACDF94D1FBD}"/>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Freeform 83">
                <a:extLst>
                  <a:ext uri="{FF2B5EF4-FFF2-40B4-BE49-F238E27FC236}">
                    <a16:creationId xmlns:a16="http://schemas.microsoft.com/office/drawing/2014/main" id="{574BED13-3C44-442A-92B0-CF608E1702E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7" name="Freeform 84">
                <a:extLst>
                  <a:ext uri="{FF2B5EF4-FFF2-40B4-BE49-F238E27FC236}">
                    <a16:creationId xmlns:a16="http://schemas.microsoft.com/office/drawing/2014/main" id="{6F70A388-A268-4892-AEAE-57359D7F83B9}"/>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8" name="Freeform 85">
                <a:extLst>
                  <a:ext uri="{FF2B5EF4-FFF2-40B4-BE49-F238E27FC236}">
                    <a16:creationId xmlns:a16="http://schemas.microsoft.com/office/drawing/2014/main" id="{4962D301-DB32-4D6F-97F7-A3DF6B36159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9" name="Freeform 86">
                <a:extLst>
                  <a:ext uri="{FF2B5EF4-FFF2-40B4-BE49-F238E27FC236}">
                    <a16:creationId xmlns:a16="http://schemas.microsoft.com/office/drawing/2014/main" id="{EC2C46A8-CA4A-4456-AD7C-45BD98246AA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163" name="Picture 162">
              <a:extLst>
                <a:ext uri="{FF2B5EF4-FFF2-40B4-BE49-F238E27FC236}">
                  <a16:creationId xmlns:a16="http://schemas.microsoft.com/office/drawing/2014/main" id="{CE4705FC-5B86-4965-A6D1-886825B30D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164" name="Picture 163">
              <a:extLst>
                <a:ext uri="{FF2B5EF4-FFF2-40B4-BE49-F238E27FC236}">
                  <a16:creationId xmlns:a16="http://schemas.microsoft.com/office/drawing/2014/main" id="{813EC1FF-C494-475E-AFAD-D1E3C108A5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65" name="Picture 164">
              <a:extLst>
                <a:ext uri="{FF2B5EF4-FFF2-40B4-BE49-F238E27FC236}">
                  <a16:creationId xmlns:a16="http://schemas.microsoft.com/office/drawing/2014/main" id="{AE46182C-D272-4961-80BE-15E356DDBCB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2092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grpSp>
        <p:nvGrpSpPr>
          <p:cNvPr id="82" name="Group 81">
            <a:extLst>
              <a:ext uri="{FF2B5EF4-FFF2-40B4-BE49-F238E27FC236}">
                <a16:creationId xmlns:a16="http://schemas.microsoft.com/office/drawing/2014/main" id="{C3963000-F91C-4D9B-B983-AFD60801B0A9}"/>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92A3C992-D3CD-4FF3-A099-E59D7BAFBAD7}"/>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2BC0C1E6-13F4-4476-9706-8E2F1859E53C}"/>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86C13A96-1DC4-4390-9BB3-60BA856DE50C}"/>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FA6FFFB3-AA4D-49CA-880D-84C00E4B217D}"/>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21429DF9-7E77-49F0-8C13-F59A9D4E5A6F}"/>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2EFDFCC8-E1CE-427E-906C-68E883C5C3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12A04AE3-C356-41BC-B306-6833AA1076FD}"/>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054C3F0D-C038-4ABD-AC0E-DDB8AE612C9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101754BA-9CD4-49F4-9299-5D028A5C2286}"/>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6759B8A7-ACAD-4994-8C35-5C036B6BD76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428F985F-5586-420B-A27A-4FACBC34743F}"/>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B1C5AD91-A6D8-4147-90F2-CEF89583A2BC}"/>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E82BBECD-3419-4441-9066-66FE2A807AD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8E6DA5D8-E3BD-4266-A58A-A5436034387F}"/>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F99D9FB5-EC20-47B5-A4A2-CB5565B6E114}"/>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53D06-A837-48F1-ACBF-C41E8DA67101}"/>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4C0F2AA0-BD81-4650-82C7-06C922396877}"/>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DA0B10D1-BA53-4FFF-8C62-2AEF1FCAA0F8}"/>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2612C330-A45C-4C10-96BF-F9F70EBBCB7C}"/>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F7ADE268-621F-4EDC-9EAF-2FC730B0B5D9}"/>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18877468-4B23-4D56-B10F-0D6828AD1F83}"/>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0D9C0A28-2B78-4D93-B657-5CD5F7D186B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AE09FC56-6821-47FC-8FC7-2F0029474887}"/>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43F9E2EE-FD3D-44B8-8995-2C99EBEE98D8}"/>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271DE23B-1AAA-4E6C-86F6-2E2CB9962088}"/>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BF22106E-6818-4E4E-8B23-4092B370D02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3B043737-7C08-4103-A972-D6C27D01333B}"/>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450978F9-6BAD-4605-A51B-BECE12A0656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1B56E46C-F6EF-45E7-8DD4-34AD877D4AE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66881CB7-22B6-443B-97B3-12BEA7EC4D0C}"/>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4C97B99A-9988-48B5-B633-24904429B5C5}"/>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292A9BC6-1BC1-401E-A904-37F2B5B9A033}"/>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A2EED1B8-6A77-4EA4-98FD-356346A68D12}"/>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7FEAB4D7-D623-49D8-A7FC-E39C7C00052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5757BC31-8050-49A0-8A36-356806A73CD4}"/>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47DF2BD-E5EA-4DA2-B48F-81135892A4E3}"/>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A46DCB54-EE28-4E51-BA06-9541609C16B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B3062DE-E2C1-41BC-95EF-07C19D0288AD}"/>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DB91B7F1-0C0A-40E3-941D-C7D471100F97}"/>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5BB0CC25-FB84-4EAD-91AB-C2AE2E62B96B}"/>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DCC48F03-3076-46E7-87DA-B975C2756E4F}"/>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06769420-88C6-4B3A-9E9B-1DEEC17F9239}"/>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0919F2C4-4414-4562-BC09-3A74441C79A0}"/>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C760F144-44B2-45FB-BC00-6A11B2352B8D}"/>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F4ECC6E5-A5EB-46D5-89BE-53BD4810AFD4}"/>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460FB30C-0207-44EB-9E5E-C6792386DDE1}"/>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3F7256A5-3F84-4130-9EA5-8DE93264ACE1}"/>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AF262B7F-6420-4641-A4DC-1E41B16E303C}"/>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6648C072-5C6C-48C2-8B5F-639735D7ACD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04A3092D-329E-474B-9D47-C25E32C2297F}"/>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B53D536B-5ED8-4828-872C-DF1ADA130D4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BCEB0A85-A31D-420C-A498-2376899083C5}"/>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E0A85934-4759-40BD-AE41-D759337A2759}"/>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BDD7C752-BD6E-483F-9AEB-D86E9BB9A02B}"/>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0351BCBD-522A-4103-ADFE-23522BF740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5E410F93-6648-4A83-B3CF-A5C3C12007F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C81FA598-A0B3-44B6-AB22-49E2C17715E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84B71087-8FC0-4CE4-94BD-F5F3CBD2D29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66E20E85-961E-4E4C-9223-A4952D3164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B3F8E92C-A81B-4672-8371-B2E54206B903}"/>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F4059822-CE27-4CEB-9D20-5F1AC3637D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AC57A572-BEAD-4737-8DD9-36A3776C7BA2}"/>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45DE3373-225F-461B-9D24-46AC6D4AD81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1B659661-D37A-4B7E-855D-EAD5309484A0}"/>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7ED29502-A5CC-483B-9D53-9EB4F5B4A92E}"/>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5B1ED106-37D8-4CDD-9BFA-F62D97BFD9FD}"/>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F97E26E2-0BA6-43DA-822E-D8B3381901B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2529967A-0E0B-428E-AEB2-0C2A24898E4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55E76401-56A1-42CA-95B2-73A3D796B3C0}"/>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A7C5B9F8-D006-459E-80F0-5DE7EA2745B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5018B7FF-061C-40DD-907B-5105B3D11A31}"/>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7E92BB9F-B7CB-499A-AE7A-F22031D94990}"/>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7E02A2A5-0B91-4015-8D5F-BD4BE9521EB7}"/>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C6DD0C20-2142-460F-BC12-429C2E5064B1}"/>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EB2EB6F8-364E-425E-970B-54BFE0651F78}"/>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8AB7910C-DAEF-4067-8EDA-A859C2FE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C9DE6B58-396C-40E8-AB10-3AABF49B47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E8AFE8E6-EC4B-4CC5-A10E-CF8636A653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6753873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grpSp>
        <p:nvGrpSpPr>
          <p:cNvPr id="82" name="Group 81">
            <a:extLst>
              <a:ext uri="{FF2B5EF4-FFF2-40B4-BE49-F238E27FC236}">
                <a16:creationId xmlns:a16="http://schemas.microsoft.com/office/drawing/2014/main" id="{B8D817D8-603E-4A44-B7EE-404690F616CD}"/>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80A439C4-4217-4499-BCB3-5F400345C80E}"/>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DCC4A063-A694-4D66-8DD4-F47721D33F43}"/>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3964BAE4-5A7F-4487-B8BD-092B593FE3E5}"/>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3F2C5A1F-3D9D-41CD-BB20-D9972DA28FCF}"/>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98F995-7E03-4E9A-AE30-AA4155BF7219}"/>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0B9BEF86-D2E3-426D-9EB1-FB4550E0562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883B801C-B158-4343-8593-20148E3627A5}"/>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258494E7-01AD-4D62-AFFC-D6CF4CBE0755}"/>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7C804B8F-2A4B-4F99-90D6-2A9535017319}"/>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4C0F4EB9-9531-494D-89F3-AA7F95634740}"/>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E3734589-B0D2-4EC1-A45D-8FFD695C3A43}"/>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579F71A7-75E0-4811-A5F3-471DBA49EFF3}"/>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FBEC5DB7-A3EB-4151-A1D9-E845014C1298}"/>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3B6D047A-0B10-4444-B6FF-FA8776A7EE8B}"/>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0F58970C-DC49-45C5-9F36-6DCEA7575A55}"/>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64DBA-DB05-4E29-89BC-B2C9BECEE7BC}"/>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B7707964-2ED4-4CFB-8A77-1B3A0FF6CCB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3EB98931-C2C5-413C-B83D-C7F433B1AD57}"/>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47EE4171-0171-4F29-B533-5A16F58F4FC1}"/>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3FD78722-4F55-4FD1-91EA-B04EA902B01B}"/>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B1EE5BAE-AD46-446E-B138-ED4CCC8FDD7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8F398C47-CEB6-4A5B-A8DC-1FB483FC1FBC}"/>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6C0443D5-A336-4E47-9302-3008A6CBE045}"/>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415124A-8334-485E-A78F-25531B8A6316}"/>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7497DF9D-C5BA-4244-B721-BD60837B9F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4BC68D88-3E6A-4689-A984-DE915506D573}"/>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1191EFE2-5AEE-4C5B-B15B-89F775DCFEBC}"/>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98FC4692-8AC3-4347-B965-AE4B41E79152}"/>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9D823201-8A62-4501-8B0C-9EBE1F8A08A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01E002C9-6AFD-4968-B591-28514C3E3350}"/>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8AF4E1C1-974B-422F-BB6B-4E5BEAA0F739}"/>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4FC6B5BB-BC87-46F3-B329-0DD15C6B40D4}"/>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74D994BB-5F79-44B6-B7FC-C17BEAF9BF4C}"/>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C49B967D-D7D6-4F99-8CAB-AD783AA71CE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BAF09359-0391-4868-B491-CA147202ED42}"/>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EBE060D-1F48-4919-858E-522F0EB8591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30212001-48AB-412F-A69A-2311910DC86D}"/>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47B2300A-7161-45BF-8B03-6AF6138FFC92}"/>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9A604208-317B-46F8-A2F5-AD51A46DD03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CA30A0A1-5452-4088-A74A-B2D820175244}"/>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496C20AA-FFBE-4395-8993-5202118446E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35A45C03-CE1F-4715-A8B3-4B5B17DAA5F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53403D01-7C3F-4465-90D2-F6D47FBE6E3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66013DCD-3BEA-4AB8-8F62-D443F2FFFD6A}"/>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8C96AB53-9BED-4BDB-8C72-7FB0D63DE990}"/>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96B78A9D-1C23-40C1-8998-9B8E5C68F8AA}"/>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DA3CF29E-A06B-40AB-9479-A4B3B8A86F6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D8F83D1B-C252-4759-AFE7-2D083CB1F266}"/>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0611DFC0-23F3-45EC-A637-FF2379643240}"/>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A38393F3-73DB-4FC9-91D8-5981C0ADAEB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073AF9DF-BED0-4F69-8C6E-5A80ADDAC1D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4B178CEC-0EC8-46B6-9B4D-B9782C9722DE}"/>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0E9650D3-4903-42D8-A167-A575745FBAAF}"/>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141BA46E-3AF8-4045-A2C4-7074F09447C2}"/>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F5B3DB0E-197B-47DF-AFB2-20B4323250A2}"/>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1E8DE708-D7E6-4E01-81A6-4733BF676779}"/>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54CA206C-47B7-43C7-B432-44602290B4D7}"/>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7A0A2DF5-D070-466D-81D2-FCF849A1EF7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BACB0CF3-A13D-4EDD-84AE-7653E4319EA2}"/>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89A2A754-79A7-4A73-BE65-28DD4603790F}"/>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2FF6BF3B-67D8-4320-9CE3-07D4AB7F5787}"/>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3C5E0098-8212-4F15-80B5-6A9398911C38}"/>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737E6FAC-C4F6-44CF-BEBA-6F5B7DE15AE7}"/>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C326864B-F815-431E-B21A-CABF4DB7576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8CDC0440-B469-4778-BAD8-D6C3DC1B4A68}"/>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6CBCE1F9-6A58-4039-B08F-73031C87E74B}"/>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59564FD5-D7FB-4200-AED3-285CF82FDD61}"/>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5AECBEF0-CDD4-4C61-A0BB-B510CA375615}"/>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ADEA1F47-9F18-448D-BCE1-1A054234E01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850E36A0-7759-4486-B25B-C15D1BB99E48}"/>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0CBF7C1B-E083-4B6C-AB09-D5C3E96AC273}"/>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868716F6-EFCD-4D42-A48D-6697FB1B0E0A}"/>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21A0B47B-12E6-4639-BB54-D4F3D6862733}"/>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D5AF0F13-D186-4983-98BB-A8BE0427225C}"/>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02027BB4-DFF4-4C2F-9B48-BE1D15BEAEE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10D8DF18-1227-4F2E-A3FA-A2B1C1620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3DBD4002-8742-42D1-9A0C-9A369C19E2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1A00F977-BA3B-4835-A326-66DAEBD1DF2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11987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6E17ECB1-060F-43F0-9654-A66550FD91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96570">
            <a:off x="7102309" y="3707357"/>
            <a:ext cx="1934004" cy="1286705"/>
          </a:xfrm>
          <a:prstGeom prst="rect">
            <a:avLst/>
          </a:prstGeom>
          <a:scene3d>
            <a:camera prst="perspectiveHeroicExtremeRightFacing" fov="5100000">
              <a:rot lat="20633815" lon="19850160" rev="1082791"/>
            </a:camera>
            <a:lightRig rig="threePt" dir="t"/>
          </a:scene3d>
          <a:sp3d/>
        </p:spPr>
      </p:pic>
    </p:spTree>
    <p:extLst>
      <p:ext uri="{BB962C8B-B14F-4D97-AF65-F5344CB8AC3E}">
        <p14:creationId xmlns:p14="http://schemas.microsoft.com/office/powerpoint/2010/main" val="23893828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DC352D84-8CD7-48EA-B827-9AC031C743F1}"/>
              </a:ext>
            </a:extLst>
          </p:cNvPr>
          <p:cNvGrpSpPr/>
          <p:nvPr userDrawn="1"/>
        </p:nvGrpSpPr>
        <p:grpSpPr>
          <a:xfrm>
            <a:off x="5468357" y="4139517"/>
            <a:ext cx="6723644" cy="2716134"/>
            <a:chOff x="5789470" y="4224320"/>
            <a:chExt cx="6858467" cy="2770205"/>
          </a:xfrm>
        </p:grpSpPr>
        <p:grpSp>
          <p:nvGrpSpPr>
            <p:cNvPr id="82" name="Group 81">
              <a:extLst>
                <a:ext uri="{FF2B5EF4-FFF2-40B4-BE49-F238E27FC236}">
                  <a16:creationId xmlns:a16="http://schemas.microsoft.com/office/drawing/2014/main" id="{FC419209-17EB-4DEA-B74A-CD4441E28F25}"/>
                </a:ext>
              </a:extLst>
            </p:cNvPr>
            <p:cNvGrpSpPr>
              <a:grpSpLocks noChangeAspect="1"/>
            </p:cNvGrpSpPr>
            <p:nvPr userDrawn="1"/>
          </p:nvGrpSpPr>
          <p:grpSpPr bwMode="gray">
            <a:xfrm>
              <a:off x="5789470" y="4224320"/>
              <a:ext cx="6858467" cy="2770205"/>
              <a:chOff x="5788926" y="4224320"/>
              <a:chExt cx="6858467" cy="2770205"/>
            </a:xfrm>
          </p:grpSpPr>
          <p:sp>
            <p:nvSpPr>
              <p:cNvPr id="86" name="Freeform: Shape 85">
                <a:extLst>
                  <a:ext uri="{FF2B5EF4-FFF2-40B4-BE49-F238E27FC236}">
                    <a16:creationId xmlns:a16="http://schemas.microsoft.com/office/drawing/2014/main" id="{77E44E5D-0297-4B27-A57E-1E1448766601}"/>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
                <a:extLst>
                  <a:ext uri="{FF2B5EF4-FFF2-40B4-BE49-F238E27FC236}">
                    <a16:creationId xmlns:a16="http://schemas.microsoft.com/office/drawing/2014/main" id="{51512E05-962C-42A0-901D-95E142D87A3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8" name="Rectangle 87">
                <a:extLst>
                  <a:ext uri="{FF2B5EF4-FFF2-40B4-BE49-F238E27FC236}">
                    <a16:creationId xmlns:a16="http://schemas.microsoft.com/office/drawing/2014/main" id="{4F2562EA-CEF2-4732-830D-610C09CD2DA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9" name="Rectangle 88">
                <a:extLst>
                  <a:ext uri="{FF2B5EF4-FFF2-40B4-BE49-F238E27FC236}">
                    <a16:creationId xmlns:a16="http://schemas.microsoft.com/office/drawing/2014/main" id="{4A63D61E-8DA2-4729-B640-1794A57491F7}"/>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D83D69-47EC-4E75-8BAF-BE394EFC786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D903A8FB-D0D0-4ADE-B1D6-4CADEC5D7D8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AA8FAD4B-51B6-44EB-BC0B-D5D35F90E8BF}"/>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D78432CD-E177-4818-85CE-A0B24D43C1FE}"/>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Freeform 13">
                <a:extLst>
                  <a:ext uri="{FF2B5EF4-FFF2-40B4-BE49-F238E27FC236}">
                    <a16:creationId xmlns:a16="http://schemas.microsoft.com/office/drawing/2014/main" id="{774CBD0A-32A7-4F80-8727-4DDC9B3BD962}"/>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4">
                <a:extLst>
                  <a:ext uri="{FF2B5EF4-FFF2-40B4-BE49-F238E27FC236}">
                    <a16:creationId xmlns:a16="http://schemas.microsoft.com/office/drawing/2014/main" id="{3F2752C7-0E47-424B-9082-BA626C4867E5}"/>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5">
                <a:extLst>
                  <a:ext uri="{FF2B5EF4-FFF2-40B4-BE49-F238E27FC236}">
                    <a16:creationId xmlns:a16="http://schemas.microsoft.com/office/drawing/2014/main" id="{7B0B83B5-C72C-474F-8569-D8A6410516F2}"/>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6">
                <a:extLst>
                  <a:ext uri="{FF2B5EF4-FFF2-40B4-BE49-F238E27FC236}">
                    <a16:creationId xmlns:a16="http://schemas.microsoft.com/office/drawing/2014/main" id="{A68F4AB2-8B3E-4A11-94CC-4A321E8D1EE1}"/>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7">
                <a:extLst>
                  <a:ext uri="{FF2B5EF4-FFF2-40B4-BE49-F238E27FC236}">
                    <a16:creationId xmlns:a16="http://schemas.microsoft.com/office/drawing/2014/main" id="{7430BBCB-2E72-4DA3-9D75-C28DCC5ADCAC}"/>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8">
                <a:extLst>
                  <a:ext uri="{FF2B5EF4-FFF2-40B4-BE49-F238E27FC236}">
                    <a16:creationId xmlns:a16="http://schemas.microsoft.com/office/drawing/2014/main" id="{C3AC30AA-3406-4754-B69E-7560A5525A2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9">
                <a:extLst>
                  <a:ext uri="{FF2B5EF4-FFF2-40B4-BE49-F238E27FC236}">
                    <a16:creationId xmlns:a16="http://schemas.microsoft.com/office/drawing/2014/main" id="{7DDEEC5C-39B5-4FCB-B56C-AC78A81AC5B4}"/>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20">
                <a:extLst>
                  <a:ext uri="{FF2B5EF4-FFF2-40B4-BE49-F238E27FC236}">
                    <a16:creationId xmlns:a16="http://schemas.microsoft.com/office/drawing/2014/main" id="{ABB83F7E-7160-49A4-890A-674FD9DD94B2}"/>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Oval 101">
                <a:extLst>
                  <a:ext uri="{FF2B5EF4-FFF2-40B4-BE49-F238E27FC236}">
                    <a16:creationId xmlns:a16="http://schemas.microsoft.com/office/drawing/2014/main" id="{136C9D0E-6010-41BA-91F7-839F437ABAB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52D67662-75C3-47A1-8909-4C548466198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7A4D4250-EDA7-4A72-A559-EE2D5C854DAF}"/>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8ACC78AF-D0C0-4AE1-8EAA-674CF9B5754C}"/>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Freeform 25">
                <a:extLst>
                  <a:ext uri="{FF2B5EF4-FFF2-40B4-BE49-F238E27FC236}">
                    <a16:creationId xmlns:a16="http://schemas.microsoft.com/office/drawing/2014/main" id="{E3757448-C02D-4E65-B17A-CD28BCEB7DC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73532E96-C6CE-4B42-9BB3-13B1FD6206E1}"/>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F4388A6B-570C-42CD-AAFB-6AB27D7F58AD}"/>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02E4807-C059-4852-9AFF-8E687C287409}"/>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Freeform 29">
                <a:extLst>
                  <a:ext uri="{FF2B5EF4-FFF2-40B4-BE49-F238E27FC236}">
                    <a16:creationId xmlns:a16="http://schemas.microsoft.com/office/drawing/2014/main" id="{6A1CF96C-6C43-4B2A-B6B0-A53C5625198D}"/>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A20CB881-23BD-4C69-B83E-41A6B6367A6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5E7E4793-8657-4374-920C-617E3603B66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32">
                <a:extLst>
                  <a:ext uri="{FF2B5EF4-FFF2-40B4-BE49-F238E27FC236}">
                    <a16:creationId xmlns:a16="http://schemas.microsoft.com/office/drawing/2014/main" id="{63397122-5D8E-4B0B-9B0F-299AF5765F4E}"/>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3">
                <a:extLst>
                  <a:ext uri="{FF2B5EF4-FFF2-40B4-BE49-F238E27FC236}">
                    <a16:creationId xmlns:a16="http://schemas.microsoft.com/office/drawing/2014/main" id="{E8A4EC8D-DDF8-478E-ACB7-6598A575AB2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4">
                <a:extLst>
                  <a:ext uri="{FF2B5EF4-FFF2-40B4-BE49-F238E27FC236}">
                    <a16:creationId xmlns:a16="http://schemas.microsoft.com/office/drawing/2014/main" id="{46882F79-F2A4-4BD5-8657-8CBB5834A9B1}"/>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5">
                <a:extLst>
                  <a:ext uri="{FF2B5EF4-FFF2-40B4-BE49-F238E27FC236}">
                    <a16:creationId xmlns:a16="http://schemas.microsoft.com/office/drawing/2014/main" id="{1794560F-C1B5-409B-AB00-C0FF121F6DF8}"/>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6">
                <a:extLst>
                  <a:ext uri="{FF2B5EF4-FFF2-40B4-BE49-F238E27FC236}">
                    <a16:creationId xmlns:a16="http://schemas.microsoft.com/office/drawing/2014/main" id="{61FEC112-C04A-4F59-B583-68F545A2A948}"/>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7">
                <a:extLst>
                  <a:ext uri="{FF2B5EF4-FFF2-40B4-BE49-F238E27FC236}">
                    <a16:creationId xmlns:a16="http://schemas.microsoft.com/office/drawing/2014/main" id="{6C6B047B-E455-4653-8FEA-B57D72BE9E0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8">
                <a:extLst>
                  <a:ext uri="{FF2B5EF4-FFF2-40B4-BE49-F238E27FC236}">
                    <a16:creationId xmlns:a16="http://schemas.microsoft.com/office/drawing/2014/main" id="{0871CCB6-0E69-4051-82AF-D408F8E4B84C}"/>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9">
                <a:extLst>
                  <a:ext uri="{FF2B5EF4-FFF2-40B4-BE49-F238E27FC236}">
                    <a16:creationId xmlns:a16="http://schemas.microsoft.com/office/drawing/2014/main" id="{F8B661D5-7AEF-4DBE-A3C8-83117B648AAA}"/>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61B2E2CF-9F48-46BE-B4A5-55E082CF025E}"/>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8787C3FF-D14C-4BFB-BD4B-441756BB801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BF018551-F9E9-40B1-A008-1BC4E3F44C2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13EE294D-D728-49C1-BAC5-9FB7F002358C}"/>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24257021-F968-431B-AB01-34B77FB5325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0A1EB780-1805-47D9-8CAA-9EBFAF1D8423}"/>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1310C791-3B72-4F76-B2CC-18CB0FF3082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9B728B92-55DA-405F-8A4F-685597F3262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48">
                <a:extLst>
                  <a:ext uri="{FF2B5EF4-FFF2-40B4-BE49-F238E27FC236}">
                    <a16:creationId xmlns:a16="http://schemas.microsoft.com/office/drawing/2014/main" id="{8E0239F7-C910-44D0-B9E3-7A0F96F2DAD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66AB3FDD-4050-49FF-8E09-41D08BA036D0}"/>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50">
                <a:extLst>
                  <a:ext uri="{FF2B5EF4-FFF2-40B4-BE49-F238E27FC236}">
                    <a16:creationId xmlns:a16="http://schemas.microsoft.com/office/drawing/2014/main" id="{097A098E-8DE5-4925-8281-BB9E6D5119E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29C881AF-8A73-4B6F-BF45-11A0AEB5EB0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Rectangle 132">
                <a:extLst>
                  <a:ext uri="{FF2B5EF4-FFF2-40B4-BE49-F238E27FC236}">
                    <a16:creationId xmlns:a16="http://schemas.microsoft.com/office/drawing/2014/main" id="{1A9C3FD9-9393-4E51-975A-207F3EE83E49}"/>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53">
                <a:extLst>
                  <a:ext uri="{FF2B5EF4-FFF2-40B4-BE49-F238E27FC236}">
                    <a16:creationId xmlns:a16="http://schemas.microsoft.com/office/drawing/2014/main" id="{392AEE0E-8316-4751-A800-01085D95B95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5">
                <a:extLst>
                  <a:ext uri="{FF2B5EF4-FFF2-40B4-BE49-F238E27FC236}">
                    <a16:creationId xmlns:a16="http://schemas.microsoft.com/office/drawing/2014/main" id="{C6223D5E-7C88-4F18-9CCA-8627949C059C}"/>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6" name="Freeform 59">
                <a:extLst>
                  <a:ext uri="{FF2B5EF4-FFF2-40B4-BE49-F238E27FC236}">
                    <a16:creationId xmlns:a16="http://schemas.microsoft.com/office/drawing/2014/main" id="{F860C23C-A04A-445F-83E8-F78400408E52}"/>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60">
                <a:extLst>
                  <a:ext uri="{FF2B5EF4-FFF2-40B4-BE49-F238E27FC236}">
                    <a16:creationId xmlns:a16="http://schemas.microsoft.com/office/drawing/2014/main" id="{B7454937-F226-4127-86E9-B8289E7CEE1E}"/>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Rectangle 137">
                <a:extLst>
                  <a:ext uri="{FF2B5EF4-FFF2-40B4-BE49-F238E27FC236}">
                    <a16:creationId xmlns:a16="http://schemas.microsoft.com/office/drawing/2014/main" id="{2B04A57B-C1AD-4866-A091-F41D5C5D53D5}"/>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2">
                <a:extLst>
                  <a:ext uri="{FF2B5EF4-FFF2-40B4-BE49-F238E27FC236}">
                    <a16:creationId xmlns:a16="http://schemas.microsoft.com/office/drawing/2014/main" id="{66CA1506-2828-498B-BDCF-5EECF74F6B03}"/>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F3CD89B5-1060-427B-8A4A-62EB7E0FD074}"/>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4">
                <a:extLst>
                  <a:ext uri="{FF2B5EF4-FFF2-40B4-BE49-F238E27FC236}">
                    <a16:creationId xmlns:a16="http://schemas.microsoft.com/office/drawing/2014/main" id="{7AEE98D0-B305-47FA-9C23-85459E3402A3}"/>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5">
                <a:extLst>
                  <a:ext uri="{FF2B5EF4-FFF2-40B4-BE49-F238E27FC236}">
                    <a16:creationId xmlns:a16="http://schemas.microsoft.com/office/drawing/2014/main" id="{13BFA771-D7F1-4FE5-9FEE-D1FF9CA2114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Rectangle 142">
                <a:extLst>
                  <a:ext uri="{FF2B5EF4-FFF2-40B4-BE49-F238E27FC236}">
                    <a16:creationId xmlns:a16="http://schemas.microsoft.com/office/drawing/2014/main" id="{FE61A8F6-C4FC-4175-BE3E-B7E5DB20229C}"/>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0090C396-50A8-4958-8A95-4BD87042FF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Freeform 68">
                <a:extLst>
                  <a:ext uri="{FF2B5EF4-FFF2-40B4-BE49-F238E27FC236}">
                    <a16:creationId xmlns:a16="http://schemas.microsoft.com/office/drawing/2014/main" id="{EF081CBD-51F1-42B6-8CC8-B79B29EE3A90}"/>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9">
                <a:extLst>
                  <a:ext uri="{FF2B5EF4-FFF2-40B4-BE49-F238E27FC236}">
                    <a16:creationId xmlns:a16="http://schemas.microsoft.com/office/drawing/2014/main" id="{9D93D0F1-147A-4C24-86BF-7E39EE2B409F}"/>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70">
                <a:extLst>
                  <a:ext uri="{FF2B5EF4-FFF2-40B4-BE49-F238E27FC236}">
                    <a16:creationId xmlns:a16="http://schemas.microsoft.com/office/drawing/2014/main" id="{A46F88DD-DC58-4980-B110-0F31DFDA7498}"/>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Rectangle 147">
                <a:extLst>
                  <a:ext uri="{FF2B5EF4-FFF2-40B4-BE49-F238E27FC236}">
                    <a16:creationId xmlns:a16="http://schemas.microsoft.com/office/drawing/2014/main" id="{57791E67-03D9-4553-BC26-3015B6C7405F}"/>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2">
                <a:extLst>
                  <a:ext uri="{FF2B5EF4-FFF2-40B4-BE49-F238E27FC236}">
                    <a16:creationId xmlns:a16="http://schemas.microsoft.com/office/drawing/2014/main" id="{58274EBA-DE25-4623-B657-78E6E62FE0B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3">
                <a:extLst>
                  <a:ext uri="{FF2B5EF4-FFF2-40B4-BE49-F238E27FC236}">
                    <a16:creationId xmlns:a16="http://schemas.microsoft.com/office/drawing/2014/main" id="{DEB9FE36-FA08-4FB3-A49D-6F7B57AEC151}"/>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Rectangle 150">
                <a:extLst>
                  <a:ext uri="{FF2B5EF4-FFF2-40B4-BE49-F238E27FC236}">
                    <a16:creationId xmlns:a16="http://schemas.microsoft.com/office/drawing/2014/main" id="{3F3B70EC-4488-476B-8434-424F19C9FAA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5">
                <a:extLst>
                  <a:ext uri="{FF2B5EF4-FFF2-40B4-BE49-F238E27FC236}">
                    <a16:creationId xmlns:a16="http://schemas.microsoft.com/office/drawing/2014/main" id="{893CB9C3-89D7-4418-A207-E997283CC2B4}"/>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C55455F-91F7-4E24-B3C6-029AAEE5D94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4" name="Freeform 80">
                <a:extLst>
                  <a:ext uri="{FF2B5EF4-FFF2-40B4-BE49-F238E27FC236}">
                    <a16:creationId xmlns:a16="http://schemas.microsoft.com/office/drawing/2014/main" id="{732AC7AA-4EB4-4F49-9711-DDCC31051BEE}"/>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9890C29C-7F11-4A63-8F78-4BA22098F615}"/>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83">
                <a:extLst>
                  <a:ext uri="{FF2B5EF4-FFF2-40B4-BE49-F238E27FC236}">
                    <a16:creationId xmlns:a16="http://schemas.microsoft.com/office/drawing/2014/main" id="{43577BF1-C08E-4F40-8BD2-3C06BAB57E85}"/>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4">
                <a:extLst>
                  <a:ext uri="{FF2B5EF4-FFF2-40B4-BE49-F238E27FC236}">
                    <a16:creationId xmlns:a16="http://schemas.microsoft.com/office/drawing/2014/main" id="{4AD73CBF-2CCF-4AE6-9D14-D97F441DE67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8" name="Freeform 85">
                <a:extLst>
                  <a:ext uri="{FF2B5EF4-FFF2-40B4-BE49-F238E27FC236}">
                    <a16:creationId xmlns:a16="http://schemas.microsoft.com/office/drawing/2014/main" id="{215816CE-1A21-435E-A546-CC1F2CB024D0}"/>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6">
                <a:extLst>
                  <a:ext uri="{FF2B5EF4-FFF2-40B4-BE49-F238E27FC236}">
                    <a16:creationId xmlns:a16="http://schemas.microsoft.com/office/drawing/2014/main" id="{86EDEA47-6848-44D0-84A6-311F2F91113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3" name="Picture 82">
              <a:extLst>
                <a:ext uri="{FF2B5EF4-FFF2-40B4-BE49-F238E27FC236}">
                  <a16:creationId xmlns:a16="http://schemas.microsoft.com/office/drawing/2014/main" id="{1D7D1709-8019-48B3-B6FF-2C939B5ECB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4" name="Picture 83">
              <a:extLst>
                <a:ext uri="{FF2B5EF4-FFF2-40B4-BE49-F238E27FC236}">
                  <a16:creationId xmlns:a16="http://schemas.microsoft.com/office/drawing/2014/main" id="{B71E3DA3-7334-4AF0-A322-0DC724A1F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5" name="Picture 84">
              <a:extLst>
                <a:ext uri="{FF2B5EF4-FFF2-40B4-BE49-F238E27FC236}">
                  <a16:creationId xmlns:a16="http://schemas.microsoft.com/office/drawing/2014/main" id="{E2053168-8CE5-415B-8EBA-776EA0D51AF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0731984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05733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26877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solidFill>
                  <a:schemeClr val="bg1"/>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38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479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2362152"/>
      </p:ext>
    </p:extLst>
  </p:cSld>
  <p:clrMapOvr>
    <a:masterClrMapping/>
  </p:clrMapOvr>
  <p:transition>
    <p:fade/>
  </p:transition>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49319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291212401"/>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205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a:t>Demo title</a:t>
            </a:r>
          </a:p>
        </p:txBody>
      </p:sp>
    </p:spTree>
    <p:extLst>
      <p:ext uri="{BB962C8B-B14F-4D97-AF65-F5344CB8AC3E}">
        <p14:creationId xmlns:p14="http://schemas.microsoft.com/office/powerpoint/2010/main" val="349569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a:t>Video title</a:t>
            </a:r>
          </a:p>
        </p:txBody>
      </p:sp>
    </p:spTree>
    <p:extLst>
      <p:ext uri="{BB962C8B-B14F-4D97-AF65-F5344CB8AC3E}">
        <p14:creationId xmlns:p14="http://schemas.microsoft.com/office/powerpoint/2010/main" val="1109374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7413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187567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556543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1687073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25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9106073"/>
      </p:ext>
    </p:extLst>
  </p:cSld>
  <p:clrMapOvr>
    <a:masterClrMapping/>
  </p:clrMapOvr>
  <p:transition advClick="0">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01800712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7164482"/>
      </p:ext>
    </p:extLst>
  </p:cSld>
  <p:clrMapOvr>
    <a:masterClrMapping/>
  </p:clrMapOvr>
  <p:transition advClick="0">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315417"/>
      </p:ext>
    </p:extLst>
  </p:cSld>
  <p:clrMapOvr>
    <a:masterClrMapping/>
  </p:clrMapOvr>
  <p:transition advClick="0">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87438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64092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65639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965849"/>
      </p:ext>
    </p:extLst>
  </p:cSld>
  <p:clrMapOvr>
    <a:masterClrMapping/>
  </p:clrMapOvr>
  <p:transition advClick="0">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2386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949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5945908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US" smtClean="0">
                <a:solidFill>
                  <a:srgbClr val="505050"/>
                </a:solidFill>
              </a:rPr>
              <a:pPr defTabSz="914523"/>
              <a:t>‹#›</a:t>
            </a:fld>
            <a:endParaRPr lang="en-US">
              <a:solidFill>
                <a:srgbClr val="505050"/>
              </a:solidFill>
            </a:endParaRPr>
          </a:p>
        </p:txBody>
      </p:sp>
    </p:spTree>
    <p:extLst>
      <p:ext uri="{BB962C8B-B14F-4D97-AF65-F5344CB8AC3E}">
        <p14:creationId xmlns:p14="http://schemas.microsoft.com/office/powerpoint/2010/main" val="3248163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37243165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669119505"/>
      </p:ext>
    </p:extLst>
  </p:cSld>
  <p:clrMapOvr>
    <a:masterClrMapping/>
  </p:clrMapOvr>
  <p:transition advClick="0">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37941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167388159"/>
      </p:ext>
    </p:extLst>
  </p:cSld>
  <p:clrMapOvr>
    <a:masterClrMapping/>
  </p:clrMapOvr>
  <p:transition advClick="0">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58pt Title/16pt Text - Blu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68925565"/>
      </p:ext>
    </p:extLst>
  </p:cSld>
  <p:clrMapOvr>
    <a:masterClrMapping/>
  </p:clrMapOvr>
  <p:transition advClick="0">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633582196"/>
      </p:ext>
    </p:extLst>
  </p:cSld>
  <p:clrMapOvr>
    <a:masterClrMapping/>
  </p:clrMapOvr>
  <p:transition advClick="0">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46045009"/>
      </p:ext>
    </p:extLst>
  </p:cSld>
  <p:clrMapOvr>
    <a:masterClrMapping/>
  </p:clrMapOvr>
  <p:transition advClick="0">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865418054"/>
      </p:ext>
    </p:extLst>
  </p:cSld>
  <p:clrMapOvr>
    <a:masterClrMapping/>
  </p:clrMapOvr>
  <p:transition advClick="0">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1509429121"/>
      </p:ext>
    </p:extLst>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5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58pt Title/16pt Text - Blue">
    <p:spTree>
      <p:nvGrpSpPr>
        <p:cNvPr id="1" name=""/>
        <p:cNvGrpSpPr/>
        <p:nvPr/>
      </p:nvGrpSpPr>
      <p:grpSpPr>
        <a:xfrm>
          <a:off x="0" y="0"/>
          <a:ext cx="0" cy="0"/>
          <a:chOff x="0" y="0"/>
          <a:chExt cx="0" cy="0"/>
        </a:xfrm>
      </p:grpSpPr>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2">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171994"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8158683"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458287176"/>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5"/>
            <a:ext cx="8184546"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171215"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4143986740"/>
      </p:ext>
    </p:extLst>
  </p:cSld>
  <p:clrMapOvr>
    <a:masterClrMapping/>
  </p:clrMapOvr>
  <p:transition advClick="0">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48342"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35234"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4">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961050128"/>
      </p:ext>
    </p:extLst>
  </p:cSld>
  <p:clrMapOvr>
    <a:masterClrMapping/>
  </p:clrMapOvr>
  <p:transition advClick="0">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3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5">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725971923"/>
      </p:ext>
    </p:extLst>
  </p:cSld>
  <p:clrMapOvr>
    <a:masterClrMapping/>
  </p:clrMapOvr>
  <p:transition advClick="0">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632049178"/>
      </p:ext>
    </p:extLst>
  </p:cSld>
  <p:clrMapOvr>
    <a:masterClrMapping/>
  </p:clrMapOvr>
  <p:transition advClick="0">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0"/>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1906" cy="215444"/>
          </a:xfrm>
          <a:prstGeom prst="rect">
            <a:avLst/>
          </a:prstGeom>
          <a:noFill/>
        </p:spPr>
        <p:txBody>
          <a:bodyPr wrap="none" lIns="0" tIns="0" rIns="0" bIns="0">
            <a:spAutoFit/>
          </a:bodyPr>
          <a:lstStyle/>
          <a:p>
            <a:pPr fontAlgn="auto">
              <a:spcBef>
                <a:spcPts val="0"/>
              </a:spcBef>
              <a:spcAft>
                <a:spcPts val="0"/>
              </a:spcAft>
              <a:defRPr/>
            </a:pPr>
            <a:r>
              <a:rPr lang="en-US" sz="1400" kern="1000">
                <a:solidFill>
                  <a:schemeClr val="bg1"/>
                </a:solidFill>
                <a:latin typeface="Segoe UI Light"/>
                <a:ea typeface="+mn-ea"/>
                <a:cs typeface="+mn-cs"/>
              </a:rPr>
              <a:t>Your complete office in the cloud.</a:t>
            </a:r>
          </a:p>
        </p:txBody>
      </p:sp>
      <p:sp>
        <p:nvSpPr>
          <p:cNvPr id="2" name="Title 1"/>
          <p:cNvSpPr>
            <a:spLocks noGrp="1"/>
          </p:cNvSpPr>
          <p:nvPr>
            <p:ph type="ctrTitle"/>
          </p:nvPr>
        </p:nvSpPr>
        <p:spPr>
          <a:xfrm>
            <a:off x="601731"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3"/>
            <a:ext cx="3859607" cy="134483"/>
          </a:xfrm>
          <a:prstGeom prst="rect">
            <a:avLst/>
          </a:prstGeom>
        </p:spPr>
        <p:txBody>
          <a:bodyPr/>
          <a:lstStyle>
            <a:lvl1pPr>
              <a:defRPr>
                <a:solidFill>
                  <a:schemeClr val="tx2"/>
                </a:solidFill>
              </a:defRPr>
            </a:lvl1pPr>
          </a:lstStyle>
          <a:p>
            <a:r>
              <a:rPr lang="en-US"/>
              <a:t>Microsoft Confidential</a:t>
            </a:r>
          </a:p>
        </p:txBody>
      </p:sp>
      <p:sp>
        <p:nvSpPr>
          <p:cNvPr id="11"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45791443"/>
      </p:ext>
    </p:extLst>
  </p:cSld>
  <p:clrMapOvr>
    <a:masterClrMapping/>
  </p:clrMapOvr>
  <p:transition advClick="0">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815236"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3"/>
            <a:ext cx="3859607" cy="134483"/>
          </a:xfrm>
          <a:prstGeom prst="rect">
            <a:avLst/>
          </a:prstGeom>
        </p:spPr>
        <p:txBody>
          <a:bodyPr/>
          <a:lstStyle>
            <a:lvl1pPr>
              <a:defRPr>
                <a:solidFill>
                  <a:srgbClr val="505050"/>
                </a:solidFill>
              </a:defRPr>
            </a:lvl1pPr>
          </a:lstStyle>
          <a:p>
            <a:r>
              <a:rPr lang="en-US"/>
              <a:t>Microsoft Confidential</a:t>
            </a:r>
          </a:p>
        </p:txBody>
      </p:sp>
      <p:sp>
        <p:nvSpPr>
          <p:cNvPr id="9"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614312944"/>
      </p:ext>
    </p:extLst>
  </p:cSld>
  <p:clrMapOvr>
    <a:masterClrMapping/>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08791"/>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390552"/>
      </p:ext>
    </p:extLst>
  </p:cSld>
  <p:clrMapOvr>
    <a:masterClrMapping/>
  </p:clrMapOvr>
  <p:transition advClick="0">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9"/>
              </a:lnSpc>
              <a:buFontTx/>
              <a:buNone/>
              <a:defRPr sz="3529">
                <a:solidFill>
                  <a:schemeClr val="accent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269240" y="6437243"/>
            <a:ext cx="3859607" cy="134483"/>
          </a:xfrm>
          <a:prstGeom prst="rect">
            <a:avLst/>
          </a:prstGeom>
        </p:spPr>
        <p:txBody>
          <a:bodyPr/>
          <a:lstStyle>
            <a:lvl1pPr>
              <a:defRPr>
                <a:solidFill>
                  <a:schemeClr val="bg1"/>
                </a:solidFill>
              </a:defRPr>
            </a:lvl1pPr>
          </a:lstStyle>
          <a:p>
            <a:r>
              <a:rPr lang="en-US"/>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149957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271604"/>
            <a:ext cx="6274790" cy="641714"/>
          </a:xfrm>
        </p:spPr>
        <p:txBody>
          <a:bodyPr lIns="182880" tIns="146304" rIns="182880" bIns="146304" anchor="ctr" anchorCtr="0"/>
          <a:lstStyle>
            <a:lvl1pPr marL="0" indent="0">
              <a:lnSpc>
                <a:spcPts val="2745"/>
              </a:lnSpc>
              <a:spcBef>
                <a:spcPts val="0"/>
              </a:spcBef>
              <a:buFontTx/>
              <a:buNone/>
              <a:defRPr sz="2353">
                <a:solidFill>
                  <a:schemeClr val="accent1"/>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4"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4"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76365"/>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576365"/>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36756"/>
      </p:ext>
    </p:extLst>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42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88pt Text- Gray Backgroun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2748193142"/>
      </p:ext>
    </p:extLst>
  </p:cSld>
  <p:clrMapOvr>
    <a:masterClrMapping/>
  </p:clrMapOvr>
  <p:transition advClick="0">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 Black Backgroun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1492393686"/>
      </p:ext>
    </p:extLst>
  </p:cSld>
  <p:clrMapOvr>
    <a:masterClrMapping/>
  </p:clrMapOvr>
  <p:transition advClick="0">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3630987871"/>
      </p:ext>
    </p:extLst>
  </p:cSld>
  <p:clrMapOvr>
    <a:masterClrMapping/>
  </p:clrMapOvr>
  <p:transition advClick="0">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pPr defTabSz="896386">
              <a:defRPr/>
            </a:pPr>
            <a:endParaRPr lang="en-US" sz="1765" kern="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pPr defTabSz="896386">
              <a:defRPr/>
            </a:pPr>
            <a:fld id="{6A4C1A4A-E5E6-4CC1-B72C-A20A4EB3E2D2}" type="slidenum">
              <a:rPr lang="en-US" sz="1765" kern="0" smtClean="0">
                <a:solidFill>
                  <a:srgbClr val="505050"/>
                </a:solidFill>
              </a:rPr>
              <a:pPr defTabSz="896386">
                <a:defRPr/>
              </a:pPr>
              <a:t>‹#›</a:t>
            </a:fld>
            <a:endParaRPr lang="en-US" sz="1765" kern="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370646734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21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5998"/>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defTabSz="896386">
              <a:defRPr/>
            </a:pPr>
            <a:fld id="{40771E8B-6CA5-40B2-8038-0E112F3DAC1C}" type="datetimeFigureOut">
              <a:rPr lang="es-ES" sz="1765" kern="0" smtClean="0">
                <a:solidFill>
                  <a:sysClr val="windowText" lastClr="000000"/>
                </a:solidFill>
              </a:rPr>
              <a:pPr defTabSz="896386">
                <a:defRPr/>
              </a:pPr>
              <a:t>13/05/2020</a:t>
            </a:fld>
            <a:endParaRPr lang="es-ES" sz="1765" kern="0">
              <a:solidFill>
                <a:sysClr val="windowText" lastClr="000000"/>
              </a:solidFill>
            </a:endParaRPr>
          </a:p>
        </p:txBody>
      </p:sp>
      <p:sp>
        <p:nvSpPr>
          <p:cNvPr id="5" name="Marcador de pie de página 4"/>
          <p:cNvSpPr>
            <a:spLocks noGrp="1"/>
          </p:cNvSpPr>
          <p:nvPr>
            <p:ph type="ftr" sz="quarter" idx="11"/>
          </p:nvPr>
        </p:nvSpPr>
        <p:spPr/>
        <p:txBody>
          <a:bodyPr/>
          <a:lstStyle/>
          <a:p>
            <a:pPr defTabSz="896386">
              <a:defRPr/>
            </a:pPr>
            <a:endParaRPr lang="es-ES" sz="1765" kern="0">
              <a:solidFill>
                <a:sysClr val="windowText" lastClr="000000"/>
              </a:solidFill>
            </a:endParaRPr>
          </a:p>
        </p:txBody>
      </p:sp>
      <p:sp>
        <p:nvSpPr>
          <p:cNvPr id="6" name="Marcador de número de diapositiva 5"/>
          <p:cNvSpPr>
            <a:spLocks noGrp="1"/>
          </p:cNvSpPr>
          <p:nvPr>
            <p:ph type="sldNum" sz="quarter" idx="12"/>
          </p:nvPr>
        </p:nvSpPr>
        <p:spPr/>
        <p:txBody>
          <a:bodyPr/>
          <a:lstStyle/>
          <a:p>
            <a:pPr defTabSz="896386">
              <a:defRPr/>
            </a:pPr>
            <a:fld id="{0F1556C4-DFC3-4611-A7CC-780699185E26}" type="slidenum">
              <a:rPr lang="es-ES" sz="1765" kern="0" smtClean="0">
                <a:solidFill>
                  <a:sysClr val="windowText" lastClr="000000"/>
                </a:solidFill>
              </a:rPr>
              <a:pPr defTabSz="896386">
                <a:defRPr/>
              </a:pPr>
              <a:t>‹#›</a:t>
            </a:fld>
            <a:endParaRPr lang="es-ES" sz="1765" kern="0">
              <a:solidFill>
                <a:sysClr val="windowText" lastClr="000000"/>
              </a:solidFill>
            </a:endParaRPr>
          </a:p>
        </p:txBody>
      </p:sp>
    </p:spTree>
    <p:extLst>
      <p:ext uri="{BB962C8B-B14F-4D97-AF65-F5344CB8AC3E}">
        <p14:creationId xmlns:p14="http://schemas.microsoft.com/office/powerpoint/2010/main" val="11684087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583260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2012859"/>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61" indent="-280067">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227" indent="224054">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68" tIns="34284" rIns="68568" bIns="34284"/>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8"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0" y="981280"/>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8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88705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07330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24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0611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51029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17220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765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19833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195065091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207909857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6512995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0437571"/>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61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46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29495474"/>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5101500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56500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757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531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121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6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68398790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883943"/>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6114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4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2460112505"/>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488275062"/>
      </p:ext>
    </p:extLst>
  </p:cSld>
  <p:clrMapOvr>
    <a:masterClrMapping/>
  </p:clrMapOvr>
  <p:transition spd="slow">
    <p:push/>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5" y="484298"/>
            <a:ext cx="6995026" cy="1300000"/>
          </a:xfrm>
          <a:prstGeom prst="rect">
            <a:avLst/>
          </a:prstGeom>
        </p:spPr>
      </p:pic>
    </p:spTree>
    <p:extLst>
      <p:ext uri="{BB962C8B-B14F-4D97-AF65-F5344CB8AC3E}">
        <p14:creationId xmlns:p14="http://schemas.microsoft.com/office/powerpoint/2010/main" val="1121616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3" name="Rectangle 12"/>
          <p:cNvSpPr/>
          <p:nvPr userDrawn="1"/>
        </p:nvSpPr>
        <p:spPr bwMode="white">
          <a:xfrm>
            <a:off x="1"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5" y="348191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 </a:t>
            </a:r>
          </a:p>
        </p:txBody>
      </p:sp>
      <p:sp>
        <p:nvSpPr>
          <p:cNvPr id="17" name="Text Placeholder 16"/>
          <p:cNvSpPr>
            <a:spLocks noGrp="1"/>
          </p:cNvSpPr>
          <p:nvPr>
            <p:ph type="body" sz="quarter" idx="13" hasCustomPrompt="1"/>
          </p:nvPr>
        </p:nvSpPr>
        <p:spPr>
          <a:xfrm>
            <a:off x="8315006" y="288561"/>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4969661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43734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
        <p:nvSpPr>
          <p:cNvPr id="15" name="Text Placeholder 16"/>
          <p:cNvSpPr>
            <a:spLocks noGrp="1"/>
          </p:cNvSpPr>
          <p:nvPr>
            <p:ph type="body" sz="quarter" idx="13" hasCustomPrompt="1"/>
          </p:nvPr>
        </p:nvSpPr>
        <p:spPr>
          <a:xfrm>
            <a:off x="8336911" y="280362"/>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274547" y="5927468"/>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6721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7916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314745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47625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5004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571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92822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363385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90179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80534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909934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7914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7171398"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152263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3" y="3343635"/>
            <a:ext cx="12191377" cy="3043622"/>
          </a:xfrm>
          <a:prstGeom prst="rect">
            <a:avLst/>
          </a:prstGeom>
        </p:spPr>
      </p:pic>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30833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2998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7669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4739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0" baseline="0"/>
            </a:lvl1p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2031897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52356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3254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54609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2192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43162"/>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5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247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6659536"/>
      </p:ext>
    </p:extLst>
  </p:cSld>
  <p:clrMapOvr>
    <a:overrideClrMapping bg1="dk1" tx1="lt1" bg2="dk2" tx2="lt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2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150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1"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36860" y="79373"/>
            <a:ext cx="4555141" cy="6791497"/>
          </a:xfrm>
          <a:prstGeom prst="rect">
            <a:avLst/>
          </a:prstGeom>
        </p:spPr>
      </p:pic>
      <p:pic>
        <p:nvPicPr>
          <p:cNvPr id="4" name="Picture 4"/>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invGray">
          <a:xfrm>
            <a:off x="449770" y="471626"/>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4263287"/>
            <a:ext cx="6273418" cy="1239992"/>
          </a:xfrm>
          <a:noFill/>
        </p:spPr>
        <p:txBody>
          <a:bodyPr tIns="109728" bIns="109728">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0"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48171613"/>
      </p:ext>
    </p:extLst>
  </p:cSld>
  <p:clrMapOvr>
    <a:masterClrMapping/>
  </p:clrMapOvr>
  <p:transition spd="slow"/>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1_Title Slide Europe ">
    <p:spTree>
      <p:nvGrpSpPr>
        <p:cNvPr id="1" name=""/>
        <p:cNvGrpSpPr/>
        <p:nvPr/>
      </p:nvGrpSpPr>
      <p:grpSpPr>
        <a:xfrm>
          <a:off x="0" y="0"/>
          <a:ext cx="0" cy="0"/>
          <a:chOff x="0" y="0"/>
          <a:chExt cx="0" cy="0"/>
        </a:xfrm>
      </p:grpSpPr>
      <p:sp>
        <p:nvSpPr>
          <p:cNvPr id="100" name="Rectangle 99"/>
          <p:cNvSpPr/>
          <p:nvPr userDrawn="1"/>
        </p:nvSpPr>
        <p:spPr bwMode="auto">
          <a:xfrm>
            <a:off x="269239" y="3866380"/>
            <a:ext cx="8964248"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20647" y="3866380"/>
            <a:ext cx="3012841" cy="17931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69239" y="2084175"/>
            <a:ext cx="8964248"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8"/>
            <a:ext cx="8964185" cy="999056"/>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5951344" cy="1792326"/>
          </a:xfrm>
          <a:noFill/>
        </p:spPr>
        <p:txBody>
          <a:bodyPr lIns="182880" tIns="146304" rIns="182880" bIns="146304">
            <a:noAutofit/>
          </a:bodyPr>
          <a:lstStyle>
            <a:lvl1pPr marL="0" indent="0">
              <a:spcBef>
                <a:spcPts val="0"/>
              </a:spcBef>
              <a:buNone/>
              <a:defRPr sz="3527"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323" y="6087148"/>
            <a:ext cx="1522405" cy="326167"/>
          </a:xfrm>
          <a:prstGeom prst="rect">
            <a:avLst/>
          </a:prstGeom>
        </p:spPr>
      </p:pic>
      <p:grpSp>
        <p:nvGrpSpPr>
          <p:cNvPr id="98" name="Group 97"/>
          <p:cNvGrpSpPr/>
          <p:nvPr userDrawn="1"/>
        </p:nvGrpSpPr>
        <p:grpSpPr>
          <a:xfrm>
            <a:off x="6996387" y="4030595"/>
            <a:ext cx="1461360" cy="1486471"/>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grpSp>
    </p:spTree>
    <p:extLst>
      <p:ext uri="{BB962C8B-B14F-4D97-AF65-F5344CB8AC3E}">
        <p14:creationId xmlns:p14="http://schemas.microsoft.com/office/powerpoint/2010/main" val="1189926679"/>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F4135B-C3B5-4634-BAA2-9D535D191B13}"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160338933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5"/>
            <a:ext cx="10515600" cy="513385"/>
          </a:xfrm>
        </p:spPr>
        <p:txBody>
          <a:bodyPr/>
          <a:lstStyle>
            <a:lvl1pPr marL="0" indent="0">
              <a:buNone/>
              <a:defRPr sz="2399">
                <a:solidFill>
                  <a:schemeClr val="tx1">
                    <a:tint val="75000"/>
                  </a:schemeClr>
                </a:solidFill>
              </a:defRPr>
            </a:lvl1pPr>
            <a:lvl2pPr marL="456976" indent="0">
              <a:buNone/>
              <a:defRPr sz="1999">
                <a:solidFill>
                  <a:schemeClr val="tx1">
                    <a:tint val="75000"/>
                  </a:schemeClr>
                </a:solidFill>
              </a:defRPr>
            </a:lvl2pPr>
            <a:lvl3pPr marL="913950" indent="0">
              <a:buNone/>
              <a:defRPr sz="1799">
                <a:solidFill>
                  <a:schemeClr val="tx1">
                    <a:tint val="75000"/>
                  </a:schemeClr>
                </a:solidFill>
              </a:defRPr>
            </a:lvl3pPr>
            <a:lvl4pPr marL="1370926" indent="0">
              <a:buNone/>
              <a:defRPr sz="1600">
                <a:solidFill>
                  <a:schemeClr val="tx1">
                    <a:tint val="75000"/>
                  </a:schemeClr>
                </a:solidFill>
              </a:defRPr>
            </a:lvl4pPr>
            <a:lvl5pPr marL="1827900" indent="0">
              <a:buNone/>
              <a:defRPr sz="1600">
                <a:solidFill>
                  <a:schemeClr val="tx1">
                    <a:tint val="75000"/>
                  </a:schemeClr>
                </a:solidFill>
              </a:defRPr>
            </a:lvl5pPr>
            <a:lvl6pPr marL="2284875" indent="0">
              <a:buNone/>
              <a:defRPr sz="1600">
                <a:solidFill>
                  <a:schemeClr val="tx1">
                    <a:tint val="75000"/>
                  </a:schemeClr>
                </a:solidFill>
              </a:defRPr>
            </a:lvl6pPr>
            <a:lvl7pPr marL="2741850" indent="0">
              <a:buNone/>
              <a:defRPr sz="1600">
                <a:solidFill>
                  <a:schemeClr val="tx1">
                    <a:tint val="75000"/>
                  </a:schemeClr>
                </a:solidFill>
              </a:defRPr>
            </a:lvl7pPr>
            <a:lvl8pPr marL="3198826" indent="0">
              <a:buNone/>
              <a:defRPr sz="1600">
                <a:solidFill>
                  <a:schemeClr val="tx1">
                    <a:tint val="75000"/>
                  </a:schemeClr>
                </a:solidFill>
              </a:defRPr>
            </a:lvl8pPr>
            <a:lvl9pPr marL="36558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F4135B-C3B5-4634-BAA2-9D535D191B13}"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251530707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984886"/>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59556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1"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marL="0" marR="0" lvl="0" indent="0" algn="ctr" defTabSz="931924"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2" y="672854"/>
            <a:ext cx="11655078" cy="747641"/>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02674"/>
          </a:xfrm>
        </p:spPr>
        <p:txBody>
          <a:bodyPr/>
          <a:lstStyle>
            <a:lvl1pPr marL="0" indent="0">
              <a:buNone/>
              <a:defRPr sz="1600" b="1">
                <a:solidFill>
                  <a:schemeClr val="accent4"/>
                </a:solidFill>
                <a:latin typeface="+mn-lt"/>
              </a:defRPr>
            </a:lvl1pPr>
            <a:lvl2pPr marL="0" indent="0">
              <a:buFontTx/>
              <a:buNone/>
              <a:defRPr sz="1960"/>
            </a:lvl2pPr>
            <a:lvl3pPr marL="223966" indent="0">
              <a:buNone/>
              <a:defRPr/>
            </a:lvl3pPr>
            <a:lvl4pPr marL="447928" indent="0">
              <a:buNone/>
              <a:defRPr/>
            </a:lvl4pPr>
            <a:lvl5pPr marL="671895"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19887"/>
            <a:ext cx="11653523" cy="485660"/>
          </a:xfrm>
        </p:spPr>
        <p:txBody>
          <a:bodyPr>
            <a:spAutoFit/>
          </a:bodyPr>
          <a:lstStyle>
            <a:lvl1pPr marL="0" indent="0">
              <a:buNone/>
              <a:defRPr sz="2199" b="0">
                <a:solidFill>
                  <a:schemeClr val="accent2"/>
                </a:solidFill>
                <a:latin typeface="+mn-lt"/>
              </a:defRPr>
            </a:lvl1pPr>
            <a:lvl2pPr marL="335948" indent="0">
              <a:buNone/>
              <a:defRPr/>
            </a:lvl2pPr>
            <a:lvl3pPr marL="559911" indent="0">
              <a:buNone/>
              <a:defRPr/>
            </a:lvl3pPr>
            <a:lvl4pPr marL="783876" indent="0">
              <a:buNone/>
              <a:defRPr/>
            </a:lvl4pPr>
            <a:lvl5pPr marL="1007842" indent="0">
              <a:buNone/>
              <a:defRPr/>
            </a:lvl5pPr>
          </a:lstStyle>
          <a:p>
            <a:pPr lvl="0"/>
            <a:r>
              <a:rPr lang="en-US" dirty="0"/>
              <a:t>Subhead</a:t>
            </a:r>
          </a:p>
        </p:txBody>
      </p:sp>
    </p:spTree>
    <p:extLst>
      <p:ext uri="{BB962C8B-B14F-4D97-AF65-F5344CB8AC3E}">
        <p14:creationId xmlns:p14="http://schemas.microsoft.com/office/powerpoint/2010/main" val="669318491"/>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2">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1663939"/>
            <a:ext cx="10757099" cy="1865318"/>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2037020"/>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991691"/>
            <a:ext cx="51577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91691"/>
            <a:ext cx="51831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F4135B-C3B5-4634-BAA2-9D535D191B13}" type="datetimeFigureOut">
              <a:rPr lang="en-US" smtClean="0"/>
              <a:t>5/13/2020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6284747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979755"/>
          </a:xfrm>
        </p:spPr>
        <p:txBody>
          <a:bodyPr lIns="146304" tIns="91440" rIns="146304" bIns="91440"/>
          <a:lstStyle>
            <a:lvl1pPr>
              <a:lnSpc>
                <a:spcPts val="6173"/>
              </a:lnSpc>
              <a:defRPr sz="5683"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4"/>
            <a:ext cx="3859607" cy="134483"/>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367167" y="6437244"/>
            <a:ext cx="555596" cy="134483"/>
          </a:xfrm>
          <a:prstGeom prst="rect">
            <a:avLst/>
          </a:prstGeom>
        </p:spPr>
        <p:txBody>
          <a:bodyPr/>
          <a:lstStyle/>
          <a:p>
            <a:fld id="{4FCB46E6-3407-48EA-8551-2FC832B20F73}" type="slidenum">
              <a:rPr lang="en-US" smtClean="0"/>
              <a:t>‹#›</a:t>
            </a:fld>
            <a:endParaRPr lang="en-US" dirty="0"/>
          </a:p>
        </p:txBody>
      </p:sp>
    </p:spTree>
    <p:extLst>
      <p:ext uri="{BB962C8B-B14F-4D97-AF65-F5344CB8AC3E}">
        <p14:creationId xmlns:p14="http://schemas.microsoft.com/office/powerpoint/2010/main" val="382140430"/>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3"/>
            <a:ext cx="11151917"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9548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88950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97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1" cy="2387600"/>
          </a:xfrm>
        </p:spPr>
        <p:txBody>
          <a:bodyPr anchor="b"/>
          <a:lstStyle>
            <a:lvl1pPr algn="ctr">
              <a:defRPr sz="5996"/>
            </a:lvl1pPr>
          </a:lstStyle>
          <a:p>
            <a:r>
              <a:rPr lang="en-US" dirty="0"/>
              <a:t>Click to edit Master title style</a:t>
            </a:r>
          </a:p>
        </p:txBody>
      </p:sp>
      <p:sp>
        <p:nvSpPr>
          <p:cNvPr id="3" name="Subtitle 2"/>
          <p:cNvSpPr>
            <a:spLocks noGrp="1"/>
          </p:cNvSpPr>
          <p:nvPr>
            <p:ph type="subTitle" idx="1"/>
          </p:nvPr>
        </p:nvSpPr>
        <p:spPr>
          <a:xfrm>
            <a:off x="1524001" y="3602038"/>
            <a:ext cx="9144001" cy="513385"/>
          </a:xfrm>
        </p:spPr>
        <p:txBody>
          <a:bodyPr/>
          <a:lstStyle>
            <a:lvl1pPr marL="0" indent="0" algn="ctr">
              <a:buNone/>
              <a:defRPr sz="23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F4135B-C3B5-4634-BAA2-9D535D191B13}" type="datetimeFigureOut">
              <a:rPr lang="en-US" smtClean="0"/>
              <a:t>5/13/2020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1347396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9"/>
            <a:ext cx="11653523"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09236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743883"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050"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9997898" y="168629"/>
            <a:ext cx="1275437" cy="550052"/>
          </a:xfrm>
        </p:spPr>
        <p:txBody>
          <a:bodyPr wrap="square" lIns="0" rIns="0" anchor="ctr" anchorCtr="0">
            <a:noAutofit/>
          </a:bodyPr>
          <a:lstStyle>
            <a:lvl1pPr marL="0" indent="0" algn="ctr" defTabSz="93201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3" y="487"/>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1"/>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2" y="6044561"/>
            <a:ext cx="428461"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834"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3"/>
            <a:ext cx="3780246" cy="1107739"/>
          </a:xfrm>
        </p:spPr>
        <p:txBody>
          <a:bodyPr/>
          <a:lstStyle>
            <a:lvl1pPr>
              <a:defRPr sz="3999">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3" y="1604088"/>
            <a:ext cx="3780245" cy="430272"/>
          </a:xfrm>
        </p:spPr>
        <p:txBody>
          <a:bodyPr wrap="square">
            <a:spAutoFit/>
          </a:bodyPr>
          <a:lstStyle>
            <a:lvl1pPr marL="0" indent="0">
              <a:spcBef>
                <a:spcPts val="1799"/>
              </a:spcBef>
              <a:buClr>
                <a:schemeClr val="tx1"/>
              </a:buClr>
              <a:buFont typeface="Arial" pitchFamily="34" charset="0"/>
              <a:buNone/>
              <a:defRPr sz="1799">
                <a:solidFill>
                  <a:schemeClr val="bg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07150" y="6057454"/>
            <a:ext cx="3329638" cy="402674"/>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378792" y="121603"/>
            <a:ext cx="644100"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5945">
                <a:defRPr/>
              </a:pPr>
              <a:endParaRPr lang="en-US" sz="1764" kern="0" dirty="0">
                <a:solidFill>
                  <a:srgbClr val="505050"/>
                </a:solidFill>
                <a:latin typeface="Segoe UI Semilight"/>
              </a:endParaRPr>
            </a:p>
          </p:txBody>
        </p:sp>
      </p:grpSp>
      <p:sp>
        <p:nvSpPr>
          <p:cNvPr id="19" name="Content Placeholder 25"/>
          <p:cNvSpPr>
            <a:spLocks noGrp="1"/>
          </p:cNvSpPr>
          <p:nvPr>
            <p:ph sz="quarter" idx="14"/>
          </p:nvPr>
        </p:nvSpPr>
        <p:spPr>
          <a:xfrm>
            <a:off x="4800601" y="288927"/>
            <a:ext cx="6096000" cy="6172997"/>
          </a:xfrm>
        </p:spPr>
        <p:txBody>
          <a:bodyPr>
            <a:noAutofit/>
          </a:bodyPr>
          <a:lstStyle>
            <a:lvl1pPr marL="0" indent="0">
              <a:buNone/>
              <a:defRPr sz="2799"/>
            </a:lvl1pPr>
            <a:lvl2pPr marL="335979"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81360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0239570"/>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097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57481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674914"/>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458060"/>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04916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412096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146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28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0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383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11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5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363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473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6579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9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65825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093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48457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126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3070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9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68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2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412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11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981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523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1572528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2537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17871638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4146147"/>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05274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4966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1"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172575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602336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070718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232286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923889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06633662"/>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559805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798493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377810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7145124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375678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7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903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57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6018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30754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87706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2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38939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430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867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74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799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8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58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50701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742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1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819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theme" Target="../theme/theme10.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image" Target="../media/image40.png"/><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image" Target="../media/image18.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image" Target="../media/image1.emf"/><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3" Type="http://schemas.openxmlformats.org/officeDocument/2006/relationships/slideLayout" Target="../slideLayouts/slideLayout245.xml"/><Relationship Id="rId21" Type="http://schemas.openxmlformats.org/officeDocument/2006/relationships/image" Target="../media/image18.emf"/><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theme" Target="../theme/theme12.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9" Type="http://schemas.openxmlformats.org/officeDocument/2006/relationships/slideLayout" Target="../slideLayouts/slideLayout300.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42" Type="http://schemas.openxmlformats.org/officeDocument/2006/relationships/slideLayout" Target="../slideLayouts/slideLayout303.xml"/><Relationship Id="rId47" Type="http://schemas.openxmlformats.org/officeDocument/2006/relationships/theme" Target="../theme/theme13.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slideLayout" Target="../slideLayouts/slideLayout298.xml"/><Relationship Id="rId40" Type="http://schemas.openxmlformats.org/officeDocument/2006/relationships/slideLayout" Target="../slideLayouts/slideLayout301.xml"/><Relationship Id="rId45" Type="http://schemas.openxmlformats.org/officeDocument/2006/relationships/slideLayout" Target="../slideLayouts/slideLayout306.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slideLayout" Target="../slideLayouts/slideLayout297.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4" Type="http://schemas.openxmlformats.org/officeDocument/2006/relationships/slideLayout" Target="../slideLayouts/slideLayout305.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 Id="rId43" Type="http://schemas.openxmlformats.org/officeDocument/2006/relationships/slideLayout" Target="../slideLayouts/slideLayout304.xml"/><Relationship Id="rId48" Type="http://schemas.openxmlformats.org/officeDocument/2006/relationships/image" Target="../media/image49.emf"/><Relationship Id="rId8" Type="http://schemas.openxmlformats.org/officeDocument/2006/relationships/slideLayout" Target="../slideLayouts/slideLayout269.xml"/><Relationship Id="rId3" Type="http://schemas.openxmlformats.org/officeDocument/2006/relationships/slideLayout" Target="../slideLayouts/slideLayout264.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38" Type="http://schemas.openxmlformats.org/officeDocument/2006/relationships/slideLayout" Target="../slideLayouts/slideLayout299.xml"/><Relationship Id="rId46" Type="http://schemas.openxmlformats.org/officeDocument/2006/relationships/slideLayout" Target="../slideLayouts/slideLayout307.xml"/><Relationship Id="rId20" Type="http://schemas.openxmlformats.org/officeDocument/2006/relationships/slideLayout" Target="../slideLayouts/slideLayout281.xml"/><Relationship Id="rId41" Type="http://schemas.openxmlformats.org/officeDocument/2006/relationships/slideLayout" Target="../slideLayouts/slideLayout30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26" Type="http://schemas.openxmlformats.org/officeDocument/2006/relationships/theme" Target="../theme/theme14.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slideLayout" Target="../slideLayouts/slideLayout332.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 Id="rId27" Type="http://schemas.openxmlformats.org/officeDocument/2006/relationships/image" Target="../media/image58.png"/></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26" Type="http://schemas.openxmlformats.org/officeDocument/2006/relationships/slideLayout" Target="../slideLayouts/slideLayout358.xml"/><Relationship Id="rId39" Type="http://schemas.openxmlformats.org/officeDocument/2006/relationships/slideLayout" Target="../slideLayouts/slideLayout371.xml"/><Relationship Id="rId21" Type="http://schemas.openxmlformats.org/officeDocument/2006/relationships/slideLayout" Target="../slideLayouts/slideLayout353.xml"/><Relationship Id="rId34" Type="http://schemas.openxmlformats.org/officeDocument/2006/relationships/slideLayout" Target="../slideLayouts/slideLayout366.xml"/><Relationship Id="rId42" Type="http://schemas.openxmlformats.org/officeDocument/2006/relationships/slideLayout" Target="../slideLayouts/slideLayout374.xml"/><Relationship Id="rId47" Type="http://schemas.openxmlformats.org/officeDocument/2006/relationships/theme" Target="../theme/theme15.xml"/><Relationship Id="rId7" Type="http://schemas.openxmlformats.org/officeDocument/2006/relationships/slideLayout" Target="../slideLayouts/slideLayout33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9" Type="http://schemas.openxmlformats.org/officeDocument/2006/relationships/slideLayout" Target="../slideLayouts/slideLayout361.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slideLayout" Target="../slideLayouts/slideLayout356.xml"/><Relationship Id="rId32" Type="http://schemas.openxmlformats.org/officeDocument/2006/relationships/slideLayout" Target="../slideLayouts/slideLayout364.xml"/><Relationship Id="rId37" Type="http://schemas.openxmlformats.org/officeDocument/2006/relationships/slideLayout" Target="../slideLayouts/slideLayout369.xml"/><Relationship Id="rId40" Type="http://schemas.openxmlformats.org/officeDocument/2006/relationships/slideLayout" Target="../slideLayouts/slideLayout372.xml"/><Relationship Id="rId45" Type="http://schemas.openxmlformats.org/officeDocument/2006/relationships/slideLayout" Target="../slideLayouts/slideLayout377.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slideLayout" Target="../slideLayouts/slideLayout355.xml"/><Relationship Id="rId28" Type="http://schemas.openxmlformats.org/officeDocument/2006/relationships/slideLayout" Target="../slideLayouts/slideLayout360.xml"/><Relationship Id="rId36" Type="http://schemas.openxmlformats.org/officeDocument/2006/relationships/slideLayout" Target="../slideLayouts/slideLayout368.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31" Type="http://schemas.openxmlformats.org/officeDocument/2006/relationships/slideLayout" Target="../slideLayouts/slideLayout363.xml"/><Relationship Id="rId44" Type="http://schemas.openxmlformats.org/officeDocument/2006/relationships/slideLayout" Target="../slideLayouts/slideLayout376.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 Id="rId27" Type="http://schemas.openxmlformats.org/officeDocument/2006/relationships/slideLayout" Target="../slideLayouts/slideLayout359.xml"/><Relationship Id="rId30" Type="http://schemas.openxmlformats.org/officeDocument/2006/relationships/slideLayout" Target="../slideLayouts/slideLayout362.xml"/><Relationship Id="rId35" Type="http://schemas.openxmlformats.org/officeDocument/2006/relationships/slideLayout" Target="../slideLayouts/slideLayout367.xml"/><Relationship Id="rId43" Type="http://schemas.openxmlformats.org/officeDocument/2006/relationships/slideLayout" Target="../slideLayouts/slideLayout375.xml"/><Relationship Id="rId8" Type="http://schemas.openxmlformats.org/officeDocument/2006/relationships/slideLayout" Target="../slideLayouts/slideLayout340.xml"/><Relationship Id="rId3" Type="http://schemas.openxmlformats.org/officeDocument/2006/relationships/slideLayout" Target="../slideLayouts/slideLayout335.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5" Type="http://schemas.openxmlformats.org/officeDocument/2006/relationships/slideLayout" Target="../slideLayouts/slideLayout357.xml"/><Relationship Id="rId33" Type="http://schemas.openxmlformats.org/officeDocument/2006/relationships/slideLayout" Target="../slideLayouts/slideLayout365.xml"/><Relationship Id="rId38" Type="http://schemas.openxmlformats.org/officeDocument/2006/relationships/slideLayout" Target="../slideLayouts/slideLayout370.xml"/><Relationship Id="rId46" Type="http://schemas.openxmlformats.org/officeDocument/2006/relationships/slideLayout" Target="../slideLayouts/slideLayout378.xml"/><Relationship Id="rId20" Type="http://schemas.openxmlformats.org/officeDocument/2006/relationships/slideLayout" Target="../slideLayouts/slideLayout352.xml"/><Relationship Id="rId41" Type="http://schemas.openxmlformats.org/officeDocument/2006/relationships/slideLayout" Target="../slideLayouts/slideLayout37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4.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9.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theme" Target="../theme/theme5.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image" Target="../media/image1.emf"/><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theme" Target="../theme/theme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image" Target="../media/image1.emf"/><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theme" Target="../theme/theme7.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theme" Target="../theme/theme8.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image" Target="../media/image1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 Type="http://schemas.openxmlformats.org/officeDocument/2006/relationships/slideLayout" Target="../slideLayouts/slideLayout174.xml"/><Relationship Id="rId21" Type="http://schemas.openxmlformats.org/officeDocument/2006/relationships/theme" Target="../theme/theme9.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image" Target="../media/image36.png"/><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61604275"/>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5007" r:id="rId21"/>
    <p:sldLayoutId id="2147485008" r:id="rId22"/>
    <p:sldLayoutId id="2147485009" r:id="rId23"/>
    <p:sldLayoutId id="2147485010" r:id="rId24"/>
    <p:sldLayoutId id="2147485011" r:id="rId25"/>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597089"/>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5"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7181363"/>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5" r:id="rId18"/>
    <p:sldLayoutId id="2147485006" r:id="rId1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4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3153731800"/>
      </p:ext>
    </p:extLst>
  </p:cSld>
  <p:clrMap bg1="lt1" tx1="dk1" bg2="lt2" tx2="dk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4" r:id="rId13"/>
    <p:sldLayoutId id="2147485035" r:id="rId14"/>
    <p:sldLayoutId id="2147485036" r:id="rId15"/>
    <p:sldLayoutId id="2147485037" r:id="rId16"/>
    <p:sldLayoutId id="2147485038" r:id="rId17"/>
    <p:sldLayoutId id="2147485039" r:id="rId18"/>
    <p:sldLayoutId id="2147485040" r:id="rId19"/>
    <p:sldLayoutId id="2147485041" r:id="rId20"/>
    <p:sldLayoutId id="2147485042" r:id="rId21"/>
    <p:sldLayoutId id="2147485043" r:id="rId22"/>
    <p:sldLayoutId id="2147485044" r:id="rId23"/>
    <p:sldLayoutId id="2147485045" r:id="rId24"/>
    <p:sldLayoutId id="2147485046" r:id="rId25"/>
    <p:sldLayoutId id="2147485047" r:id="rId26"/>
    <p:sldLayoutId id="2147485048" r:id="rId27"/>
    <p:sldLayoutId id="2147485049" r:id="rId28"/>
    <p:sldLayoutId id="2147485050"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7" r:id="rId46"/>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859924510"/>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10" y="-8231"/>
            <a:ext cx="936898" cy="5662632"/>
            <a:chOff x="12618967" y="-8395"/>
            <a:chExt cx="955684" cy="5775360"/>
          </a:xfrm>
        </p:grpSpPr>
        <p:grpSp>
          <p:nvGrpSpPr>
            <p:cNvPr id="18" name="Group 17"/>
            <p:cNvGrpSpPr/>
            <p:nvPr userDrawn="1"/>
          </p:nvGrpSpPr>
          <p:grpSpPr>
            <a:xfrm>
              <a:off x="12618967" y="-8395"/>
              <a:ext cx="955684" cy="5724185"/>
              <a:chOff x="12618967" y="-8395"/>
              <a:chExt cx="955684"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741"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741"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7"/>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741"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485574693"/>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8" r:id="rId23"/>
    <p:sldLayoutId id="2147485119" r:id="rId24"/>
    <p:sldLayoutId id="2147485120" r:id="rId25"/>
    <p:sldLayoutId id="2147485121" r:id="rId26"/>
    <p:sldLayoutId id="2147485122" r:id="rId27"/>
    <p:sldLayoutId id="2147485123" r:id="rId28"/>
    <p:sldLayoutId id="2147485124" r:id="rId29"/>
    <p:sldLayoutId id="2147485125" r:id="rId30"/>
    <p:sldLayoutId id="2147485126" r:id="rId31"/>
    <p:sldLayoutId id="2147485127" r:id="rId32"/>
    <p:sldLayoutId id="2147485128" r:id="rId33"/>
    <p:sldLayoutId id="2147485129" r:id="rId34"/>
    <p:sldLayoutId id="2147485130" r:id="rId35"/>
    <p:sldLayoutId id="2147485131" r:id="rId36"/>
    <p:sldLayoutId id="2147485132" r:id="rId37"/>
    <p:sldLayoutId id="2147485133" r:id="rId38"/>
    <p:sldLayoutId id="2147485134" r:id="rId39"/>
    <p:sldLayoutId id="2147485135" r:id="rId40"/>
    <p:sldLayoutId id="2147485136" r:id="rId41"/>
    <p:sldLayoutId id="2147485137" r:id="rId42"/>
    <p:sldLayoutId id="2147485138" r:id="rId43"/>
    <p:sldLayoutId id="2147485139" r:id="rId44"/>
    <p:sldLayoutId id="2147485140" r:id="rId45"/>
    <p:sldLayoutId id="2147485141" r:id="rId46"/>
  </p:sldLayoutIdLst>
  <p:transition>
    <p:fade/>
  </p:transition>
  <p:txStyles>
    <p:titleStyle>
      <a:lvl1pPr algn="l" defTabSz="914004"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575341"/>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4604382"/>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0"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1"/>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57286629"/>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71"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46699"/>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76006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920" r:id="rId20"/>
    <p:sldLayoutId id="2147485012" r:id="rId21"/>
    <p:sldLayoutId id="2147485142"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548237"/>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 id="2147484978" r:id="rId17"/>
    <p:sldLayoutId id="214748497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6068380"/>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04808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51.xml"/><Relationship Id="rId5" Type="http://schemas.openxmlformats.org/officeDocument/2006/relationships/image" Target="../media/image74.png"/><Relationship Id="rId4" Type="http://schemas.openxmlformats.org/officeDocument/2006/relationships/image" Target="../media/image73.png"/></Relationships>
</file>

<file path=ppt/slides/_rels/slide1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docs.microsoft.com/en-us/azure/virtual-machines/windows/capture-image-resource" TargetMode="Externa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xml.rels><?xml version="1.0" encoding="UTF-8" standalone="yes"?>
<Relationships xmlns="http://schemas.openxmlformats.org/package/2006/relationships"><Relationship Id="rId2" Type="http://schemas.openxmlformats.org/officeDocument/2006/relationships/hyperlink" Target="http://loganalytics.sepago.com/" TargetMode="External"/><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image" Target="../media/image83.png"/><Relationship Id="rId1" Type="http://schemas.openxmlformats.org/officeDocument/2006/relationships/slideLayout" Target="../slideLayouts/slideLayout115.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zure.microsoft.com/en-us/blog/maximize-your-vm-s-performance-with-accelerated-networking-now-generally-available-for-both-windows-and-linux/" TargetMode="External"/><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1.xml.rels><?xml version="1.0" encoding="UTF-8" standalone="yes"?>
<Relationships xmlns="http://schemas.openxmlformats.org/package/2006/relationships"><Relationship Id="rId3" Type="http://schemas.openxmlformats.org/officeDocument/2006/relationships/hyperlink" Target="https://rdweb.wvd.microsoft.com/webclient/index.html" TargetMode="External"/><Relationship Id="rId2" Type="http://schemas.openxmlformats.org/officeDocument/2006/relationships/hyperlink" Target="http://xenithit.blogspot.com/2020/02/create-corporate-url-for-windows.html" TargetMode="External"/><Relationship Id="rId1" Type="http://schemas.openxmlformats.org/officeDocument/2006/relationships/slideLayout" Target="../slideLayouts/slideLayout115.xml"/><Relationship Id="rId5" Type="http://schemas.openxmlformats.org/officeDocument/2006/relationships/hyperlink" Target="https://myapps.contoso.com/" TargetMode="External"/><Relationship Id="rId4" Type="http://schemas.openxmlformats.org/officeDocument/2006/relationships/hyperlink" Target="https://aka.ms/wvdweb"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nam06.safelinks.protection.outlook.com/?url=https%3A%2F%2Fraw.githubusercontent.com%2FAzure%2FRDS-Templates%2Fwvd-templates_preview_20200402.1900.0%2Fwvd-templates%2F&amp;data=02%7C01%7CMark.Garcia%40microsoft.com%7C7cbf5c083bb749fb389b08d7dfe7f274%7C72f988bf86f141af91ab2d7cd011db47%7C1%7C0%7C637224059615471941&amp;sdata=mk8cAeMbTcfvFjoq2MXqg6uS%2BTC0U%2FRFgLe%2BBcbHens%3D&amp;reserved=0" TargetMode="External"/><Relationship Id="rId2" Type="http://schemas.openxmlformats.org/officeDocument/2006/relationships/hyperlink" Target="https://raw.githubusercontent.com/Azure/RDS-Templates/wvd-templates_preview_20200402.1900.0/wvd-templates/Create%20and%20provision%20WVD%20host%20pool/mainTemplate.json" TargetMode="External"/><Relationship Id="rId1" Type="http://schemas.openxmlformats.org/officeDocument/2006/relationships/slideLayout" Target="../slideLayouts/slideLayout115.xml"/></Relationships>
</file>

<file path=ppt/slides/_rels/slide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5.xml"/></Relationships>
</file>

<file path=ppt/slides/_rels/slide2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hyperlink" Target="https://dennisspan.com/configuring-the-time-zone-and-code-page-with-group-policy/" TargetMode="External"/><Relationship Id="rId1" Type="http://schemas.openxmlformats.org/officeDocument/2006/relationships/slideLayout" Target="../slideLayouts/slideLayout115.xml"/><Relationship Id="rId4" Type="http://schemas.openxmlformats.org/officeDocument/2006/relationships/image" Target="../media/image98.jpe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5.xml"/><Relationship Id="rId5" Type="http://schemas.openxmlformats.org/officeDocument/2006/relationships/image" Target="../media/image103.png"/><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docs.microsoft.com/en-us/azure/virtual-desktop/set-up-scaling-script" TargetMode="External"/><Relationship Id="rId1" Type="http://schemas.openxmlformats.org/officeDocument/2006/relationships/slideLayout" Target="../slideLayouts/slideLayout115.xml"/><Relationship Id="rId5" Type="http://schemas.openxmlformats.org/officeDocument/2006/relationships/hyperlink" Target="https://docs.microsoft.com/en-us/azure/virtual-desktop/expand-existing-host-pool" TargetMode="Externa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133.xml"/><Relationship Id="rId5" Type="http://schemas.openxmlformats.org/officeDocument/2006/relationships/image" Target="../media/image107.sv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Azure/RDS-Templates/tree/master/wvd-templates/Update%20existing%20WVD%20host%20pool" TargetMode="External"/><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hyperlink" Target="https://us-prod.asyncgw.teams.microsoft.com/v1/objects/0-eus-d1-a9162e6efc6b4e743b37be1973b7526d/views/imgo" TargetMode="External"/><Relationship Id="rId1" Type="http://schemas.openxmlformats.org/officeDocument/2006/relationships/slideLayout" Target="../slideLayouts/slideLayout115.xml"/></Relationships>
</file>

<file path=ppt/slides/_rels/slide3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s://dennisspan.com/configuring-the-time-zone-and-code-page-with-group-policy/" TargetMode="External"/><Relationship Id="rId1" Type="http://schemas.openxmlformats.org/officeDocument/2006/relationships/slideLayout" Target="../slideLayouts/slideLayout115.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windows-server/remote/remote-desktop-services/rds-email-discovery" TargetMode="External"/><Relationship Id="rId1" Type="http://schemas.openxmlformats.org/officeDocument/2006/relationships/slideLayout" Target="../slideLayouts/slideLayout1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15.xml"/></Relationships>
</file>

<file path=ppt/slides/_rels/slide36.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1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118.xml"/><Relationship Id="rId5" Type="http://schemas.openxmlformats.org/officeDocument/2006/relationships/image" Target="../media/image115.png"/><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xml"/><Relationship Id="rId1" Type="http://schemas.openxmlformats.org/officeDocument/2006/relationships/slideLayout" Target="../slideLayouts/slideLayout118.xml"/><Relationship Id="rId4"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fslogix/install-ht" TargetMode="External"/><Relationship Id="rId2" Type="http://schemas.openxmlformats.org/officeDocument/2006/relationships/hyperlink" Target="https://nam06.safelinks.protection.outlook.com/?url=https%3A%2F%2Frichardstk.com%2F2013%2F11%2F29%2Fcreate-a-dedicated-account-to-join-computers-to-a-domain%2F&amp;data=02%7C01%7Cmgarriga%40microsoft.com%7Cb21763a3e873404b4f8408d79a9f21f7%7C72f988bf86f141af91ab2d7cd011db47%7C1%7C0%7C637147880567380129&amp;sdata=8xLCK5rwvvvecL7VMfzDxCxV3GPxsMXuvHlx1L9fyUE%3D&amp;reserved=0" TargetMode="External"/><Relationship Id="rId1" Type="http://schemas.openxmlformats.org/officeDocument/2006/relationships/slideLayout" Target="../slideLayouts/slideLayout115.xml"/><Relationship Id="rId4" Type="http://schemas.openxmlformats.org/officeDocument/2006/relationships/hyperlink" Target="https://docs.microsoft.com/en-us/fslogix/use-group-policy-templates-ht"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7.png"/><Relationship Id="rId4" Type="http://schemas.openxmlformats.org/officeDocument/2006/relationships/notesSlide" Target="../notesSlides/notesSlide6.xml"/></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xml"/><Relationship Id="rId1" Type="http://schemas.openxmlformats.org/officeDocument/2006/relationships/slideLayout" Target="../slideLayouts/slideLayout118.xml"/><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118.xml"/><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docs.microsoft.com/en-us/deployoffice/teams-install#use-group-policy-to-prevent-microsoft-teams-from-starting-automatically-after-installation" TargetMode="External"/><Relationship Id="rId5" Type="http://schemas.openxmlformats.org/officeDocument/2006/relationships/image" Target="../media/image122.png"/><Relationship Id="rId4" Type="http://schemas.openxmlformats.org/officeDocument/2006/relationships/notesSlide" Target="../notesSlides/notesSlide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48.xml.rels><?xml version="1.0" encoding="UTF-8" standalone="yes"?>
<Relationships xmlns="http://schemas.openxmlformats.org/package/2006/relationships"><Relationship Id="rId3" Type="http://schemas.openxmlformats.org/officeDocument/2006/relationships/hyperlink" Target="mailto:rmcbrine@live.com" TargetMode="External"/><Relationship Id="rId2" Type="http://schemas.openxmlformats.org/officeDocument/2006/relationships/hyperlink" Target="mailto:rmcbrine@microsoft.com" TargetMode="External"/><Relationship Id="rId1" Type="http://schemas.openxmlformats.org/officeDocument/2006/relationships/slideLayout" Target="../slideLayouts/slideLayout115.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virtual-desktop/overview" TargetMode="External"/><Relationship Id="rId2" Type="http://schemas.openxmlformats.org/officeDocument/2006/relationships/hyperlink" Target="https://docs.microsoft.com/en-us/azure/lab-services/lab-services-overview" TargetMode="Externa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virtual-machines/troubleshooting/custom-routes-enable-kms-activation" TargetMode="External"/><Relationship Id="rId2" Type="http://schemas.openxmlformats.org/officeDocument/2006/relationships/hyperlink" Target="https://docs.microsoft.com/en-us/azure/virtual-desktop/overview" TargetMode="External"/><Relationship Id="rId1" Type="http://schemas.openxmlformats.org/officeDocument/2006/relationships/slideLayout" Target="../slideLayouts/slideLayout1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3.png"/><Relationship Id="rId4" Type="http://schemas.openxmlformats.org/officeDocument/2006/relationships/notesSlide" Target="../notesSlides/notesSlide1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4.png"/><Relationship Id="rId4" Type="http://schemas.openxmlformats.org/officeDocument/2006/relationships/notesSlide" Target="../notesSlides/notesSlide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jpeg"/><Relationship Id="rId1" Type="http://schemas.openxmlformats.org/officeDocument/2006/relationships/slideLayout" Target="../slideLayouts/slideLayout14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jpeg"/><Relationship Id="rId1" Type="http://schemas.openxmlformats.org/officeDocument/2006/relationships/slideLayout" Target="../slideLayouts/slideLayout14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jpeg"/><Relationship Id="rId1" Type="http://schemas.openxmlformats.org/officeDocument/2006/relationships/slideLayout" Target="../slideLayouts/slideLayout140.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57.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image" Target="../media/image137.jpe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13.xml"/><Relationship Id="rId1" Type="http://schemas.openxmlformats.org/officeDocument/2006/relationships/slideLayout" Target="../slideLayouts/slideLayout140.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5" Type="http://schemas.openxmlformats.org/officeDocument/2006/relationships/image" Target="../media/image14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jpeg"/><Relationship Id="rId14" Type="http://schemas.openxmlformats.org/officeDocument/2006/relationships/image" Target="../media/image148.png"/></Relationships>
</file>

<file path=ppt/slides/_rels/slide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tiff"/><Relationship Id="rId1" Type="http://schemas.openxmlformats.org/officeDocument/2006/relationships/slideLayout" Target="../slideLayouts/slideLayout140.xml"/></Relationships>
</file>

<file path=ppt/slides/_rels/slide5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4.xml"/><Relationship Id="rId1" Type="http://schemas.openxmlformats.org/officeDocument/2006/relationships/slideLayout" Target="../slideLayouts/slideLayout151.xml"/><Relationship Id="rId6" Type="http://schemas.openxmlformats.org/officeDocument/2006/relationships/hyperlink" Target="https://docs.microsoft.com/en-us/azure/azure-netapp-files/azure-netapp-files-solution-architectures#windows-virtual-desktopvdi-solutions" TargetMode="External"/><Relationship Id="rId5" Type="http://schemas.openxmlformats.org/officeDocument/2006/relationships/image" Target="../media/image153.png"/><Relationship Id="rId4" Type="http://schemas.openxmlformats.org/officeDocument/2006/relationships/hyperlink" Target="https://nam06.safelinks.protection.outlook.com/?url=https%3A%2F%2Fdocs.microsoft.com%2Fen-us%2Ffslogix%2Finstall-ht&amp;data=02%7C01%7Cdaullo%40microsoft.com%7Cfd8f9676365b49e9f24808d6fe412664%7C72f988bf86f141af91ab2d7cd011db47%7C1%7C0%7C636975953105513889&amp;sdata=ofDAngVpIfrD9GsK0mZ%2Br%2BRBNFuIk5wjYq8FXEp58HQ%3D&amp;reserved=0"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5.png"/><Relationship Id="rId1" Type="http://schemas.openxmlformats.org/officeDocument/2006/relationships/slideLayout" Target="../slideLayouts/slideLayout11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xml"/><Relationship Id="rId1" Type="http://schemas.openxmlformats.org/officeDocument/2006/relationships/slideLayout" Target="../slideLayouts/slideLayout151.xml"/></Relationships>
</file>

<file path=ppt/slides/_rels/slide6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notesSlide" Target="../notesSlides/notesSlide16.xml"/><Relationship Id="rId16" Type="http://schemas.openxmlformats.org/officeDocument/2006/relationships/image" Target="../media/image168.png"/><Relationship Id="rId1" Type="http://schemas.openxmlformats.org/officeDocument/2006/relationships/slideLayout" Target="../slideLayouts/slideLayout151.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9.png"/><Relationship Id="rId7" Type="http://schemas.openxmlformats.org/officeDocument/2006/relationships/image" Target="../media/image172.png"/><Relationship Id="rId2" Type="http://schemas.openxmlformats.org/officeDocument/2006/relationships/notesSlide" Target="../notesSlides/notesSlide17.xml"/><Relationship Id="rId1" Type="http://schemas.openxmlformats.org/officeDocument/2006/relationships/slideLayout" Target="../slideLayouts/slideLayout114.xml"/><Relationship Id="rId6" Type="http://schemas.openxmlformats.org/officeDocument/2006/relationships/image" Target="../media/image171.png"/><Relationship Id="rId11" Type="http://schemas.openxmlformats.org/officeDocument/2006/relationships/image" Target="../media/image175.png"/><Relationship Id="rId5" Type="http://schemas.openxmlformats.org/officeDocument/2006/relationships/image" Target="../media/image170.png"/><Relationship Id="rId10" Type="http://schemas.openxmlformats.org/officeDocument/2006/relationships/image" Target="../media/image174.png"/><Relationship Id="rId4" Type="http://schemas.microsoft.com/office/2007/relationships/hdphoto" Target="../media/hdphoto3.wdp"/><Relationship Id="rId9" Type="http://schemas.openxmlformats.org/officeDocument/2006/relationships/image" Target="../media/image173.png"/></Relationships>
</file>

<file path=ppt/slides/_rels/slide65.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76.emf"/><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18.xml"/><Relationship Id="rId4" Type="http://schemas.openxmlformats.org/officeDocument/2006/relationships/slideLayout" Target="../slideLayouts/slideLayout132.xml"/></Relationships>
</file>

<file path=ppt/slides/_rels/slide6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7.png"/><Relationship Id="rId7" Type="http://schemas.openxmlformats.org/officeDocument/2006/relationships/image" Target="../media/image180.png"/><Relationship Id="rId2" Type="http://schemas.openxmlformats.org/officeDocument/2006/relationships/notesSlide" Target="../notesSlides/notesSlide19.xml"/><Relationship Id="rId1" Type="http://schemas.openxmlformats.org/officeDocument/2006/relationships/slideLayout" Target="../slideLayouts/slideLayout199.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microsoft.com/office/2007/relationships/hdphoto" Target="../media/hdphoto5.wdp"/><Relationship Id="rId9" Type="http://schemas.openxmlformats.org/officeDocument/2006/relationships/image" Target="../media/image182.svg"/></Relationships>
</file>

<file path=ppt/slides/_rels/slide67.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notesSlide" Target="../notesSlides/notesSlide20.xml"/><Relationship Id="rId1" Type="http://schemas.openxmlformats.org/officeDocument/2006/relationships/slideLayout" Target="../slideLayouts/slideLayout212.xml"/><Relationship Id="rId4" Type="http://schemas.openxmlformats.org/officeDocument/2006/relationships/image" Target="../media/image186.emf"/></Relationships>
</file>

<file path=ppt/slides/_rels/slide68.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tiff"/><Relationship Id="rId3" Type="http://schemas.openxmlformats.org/officeDocument/2006/relationships/image" Target="../media/image187.jpe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21.xml"/><Relationship Id="rId1" Type="http://schemas.openxmlformats.org/officeDocument/2006/relationships/slideLayout" Target="../slideLayouts/slideLayout213.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png"/></Relationships>
</file>

<file path=ppt/slides/_rels/slide6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2.xml"/><Relationship Id="rId1" Type="http://schemas.openxmlformats.org/officeDocument/2006/relationships/slideLayout" Target="../slideLayouts/slideLayout214.xml"/><Relationship Id="rId5" Type="http://schemas.openxmlformats.org/officeDocument/2006/relationships/image" Target="../media/image199.emf"/><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virtual-desktop/install-office-on-wvd-master-image#install-office-in-shared-computer-activation-mode" TargetMode="External"/><Relationship Id="rId2" Type="http://schemas.openxmlformats.org/officeDocument/2006/relationships/hyperlink" Target="https://nam06.safelinks.protection.outlook.com/?url=https%3A%2F%2Fdocs.microsoft.com%2Fen-us%2FDeployOffice%2Foverview-of-shared-computer-activation-for-office-365-proplus&amp;data=02%7C01%7CRich.McBrine%40microsoft.com%7C7ef8463e4baf43ab16cb08d7d26c3e50%7C72f988bf86f141af91ab2d7cd011db47%7C1%7C0%7C637209234662596026&amp;sdata=6hcjZi4P9cFaHOcQ9BicTPgpVUbfReCkfl6TsSS%2BgVE%3D&amp;reserved=0" TargetMode="External"/><Relationship Id="rId1" Type="http://schemas.openxmlformats.org/officeDocument/2006/relationships/slideLayout" Target="../slideLayouts/slideLayout115.xml"/><Relationship Id="rId4" Type="http://schemas.openxmlformats.org/officeDocument/2006/relationships/image" Target="../media/image79.png"/></Relationships>
</file>

<file path=ppt/slides/_rels/slide70.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76.emf"/><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oleObject" Target="../embeddings/oleObject20.bin"/><Relationship Id="rId5" Type="http://schemas.openxmlformats.org/officeDocument/2006/relationships/notesSlide" Target="../notesSlides/notesSlide23.xml"/><Relationship Id="rId4" Type="http://schemas.openxmlformats.org/officeDocument/2006/relationships/slideLayout" Target="../slideLayouts/slideLayout215.xml"/></Relationships>
</file>

<file path=ppt/slides/_rels/slide71.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42.emf"/><Relationship Id="rId3" Type="http://schemas.openxmlformats.org/officeDocument/2006/relationships/image" Target="../media/image200.png"/><Relationship Id="rId7" Type="http://schemas.openxmlformats.org/officeDocument/2006/relationships/image" Target="../media/image204.png"/><Relationship Id="rId12" Type="http://schemas.openxmlformats.org/officeDocument/2006/relationships/image" Target="../media/image209.svg"/><Relationship Id="rId2" Type="http://schemas.openxmlformats.org/officeDocument/2006/relationships/notesSlide" Target="../notesSlides/notesSlide24.xml"/><Relationship Id="rId1" Type="http://schemas.openxmlformats.org/officeDocument/2006/relationships/slideLayout" Target="../slideLayouts/slideLayout216.xml"/><Relationship Id="rId6" Type="http://schemas.openxmlformats.org/officeDocument/2006/relationships/image" Target="../media/image203.svg"/><Relationship Id="rId11" Type="http://schemas.openxmlformats.org/officeDocument/2006/relationships/image" Target="../media/image208.png"/><Relationship Id="rId5" Type="http://schemas.openxmlformats.org/officeDocument/2006/relationships/image" Target="../media/image202.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s>
</file>

<file path=ppt/slides/_rels/slide72.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svg"/><Relationship Id="rId3" Type="http://schemas.openxmlformats.org/officeDocument/2006/relationships/image" Target="../media/image210.tiff"/><Relationship Id="rId7" Type="http://schemas.openxmlformats.org/officeDocument/2006/relationships/image" Target="../media/image214.svg"/><Relationship Id="rId12" Type="http://schemas.openxmlformats.org/officeDocument/2006/relationships/image" Target="../media/image219.png"/><Relationship Id="rId2" Type="http://schemas.openxmlformats.org/officeDocument/2006/relationships/notesSlide" Target="../notesSlides/notesSlide25.xml"/><Relationship Id="rId1" Type="http://schemas.openxmlformats.org/officeDocument/2006/relationships/slideLayout" Target="../slideLayouts/slideLayout216.xml"/><Relationship Id="rId6" Type="http://schemas.openxmlformats.org/officeDocument/2006/relationships/image" Target="../media/image213.png"/><Relationship Id="rId11" Type="http://schemas.openxmlformats.org/officeDocument/2006/relationships/image" Target="../media/image218.svg"/><Relationship Id="rId5" Type="http://schemas.openxmlformats.org/officeDocument/2006/relationships/image" Target="../media/image212.sv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svg"/></Relationships>
</file>

<file path=ppt/slides/_rels/slide73.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221.png"/><Relationship Id="rId7" Type="http://schemas.openxmlformats.org/officeDocument/2006/relationships/image" Target="../media/image178.png"/><Relationship Id="rId2" Type="http://schemas.openxmlformats.org/officeDocument/2006/relationships/notesSlide" Target="../notesSlides/notesSlide26.xml"/><Relationship Id="rId1" Type="http://schemas.openxmlformats.org/officeDocument/2006/relationships/slideLayout" Target="../slideLayouts/slideLayout118.xml"/><Relationship Id="rId6" Type="http://schemas.microsoft.com/office/2007/relationships/hdphoto" Target="../media/hdphoto5.wdp"/><Relationship Id="rId5" Type="http://schemas.openxmlformats.org/officeDocument/2006/relationships/image" Target="../media/image223.png"/><Relationship Id="rId4" Type="http://schemas.openxmlformats.org/officeDocument/2006/relationships/image" Target="../media/image222.svg"/><Relationship Id="rId9" Type="http://schemas.openxmlformats.org/officeDocument/2006/relationships/image" Target="../media/image180.png"/></Relationships>
</file>

<file path=ppt/slides/_rels/slide7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115.xml"/><Relationship Id="rId4" Type="http://schemas.openxmlformats.org/officeDocument/2006/relationships/image" Target="../media/image226.png"/></Relationships>
</file>

<file path=ppt/slides/_rels/slide7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77.xml.rels><?xml version="1.0" encoding="UTF-8" standalone="yes"?>
<Relationships xmlns="http://schemas.openxmlformats.org/package/2006/relationships"><Relationship Id="rId3" Type="http://schemas.openxmlformats.org/officeDocument/2006/relationships/hyperlink" Target="https://docs.microsoft.com/en-us/azure/automation/automation-update-management" TargetMode="External"/><Relationship Id="rId2" Type="http://schemas.openxmlformats.org/officeDocument/2006/relationships/notesSlide" Target="../notesSlides/notesSlide27.xml"/><Relationship Id="rId1" Type="http://schemas.openxmlformats.org/officeDocument/2006/relationships/slideLayout" Target="../slideLayouts/slideLayout13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1.xml"/></Relationships>
</file>

<file path=ppt/slides/_rels/slide7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5.xml"/><Relationship Id="rId7" Type="http://schemas.openxmlformats.org/officeDocument/2006/relationships/image" Target="../media/image176.emf"/><Relationship Id="rId2" Type="http://schemas.openxmlformats.org/officeDocument/2006/relationships/tags" Target="../tags/tag24.xml"/><Relationship Id="rId1" Type="http://schemas.openxmlformats.org/officeDocument/2006/relationships/vmlDrawing" Target="../drawings/vmlDrawing22.vml"/><Relationship Id="rId6" Type="http://schemas.openxmlformats.org/officeDocument/2006/relationships/oleObject" Target="../embeddings/oleObject21.bin"/><Relationship Id="rId5" Type="http://schemas.openxmlformats.org/officeDocument/2006/relationships/notesSlide" Target="../notesSlides/notesSlide29.xml"/><Relationship Id="rId4" Type="http://schemas.openxmlformats.org/officeDocument/2006/relationships/slideLayout" Target="../slideLayouts/slideLayout131.xml"/><Relationship Id="rId9"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docs.microsoft.com/azure/virtual-machines/windows/create-vm-generalized-managed" TargetMode="External"/><Relationship Id="rId1" Type="http://schemas.openxmlformats.org/officeDocument/2006/relationships/slideLayout" Target="../slideLayouts/slideLayout115.xml"/><Relationship Id="rId4" Type="http://schemas.openxmlformats.org/officeDocument/2006/relationships/image" Target="../media/image81.png"/></Relationships>
</file>

<file path=ppt/slides/_rels/slide80.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tags" Target="../tags/tag27.xml"/><Relationship Id="rId7" Type="http://schemas.openxmlformats.org/officeDocument/2006/relationships/image" Target="../media/image176.emf"/><Relationship Id="rId2" Type="http://schemas.openxmlformats.org/officeDocument/2006/relationships/tags" Target="../tags/tag26.xml"/><Relationship Id="rId1" Type="http://schemas.openxmlformats.org/officeDocument/2006/relationships/vmlDrawing" Target="../drawings/vmlDrawing23.vml"/><Relationship Id="rId6" Type="http://schemas.openxmlformats.org/officeDocument/2006/relationships/oleObject" Target="../embeddings/oleObject22.bin"/><Relationship Id="rId5" Type="http://schemas.openxmlformats.org/officeDocument/2006/relationships/notesSlide" Target="../notesSlides/notesSlide30.xml"/><Relationship Id="rId4" Type="http://schemas.openxmlformats.org/officeDocument/2006/relationships/slideLayout" Target="../slideLayouts/slideLayout13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8.xml"/></Relationships>
</file>

<file path=ppt/slides/_rels/slide84.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8" Type="http://schemas.openxmlformats.org/officeDocument/2006/relationships/hyperlink" Target="https://getnerdio.com/windows-virtual-desktop/" TargetMode="External"/><Relationship Id="rId3" Type="http://schemas.openxmlformats.org/officeDocument/2006/relationships/hyperlink" Target="https://www.robinhobo.com/how-to-create-a-custom-windows-10-multi-user-image-with-lob-applications-for-windows-virtual-desktop-preview-wvd-hostpool-deployments/" TargetMode="External"/><Relationship Id="rId7" Type="http://schemas.openxmlformats.org/officeDocument/2006/relationships/hyperlink" Target="http://loganalytics.sepago.com/" TargetMode="External"/><Relationship Id="rId2" Type="http://schemas.openxmlformats.org/officeDocument/2006/relationships/hyperlink" Target="https://docs.microsoft.com/en-us/azure/virtual-desktop/set-up-customize-master-image#software-preparation-and-installation" TargetMode="External"/><Relationship Id="rId1" Type="http://schemas.openxmlformats.org/officeDocument/2006/relationships/slideLayout" Target="../slideLayouts/slideLayout115.xml"/><Relationship Id="rId6" Type="http://schemas.openxmlformats.org/officeDocument/2006/relationships/hyperlink" Target="https://docs.microsoft.com/en-us/azure/virtual-desktop/configure-vm-gpu" TargetMode="External"/><Relationship Id="rId5" Type="http://schemas.openxmlformats.org/officeDocument/2006/relationships/hyperlink" Target="https://docs.microsoft.com/en-us/azure/virtual-desktop/install-office-on-wvd-master-image#install-office-in-shared-computer-activation-mode" TargetMode="External"/><Relationship Id="rId4" Type="http://schemas.openxmlformats.org/officeDocument/2006/relationships/hyperlink" Target="https://docs.microsoft.com/en-us/azure/virtual-desktop/install-office-on-wvd-master-image#install-onedrive-in-per-machine-m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6"/>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Skilling Workshop</a:t>
            </a:r>
            <a:r>
              <a:rPr lang="en-US" sz="4800" dirty="0">
                <a:gradFill>
                  <a:gsLst>
                    <a:gs pos="1250">
                      <a:srgbClr val="1A1A1A"/>
                    </a:gs>
                    <a:gs pos="100000">
                      <a:srgbClr val="1A1A1A"/>
                    </a:gs>
                  </a:gsLst>
                  <a:lin ang="5400000" scaled="0"/>
                </a:gradFill>
                <a:latin typeface="Segoe UI Semibold"/>
              </a:rPr>
              <a:t> – Section 3</a:t>
            </a:r>
            <a:endPar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582041" y="3860185"/>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Content by:  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Gold Image Build - Turn the VM Into an Azure Image</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2363724"/>
          </a:xfrm>
        </p:spPr>
        <p:txBody>
          <a:bodyPr/>
          <a:lstStyle/>
          <a:p>
            <a:pPr lvl="0"/>
            <a:r>
              <a:rPr lang="en-US" dirty="0"/>
              <a:t>Once done with customization:</a:t>
            </a:r>
          </a:p>
          <a:p>
            <a:pPr lvl="1"/>
            <a:r>
              <a:rPr lang="en-US" dirty="0"/>
              <a:t>Sysprep the system and shut it down </a:t>
            </a:r>
          </a:p>
          <a:p>
            <a:pPr lvl="1"/>
            <a:r>
              <a:rPr lang="en-US" dirty="0"/>
              <a:t>Verify in the Azure console VM is “Stopped (deallocated)” </a:t>
            </a:r>
          </a:p>
          <a:p>
            <a:pPr lvl="1"/>
            <a:r>
              <a:rPr lang="en-US" dirty="0"/>
              <a:t>Ref:  </a:t>
            </a:r>
            <a:r>
              <a:rPr lang="en-US" u="sng" dirty="0">
                <a:hlinkClick r:id="rId2"/>
              </a:rPr>
              <a:t>https://docs.microsoft.com/en-us/azure/virtual-machines/windows/capture-image-resource</a:t>
            </a:r>
            <a:endParaRPr lang="en-US" dirty="0"/>
          </a:p>
          <a:p>
            <a:r>
              <a:rPr lang="en-US" dirty="0"/>
              <a:t>After VM shut down select “Capture” on the VM’s management page:</a:t>
            </a:r>
          </a:p>
        </p:txBody>
      </p:sp>
      <p:pic>
        <p:nvPicPr>
          <p:cNvPr id="9220" name="Picture 5" descr="image008">
            <a:extLst>
              <a:ext uri="{FF2B5EF4-FFF2-40B4-BE49-F238E27FC236}">
                <a16:creationId xmlns:a16="http://schemas.microsoft.com/office/drawing/2014/main" id="{84612441-F084-4F37-9D20-9F899741E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59" y="3876031"/>
            <a:ext cx="11035075" cy="21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Rounded Corners 4">
            <a:extLst>
              <a:ext uri="{FF2B5EF4-FFF2-40B4-BE49-F238E27FC236}">
                <a16:creationId xmlns:a16="http://schemas.microsoft.com/office/drawing/2014/main" id="{03C3E081-01CD-4D68-9A83-07068765306B}"/>
              </a:ext>
            </a:extLst>
          </p:cNvPr>
          <p:cNvSpPr/>
          <p:nvPr/>
        </p:nvSpPr>
        <p:spPr bwMode="auto">
          <a:xfrm>
            <a:off x="4599991" y="4030823"/>
            <a:ext cx="1138335" cy="262845"/>
          </a:xfrm>
          <a:prstGeom prst="roundRect">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1568299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C0D40-28CD-4AA5-9031-0B809DE90A48}"/>
              </a:ext>
            </a:extLst>
          </p:cNvPr>
          <p:cNvSpPr>
            <a:spLocks noGrp="1"/>
          </p:cNvSpPr>
          <p:nvPr>
            <p:ph type="title"/>
          </p:nvPr>
        </p:nvSpPr>
        <p:spPr/>
        <p:txBody>
          <a:bodyPr/>
          <a:lstStyle/>
          <a:p>
            <a:r>
              <a:rPr lang="en-US" dirty="0"/>
              <a:t>Profile IOPS Planning Guidance</a:t>
            </a:r>
          </a:p>
        </p:txBody>
      </p:sp>
      <p:sp>
        <p:nvSpPr>
          <p:cNvPr id="4" name="Text Placeholder 3">
            <a:extLst>
              <a:ext uri="{FF2B5EF4-FFF2-40B4-BE49-F238E27FC236}">
                <a16:creationId xmlns:a16="http://schemas.microsoft.com/office/drawing/2014/main" id="{529BFFE0-A37B-408F-88A2-AE0BBC3043E6}"/>
              </a:ext>
            </a:extLst>
          </p:cNvPr>
          <p:cNvSpPr>
            <a:spLocks noGrp="1"/>
          </p:cNvSpPr>
          <p:nvPr>
            <p:ph type="body" sz="quarter" idx="10"/>
          </p:nvPr>
        </p:nvSpPr>
        <p:spPr>
          <a:xfrm>
            <a:off x="269303" y="1187644"/>
            <a:ext cx="11655078" cy="3726982"/>
          </a:xfrm>
        </p:spPr>
        <p:txBody>
          <a:bodyPr/>
          <a:lstStyle/>
          <a:p>
            <a:r>
              <a:rPr lang="en-US" dirty="0"/>
              <a:t>IOPS impacts on a VM are:  </a:t>
            </a:r>
          </a:p>
          <a:p>
            <a:pPr lvl="1"/>
            <a:r>
              <a:rPr lang="en-US" dirty="0"/>
              <a:t>1.5-3 IOPS per App Pool</a:t>
            </a:r>
          </a:p>
          <a:p>
            <a:pPr lvl="1"/>
            <a:r>
              <a:rPr lang="en-US" dirty="0"/>
              <a:t>3-8 IOPS per Desktop pool</a:t>
            </a:r>
          </a:p>
          <a:p>
            <a:pPr lvl="1"/>
            <a:r>
              <a:rPr lang="en-US" dirty="0"/>
              <a:t>Logon/logoff will multiply each number between 5x and 10x IOPS</a:t>
            </a:r>
          </a:p>
          <a:p>
            <a:pPr lvl="1"/>
            <a:r>
              <a:rPr lang="en-US" dirty="0"/>
              <a:t>This is a planning estimate w/o knowing anything about workloads</a:t>
            </a:r>
          </a:p>
          <a:p>
            <a:endParaRPr lang="en-US" dirty="0"/>
          </a:p>
          <a:p>
            <a:endParaRPr lang="en-US" dirty="0"/>
          </a:p>
        </p:txBody>
      </p:sp>
    </p:spTree>
    <p:extLst>
      <p:ext uri="{BB962C8B-B14F-4D97-AF65-F5344CB8AC3E}">
        <p14:creationId xmlns:p14="http://schemas.microsoft.com/office/powerpoint/2010/main" val="36799744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869609"/>
            <a:ext cx="5510784" cy="664797"/>
          </a:xfrm>
        </p:spPr>
        <p:txBody>
          <a:bodyPr/>
          <a:lstStyle/>
          <a:p>
            <a:r>
              <a:rPr lang="en-US" sz="4800" dirty="0"/>
              <a:t>WVD Best Practices</a:t>
            </a:r>
          </a:p>
        </p:txBody>
      </p:sp>
    </p:spTree>
    <p:extLst>
      <p:ext uri="{BB962C8B-B14F-4D97-AF65-F5344CB8AC3E}">
        <p14:creationId xmlns:p14="http://schemas.microsoft.com/office/powerpoint/2010/main" val="46158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(1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21138" y="1143976"/>
            <a:ext cx="11018520" cy="5102935"/>
          </a:xfrm>
        </p:spPr>
        <p:txBody>
          <a:bodyPr/>
          <a:lstStyle/>
          <a:p>
            <a:pPr lvl="0"/>
            <a:r>
              <a:rPr lang="en-US" sz="1800" dirty="0"/>
              <a:t>Publish Apps where you need to, publish Desktops where you must</a:t>
            </a:r>
          </a:p>
          <a:p>
            <a:pPr lvl="1"/>
            <a:r>
              <a:rPr lang="en-US" sz="1400" dirty="0"/>
              <a:t>Apps put less pressure on VMs, have lower bandwidth requirements at the endpoint</a:t>
            </a:r>
          </a:p>
          <a:p>
            <a:pPr lvl="1"/>
            <a:r>
              <a:rPr lang="en-US" sz="1400" dirty="0"/>
              <a:t>Full Desktop is useless on some devices (e.g. an iPad mini user does not want a Windows desktop)</a:t>
            </a:r>
          </a:p>
          <a:p>
            <a:pPr lvl="1"/>
            <a:r>
              <a:rPr lang="en-US" sz="1400" dirty="0"/>
              <a:t>Full Desktop is harder to get “right” due to many look and feel options (must involve Desktop Management team to resolve)</a:t>
            </a:r>
          </a:p>
          <a:p>
            <a:pPr lvl="1"/>
            <a:r>
              <a:rPr lang="en-US" sz="1400" dirty="0"/>
              <a:t>Publish mission-critical apps first, including Browser links to internal apps that are on-prem (super easy to do in WVD)</a:t>
            </a:r>
          </a:p>
          <a:p>
            <a:pPr lvl="1"/>
            <a:r>
              <a:rPr lang="en-US" sz="1400" dirty="0"/>
              <a:t>Deploy the </a:t>
            </a:r>
            <a:r>
              <a:rPr lang="en-US" sz="1400" dirty="0" err="1"/>
              <a:t>RDClient</a:t>
            </a:r>
            <a:r>
              <a:rPr lang="en-US" sz="1400" dirty="0"/>
              <a:t> as a published App - Admins can connect to WVD and then RDP to whatever systems they need (again, this is how Microsoft deployed our WVD solution)</a:t>
            </a:r>
          </a:p>
          <a:p>
            <a:pPr lvl="1"/>
            <a:r>
              <a:rPr lang="en-US" sz="1400" dirty="0"/>
              <a:t>This is how Microsoft deployed WVD to our users – we voted with our feet</a:t>
            </a:r>
          </a:p>
          <a:p>
            <a:pPr lvl="0"/>
            <a:r>
              <a:rPr lang="en-US" sz="1800" dirty="0"/>
              <a:t>Use fewer, larger (CPU, memory) WVD systems with best I/O (Premium Disk, Accelerated Networking) not more numerous, smaller systems</a:t>
            </a:r>
          </a:p>
          <a:p>
            <a:pPr lvl="0"/>
            <a:r>
              <a:rPr lang="en-US" sz="1800" dirty="0"/>
              <a:t>Use Sepago Agent w/Log Analytics back-end to monitor WVD VMs for performance </a:t>
            </a:r>
            <a:r>
              <a:rPr lang="en-US" sz="1800" dirty="0">
                <a:hlinkClick r:id="rId2"/>
              </a:rPr>
              <a:t>http://loganalytics.sepago.com/</a:t>
            </a:r>
            <a:endParaRPr lang="en-US" sz="1800" dirty="0"/>
          </a:p>
          <a:p>
            <a:pPr lvl="0"/>
            <a:r>
              <a:rPr lang="en-US" sz="1800" dirty="0"/>
              <a:t>GPO Guidance:</a:t>
            </a:r>
          </a:p>
          <a:p>
            <a:pPr lvl="1"/>
            <a:r>
              <a:rPr lang="en-US" sz="1400" dirty="0"/>
              <a:t>Block GPO inheritance at the root OU for WVD - GPO’s may enforce KMS and other settings we do not want</a:t>
            </a:r>
          </a:p>
          <a:p>
            <a:pPr lvl="1"/>
            <a:r>
              <a:rPr lang="en-US" sz="1400" dirty="0"/>
              <a:t>Remove any Login banners for App Host Pools</a:t>
            </a:r>
          </a:p>
          <a:p>
            <a:pPr lvl="1"/>
            <a:r>
              <a:rPr lang="en-US" sz="1400" dirty="0"/>
              <a:t>Deploy each WVD HostPool to its own OU w/its own unique GPO</a:t>
            </a:r>
          </a:p>
          <a:p>
            <a:pPr lvl="1"/>
            <a:r>
              <a:rPr lang="en-US" sz="1400" dirty="0"/>
              <a:t>GPO settings applied for each OU point to a Share designated for that </a:t>
            </a:r>
            <a:r>
              <a:rPr lang="en-US" sz="1400" dirty="0" err="1"/>
              <a:t>HostPool’s</a:t>
            </a:r>
            <a:r>
              <a:rPr lang="en-US" sz="1400" dirty="0"/>
              <a:t> FSLogix profile disks (One for Office, one for Profile)</a:t>
            </a:r>
          </a:p>
          <a:p>
            <a:pPr lvl="1"/>
            <a:r>
              <a:rPr lang="en-US" sz="1400" dirty="0"/>
              <a:t>Use a consistent naming convention across OU’s, GPO’s, FSLogix Shares, Resource Group, and VM names; makes it easy to show inter-relationships</a:t>
            </a:r>
          </a:p>
        </p:txBody>
      </p:sp>
    </p:spTree>
    <p:extLst>
      <p:ext uri="{BB962C8B-B14F-4D97-AF65-F5344CB8AC3E}">
        <p14:creationId xmlns:p14="http://schemas.microsoft.com/office/powerpoint/2010/main" val="3958830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(2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21138" y="1143976"/>
            <a:ext cx="11018520" cy="6100131"/>
          </a:xfrm>
        </p:spPr>
        <p:txBody>
          <a:bodyPr/>
          <a:lstStyle/>
          <a:p>
            <a:pPr lvl="0"/>
            <a:r>
              <a:rPr lang="en-US" sz="2000" dirty="0"/>
              <a:t>FSLogix:</a:t>
            </a:r>
          </a:p>
          <a:p>
            <a:pPr lvl="1"/>
            <a:r>
              <a:rPr lang="en-US" sz="1600" dirty="0"/>
              <a:t>Ensure Antivirus software on FSLogix Profile Servers is not scanning the VHD(x) files hosted for end-users (set relevant exclusions)</a:t>
            </a:r>
          </a:p>
          <a:p>
            <a:pPr lvl="1"/>
            <a:r>
              <a:rPr lang="en-US" sz="1600" dirty="0"/>
              <a:t>Calculate IOPS demands – examine ANF as a solution vs. File Servers</a:t>
            </a:r>
          </a:p>
          <a:p>
            <a:pPr lvl="1"/>
            <a:r>
              <a:rPr lang="en-US" sz="1600" dirty="0"/>
              <a:t>Deploy Profile disks per HostPool</a:t>
            </a:r>
          </a:p>
          <a:p>
            <a:pPr lvl="0"/>
            <a:r>
              <a:rPr lang="en-US" sz="2000" dirty="0"/>
              <a:t>Run Office locally on the endpoint device </a:t>
            </a:r>
          </a:p>
          <a:p>
            <a:pPr lvl="1"/>
            <a:r>
              <a:rPr lang="en-US" sz="1600" dirty="0"/>
              <a:t>Each endpoint can get a version of Office that is “tuned” for the device’s interface (e.g. Office version on iPad is built for the touch interface)</a:t>
            </a:r>
          </a:p>
          <a:p>
            <a:pPr lvl="1"/>
            <a:r>
              <a:rPr lang="en-US" sz="1600" dirty="0"/>
              <a:t>Leverages local horsepower and investment in the device, vs. pushing WVD to perform all processing</a:t>
            </a:r>
          </a:p>
          <a:p>
            <a:pPr lvl="0"/>
            <a:r>
              <a:rPr lang="en-US" sz="2000" dirty="0"/>
              <a:t>Do Not run Teams or any other telecom app in WVD</a:t>
            </a:r>
          </a:p>
          <a:p>
            <a:pPr lvl="1"/>
            <a:r>
              <a:rPr lang="en-US" sz="1800" dirty="0"/>
              <a:t>Teams is not officially supported in WVD yet – it will be soon</a:t>
            </a:r>
          </a:p>
          <a:p>
            <a:pPr lvl="1"/>
            <a:r>
              <a:rPr lang="en-US" sz="1800" dirty="0"/>
              <a:t>Each telecom app is built with a given interface in mind, as well as the ability to leverage attached devices (speakerphones, etc.) natively </a:t>
            </a:r>
          </a:p>
          <a:p>
            <a:pPr lvl="1"/>
            <a:r>
              <a:rPr lang="en-US" sz="1800" dirty="0"/>
              <a:t>More efficient for telecom traffic to move directly between the endpoint and the teleconference service, vs. round-tripping communication back and forth to Azure, then from Azure back &amp; forth to/from the telecom service</a:t>
            </a:r>
          </a:p>
          <a:p>
            <a:pPr lvl="1"/>
            <a:r>
              <a:rPr lang="en-US" sz="1800" dirty="0"/>
              <a:t>Latency incurred can be damaging to teleconference experience / most will not work at all</a:t>
            </a:r>
          </a:p>
          <a:p>
            <a:r>
              <a:rPr lang="en-US" sz="2000" dirty="0"/>
              <a:t>Use Azure Bastion to access VMs directly from portal when troubleshooting</a:t>
            </a:r>
          </a:p>
          <a:p>
            <a:endParaRPr lang="en-US" sz="2600" dirty="0"/>
          </a:p>
        </p:txBody>
      </p:sp>
    </p:spTree>
    <p:extLst>
      <p:ext uri="{BB962C8B-B14F-4D97-AF65-F5344CB8AC3E}">
        <p14:creationId xmlns:p14="http://schemas.microsoft.com/office/powerpoint/2010/main" val="3537624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C3C7B-4DA2-4CFD-9C5F-1DB752F507CC}"/>
              </a:ext>
            </a:extLst>
          </p:cNvPr>
          <p:cNvGrpSpPr/>
          <p:nvPr/>
        </p:nvGrpSpPr>
        <p:grpSpPr>
          <a:xfrm>
            <a:off x="339258" y="352425"/>
            <a:ext cx="5853958" cy="5980299"/>
            <a:chOff x="339258" y="352425"/>
            <a:chExt cx="5461467" cy="5015615"/>
          </a:xfrm>
        </p:grpSpPr>
        <p:sp>
          <p:nvSpPr>
            <p:cNvPr id="43" name="Title 2">
              <a:extLst>
                <a:ext uri="{FF2B5EF4-FFF2-40B4-BE49-F238E27FC236}">
                  <a16:creationId xmlns:a16="http://schemas.microsoft.com/office/drawing/2014/main" id="{1AC8DCD5-7336-4144-BD62-6B176A569E3E}"/>
                </a:ext>
              </a:extLst>
            </p:cNvPr>
            <p:cNvSpPr txBox="1">
              <a:spLocks/>
            </p:cNvSpPr>
            <p:nvPr/>
          </p:nvSpPr>
          <p:spPr>
            <a:xfrm>
              <a:off x="588263" y="895350"/>
              <a:ext cx="5212462" cy="49244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effectLst/>
                  <a:uLnTx/>
                  <a:uFillTx/>
                  <a:latin typeface="Segoe UI Semibold"/>
                  <a:ea typeface="+mn-ea"/>
                  <a:cs typeface="Segoe UI" pitchFamily="34" charset="0"/>
                </a:rPr>
                <a:t>Azure Bastion</a:t>
              </a:r>
            </a:p>
          </p:txBody>
        </p:sp>
        <p:sp>
          <p:nvSpPr>
            <p:cNvPr id="45" name="Rectangle 44">
              <a:extLst>
                <a:ext uri="{FF2B5EF4-FFF2-40B4-BE49-F238E27FC236}">
                  <a16:creationId xmlns:a16="http://schemas.microsoft.com/office/drawing/2014/main" id="{2D794782-2B60-43A1-81C6-58D6CDB1F23F}"/>
                </a:ext>
              </a:extLst>
            </p:cNvPr>
            <p:cNvSpPr/>
            <p:nvPr/>
          </p:nvSpPr>
          <p:spPr>
            <a:xfrm>
              <a:off x="588263" y="1442197"/>
              <a:ext cx="4431412" cy="696949"/>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Semibold"/>
                  <a:ea typeface="+mn-ea"/>
                  <a:cs typeface="Segoe UI" pitchFamily="34" charset="0"/>
                </a:rPr>
                <a:t>Secure and seamless RDP and SSH access to virtual machines – Leverage this for direct VM Login (bypasses WVD PaaS layer)</a:t>
              </a:r>
            </a:p>
          </p:txBody>
        </p:sp>
        <p:grpSp>
          <p:nvGrpSpPr>
            <p:cNvPr id="48" name="Group 47">
              <a:extLst>
                <a:ext uri="{FF2B5EF4-FFF2-40B4-BE49-F238E27FC236}">
                  <a16:creationId xmlns:a16="http://schemas.microsoft.com/office/drawing/2014/main" id="{97B010A6-6DE5-4394-9E83-EF0BC2F6CC43}"/>
                </a:ext>
              </a:extLst>
            </p:cNvPr>
            <p:cNvGrpSpPr/>
            <p:nvPr/>
          </p:nvGrpSpPr>
          <p:grpSpPr>
            <a:xfrm>
              <a:off x="588263" y="2273576"/>
              <a:ext cx="4336162" cy="346249"/>
              <a:chOff x="655532" y="2032094"/>
              <a:chExt cx="4336162" cy="346249"/>
            </a:xfrm>
          </p:grpSpPr>
          <p:sp>
            <p:nvSpPr>
              <p:cNvPr id="49" name="Rectangle 48">
                <a:extLst>
                  <a:ext uri="{FF2B5EF4-FFF2-40B4-BE49-F238E27FC236}">
                    <a16:creationId xmlns:a16="http://schemas.microsoft.com/office/drawing/2014/main" id="{9627FF71-B6B4-433F-A210-BCA00FE329A8}"/>
                  </a:ext>
                </a:extLst>
              </p:cNvPr>
              <p:cNvSpPr/>
              <p:nvPr/>
            </p:nvSpPr>
            <p:spPr bwMode="auto">
              <a:xfrm>
                <a:off x="655532" y="2032094"/>
                <a:ext cx="391454" cy="346249"/>
              </a:xfrm>
              <a:prstGeom prst="rect">
                <a:avLst/>
              </a:prstGeom>
              <a:solidFill>
                <a:schemeClr val="tx1">
                  <a:alpha val="10000"/>
                </a:schemeClr>
              </a:solidFill>
              <a:ln w="15875">
                <a:solidFill>
                  <a:schemeClr val="tx1"/>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100" normalizeH="0" baseline="0" noProof="0">
                    <a:ln>
                      <a:noFill/>
                    </a:ln>
                    <a:solidFill>
                      <a:schemeClr val="tx1"/>
                    </a:solidFill>
                    <a:effectLst/>
                    <a:uLnTx/>
                    <a:uFillTx/>
                    <a:latin typeface="Segoe UI"/>
                    <a:ea typeface="+mn-ea"/>
                    <a:cs typeface="Segoe UI" pitchFamily="34" charset="0"/>
                  </a:rPr>
                  <a:t>GA</a:t>
                </a:r>
              </a:p>
            </p:txBody>
          </p:sp>
          <p:cxnSp>
            <p:nvCxnSpPr>
              <p:cNvPr id="50" name="Straight Connector 49">
                <a:extLst>
                  <a:ext uri="{FF2B5EF4-FFF2-40B4-BE49-F238E27FC236}">
                    <a16:creationId xmlns:a16="http://schemas.microsoft.com/office/drawing/2014/main" id="{D60A457F-1F16-4B57-960C-4D354559B054}"/>
                  </a:ext>
                </a:extLst>
              </p:cNvPr>
              <p:cNvCxnSpPr>
                <a:cxnSpLocks/>
              </p:cNvCxnSpPr>
              <p:nvPr/>
            </p:nvCxnSpPr>
            <p:spPr>
              <a:xfrm>
                <a:off x="1038831" y="2207682"/>
                <a:ext cx="395286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1" name="Text Placeholder 1">
              <a:extLst>
                <a:ext uri="{FF2B5EF4-FFF2-40B4-BE49-F238E27FC236}">
                  <a16:creationId xmlns:a16="http://schemas.microsoft.com/office/drawing/2014/main" id="{5AE21D7A-5717-4B73-BA2F-64F7A998D602}"/>
                </a:ext>
              </a:extLst>
            </p:cNvPr>
            <p:cNvSpPr txBox="1">
              <a:spLocks/>
            </p:cNvSpPr>
            <p:nvPr/>
          </p:nvSpPr>
          <p:spPr>
            <a:xfrm>
              <a:off x="528919" y="2877095"/>
              <a:ext cx="5035355" cy="249094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300"/>
                </a:spcAft>
                <a:defRPr/>
              </a:pPr>
              <a:r>
                <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RDP/SSH to your VMs using HTML5 standards-based web-browser, directly in Azure Portal</a:t>
              </a:r>
            </a:p>
            <a:p>
              <a:pPr>
                <a:spcBef>
                  <a:spcPts val="1200"/>
                </a:spcBef>
                <a:spcAft>
                  <a:spcPts val="300"/>
                </a:spcAft>
                <a:defRPr/>
              </a:pPr>
              <a:r>
                <a:rPr lang="en-US" sz="2400" dirty="0">
                  <a:solidFill>
                    <a:schemeClr val="tx1"/>
                  </a:solidFill>
                  <a:latin typeface="Segoe UI" panose="020B0502040204020203" pitchFamily="34" charset="0"/>
                </a:rPr>
                <a:t>Resources can be accessed without public IP addresses</a:t>
              </a:r>
            </a:p>
            <a:p>
              <a:pPr>
                <a:spcBef>
                  <a:spcPts val="1200"/>
                </a:spcBef>
                <a:spcAft>
                  <a:spcPts val="300"/>
                </a:spcAft>
                <a:defRPr/>
              </a:pPr>
              <a:r>
                <a:rPr lang="en-US" sz="2400" dirty="0">
                  <a:solidFill>
                    <a:schemeClr val="tx1"/>
                  </a:solidFill>
                  <a:latin typeface="Segoe UI" panose="020B0502040204020203" pitchFamily="34" charset="0"/>
                </a:rPr>
                <a:t>Supported Azure resources include VMs, VM Scale Sets, Dev-Test Labs</a:t>
              </a:r>
            </a:p>
          </p:txBody>
        </p:sp>
        <p:pic>
          <p:nvPicPr>
            <p:cNvPr id="62" name="Picture 61" descr="A picture containing knife&#10;&#10;Description automatically generated">
              <a:extLst>
                <a:ext uri="{FF2B5EF4-FFF2-40B4-BE49-F238E27FC236}">
                  <a16:creationId xmlns:a16="http://schemas.microsoft.com/office/drawing/2014/main" id="{70ACC022-15F5-486A-855A-806C3AC2C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58" y="352425"/>
              <a:ext cx="908606" cy="523875"/>
            </a:xfrm>
            <a:prstGeom prst="rect">
              <a:avLst/>
            </a:prstGeom>
          </p:spPr>
        </p:pic>
      </p:grpSp>
      <p:grpSp>
        <p:nvGrpSpPr>
          <p:cNvPr id="3" name="Group 2">
            <a:extLst>
              <a:ext uri="{FF2B5EF4-FFF2-40B4-BE49-F238E27FC236}">
                <a16:creationId xmlns:a16="http://schemas.microsoft.com/office/drawing/2014/main" id="{3DF5FC08-1416-41EC-830C-DE5FF2F24B8F}"/>
              </a:ext>
            </a:extLst>
          </p:cNvPr>
          <p:cNvGrpSpPr/>
          <p:nvPr/>
        </p:nvGrpSpPr>
        <p:grpSpPr>
          <a:xfrm>
            <a:off x="6034688" y="865134"/>
            <a:ext cx="5870149" cy="5164325"/>
            <a:chOff x="5931325" y="865134"/>
            <a:chExt cx="5870149" cy="5164325"/>
          </a:xfrm>
        </p:grpSpPr>
        <p:sp>
          <p:nvSpPr>
            <p:cNvPr id="6" name="Rectangle 5">
              <a:extLst>
                <a:ext uri="{FF2B5EF4-FFF2-40B4-BE49-F238E27FC236}">
                  <a16:creationId xmlns:a16="http://schemas.microsoft.com/office/drawing/2014/main" id="{C67AE30E-F056-4C07-BB84-15D172D593E4}"/>
                </a:ext>
              </a:extLst>
            </p:cNvPr>
            <p:cNvSpPr/>
            <p:nvPr/>
          </p:nvSpPr>
          <p:spPr>
            <a:xfrm>
              <a:off x="10239926" y="1339782"/>
              <a:ext cx="1235720" cy="3824825"/>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chemeClr val="tx1"/>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82C9E86-B9BA-463E-906F-FD4DEC6A1588}"/>
                </a:ext>
              </a:extLst>
            </p:cNvPr>
            <p:cNvSpPr/>
            <p:nvPr/>
          </p:nvSpPr>
          <p:spPr>
            <a:xfrm>
              <a:off x="5931325" y="3751984"/>
              <a:ext cx="142205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Portal</a:t>
              </a:r>
            </a:p>
          </p:txBody>
        </p:sp>
        <p:sp>
          <p:nvSpPr>
            <p:cNvPr id="8" name="Rectangle 7">
              <a:extLst>
                <a:ext uri="{FF2B5EF4-FFF2-40B4-BE49-F238E27FC236}">
                  <a16:creationId xmlns:a16="http://schemas.microsoft.com/office/drawing/2014/main" id="{6C7EA00E-CEAB-4A9E-B76F-460663F45F5F}"/>
                </a:ext>
              </a:extLst>
            </p:cNvPr>
            <p:cNvSpPr/>
            <p:nvPr/>
          </p:nvSpPr>
          <p:spPr>
            <a:xfrm>
              <a:off x="8199550" y="2804268"/>
              <a:ext cx="1533736"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Remote Protocol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(RDP, SSH, et al)</a:t>
              </a:r>
            </a:p>
          </p:txBody>
        </p:sp>
        <p:sp>
          <p:nvSpPr>
            <p:cNvPr id="9" name="Rectangle 8">
              <a:extLst>
                <a:ext uri="{FF2B5EF4-FFF2-40B4-BE49-F238E27FC236}">
                  <a16:creationId xmlns:a16="http://schemas.microsoft.com/office/drawing/2014/main" id="{90B5CB2E-DDA0-48D5-8F9F-9B886CE7C729}"/>
                </a:ext>
              </a:extLst>
            </p:cNvPr>
            <p:cNvSpPr/>
            <p:nvPr/>
          </p:nvSpPr>
          <p:spPr>
            <a:xfrm>
              <a:off x="6810762" y="4247592"/>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SSL</a:t>
              </a:r>
            </a:p>
          </p:txBody>
        </p:sp>
        <p:sp>
          <p:nvSpPr>
            <p:cNvPr id="11" name="Rectangle 10">
              <a:extLst>
                <a:ext uri="{FF2B5EF4-FFF2-40B4-BE49-F238E27FC236}">
                  <a16:creationId xmlns:a16="http://schemas.microsoft.com/office/drawing/2014/main" id="{F62216B6-4501-41B4-A60E-5CC758D69D9C}"/>
                </a:ext>
              </a:extLst>
            </p:cNvPr>
            <p:cNvSpPr/>
            <p:nvPr/>
          </p:nvSpPr>
          <p:spPr>
            <a:xfrm>
              <a:off x="6665487" y="4543170"/>
              <a:ext cx="83068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443, </a:t>
              </a:r>
              <a:b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Internet</a:t>
              </a:r>
            </a:p>
          </p:txBody>
        </p:sp>
        <p:sp>
          <p:nvSpPr>
            <p:cNvPr id="12" name="TextBox 11">
              <a:extLst>
                <a:ext uri="{FF2B5EF4-FFF2-40B4-BE49-F238E27FC236}">
                  <a16:creationId xmlns:a16="http://schemas.microsoft.com/office/drawing/2014/main" id="{5309B331-7DD9-49C6-8A58-FC094C12B591}"/>
                </a:ext>
              </a:extLst>
            </p:cNvPr>
            <p:cNvSpPr txBox="1"/>
            <p:nvPr/>
          </p:nvSpPr>
          <p:spPr>
            <a:xfrm>
              <a:off x="7867877"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Semibold"/>
                  <a:ea typeface="+mn-ea"/>
                  <a:cs typeface="Segoe UI" panose="020B0502040204020203" pitchFamily="34" charset="0"/>
                </a:rPr>
                <a:t>AzureBastionSubnet</a:t>
              </a:r>
              <a:endParaRPr kumimoji="0" lang="en-US" sz="1400" b="0" i="0" u="none" strike="noStrike" kern="1200" cap="none" spc="0" normalizeH="0" baseline="0" noProof="0">
                <a:ln>
                  <a:noFill/>
                </a:ln>
                <a:effectLst/>
                <a:uLnTx/>
                <a:uFillTx/>
                <a:latin typeface="Segoe UI Semibold"/>
                <a:ea typeface="+mn-ea"/>
                <a:cs typeface="Segoe UI" panose="020B0502040204020203" pitchFamily="34" charset="0"/>
              </a:endParaRPr>
            </a:p>
          </p:txBody>
        </p:sp>
        <p:pic>
          <p:nvPicPr>
            <p:cNvPr id="14" name="Graphic 13">
              <a:extLst>
                <a:ext uri="{FF2B5EF4-FFF2-40B4-BE49-F238E27FC236}">
                  <a16:creationId xmlns:a16="http://schemas.microsoft.com/office/drawing/2014/main" id="{18B88D5C-5D4E-4306-ABC3-C3796331B9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71716" y="3038772"/>
              <a:ext cx="911080" cy="911078"/>
            </a:xfrm>
            <a:prstGeom prst="rect">
              <a:avLst/>
            </a:prstGeom>
          </p:spPr>
        </p:pic>
        <p:sp>
          <p:nvSpPr>
            <p:cNvPr id="15" name="Rectangle 14">
              <a:extLst>
                <a:ext uri="{FF2B5EF4-FFF2-40B4-BE49-F238E27FC236}">
                  <a16:creationId xmlns:a16="http://schemas.microsoft.com/office/drawing/2014/main" id="{0F6CA84E-F721-4579-9202-2820C62B90BA}"/>
                </a:ext>
              </a:extLst>
            </p:cNvPr>
            <p:cNvSpPr/>
            <p:nvPr/>
          </p:nvSpPr>
          <p:spPr>
            <a:xfrm>
              <a:off x="7760926" y="1704891"/>
              <a:ext cx="197236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Port: 3389/22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AzureBastionSubnet</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p>
          </p:txBody>
        </p:sp>
        <p:sp>
          <p:nvSpPr>
            <p:cNvPr id="17" name="Rectangle 16">
              <a:extLst>
                <a:ext uri="{FF2B5EF4-FFF2-40B4-BE49-F238E27FC236}">
                  <a16:creationId xmlns:a16="http://schemas.microsoft.com/office/drawing/2014/main" id="{8D4B807D-8BF7-4E5F-B92D-488A30534368}"/>
                </a:ext>
              </a:extLst>
            </p:cNvPr>
            <p:cNvSpPr/>
            <p:nvPr/>
          </p:nvSpPr>
          <p:spPr>
            <a:xfrm>
              <a:off x="7681195" y="981074"/>
              <a:ext cx="4120279" cy="4822141"/>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Segoe UI" pitchFamily="34" charset="0"/>
              </a:endParaRPr>
            </a:p>
          </p:txBody>
        </p:sp>
        <p:sp>
          <p:nvSpPr>
            <p:cNvPr id="18" name="Rectangle 17">
              <a:extLst>
                <a:ext uri="{FF2B5EF4-FFF2-40B4-BE49-F238E27FC236}">
                  <a16:creationId xmlns:a16="http://schemas.microsoft.com/office/drawing/2014/main" id="{ED6C3A67-A8C0-4189-853A-591C178D1A2B}"/>
                </a:ext>
              </a:extLst>
            </p:cNvPr>
            <p:cNvSpPr/>
            <p:nvPr/>
          </p:nvSpPr>
          <p:spPr>
            <a:xfrm>
              <a:off x="10656264" y="5670914"/>
              <a:ext cx="626100" cy="29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ACC9EF4-8A91-4AC4-B843-93154D9B4295}"/>
                </a:ext>
              </a:extLst>
            </p:cNvPr>
            <p:cNvSpPr txBox="1"/>
            <p:nvPr/>
          </p:nvSpPr>
          <p:spPr>
            <a:xfrm>
              <a:off x="9997852"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Target VM Subnet(s)</a:t>
              </a:r>
            </a:p>
          </p:txBody>
        </p:sp>
        <p:sp>
          <p:nvSpPr>
            <p:cNvPr id="20" name="Rectangle 19">
              <a:extLst>
                <a:ext uri="{FF2B5EF4-FFF2-40B4-BE49-F238E27FC236}">
                  <a16:creationId xmlns:a16="http://schemas.microsoft.com/office/drawing/2014/main" id="{EF90267C-6E73-4DF8-9DFF-06D8B9C760B1}"/>
                </a:ext>
              </a:extLst>
            </p:cNvPr>
            <p:cNvSpPr/>
            <p:nvPr/>
          </p:nvSpPr>
          <p:spPr>
            <a:xfrm>
              <a:off x="8600251" y="1403749"/>
              <a:ext cx="1133035"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Private IP</a:t>
              </a:r>
            </a:p>
          </p:txBody>
        </p:sp>
        <p:grpSp>
          <p:nvGrpSpPr>
            <p:cNvPr id="21" name="Group 20">
              <a:extLst>
                <a:ext uri="{FF2B5EF4-FFF2-40B4-BE49-F238E27FC236}">
                  <a16:creationId xmlns:a16="http://schemas.microsoft.com/office/drawing/2014/main" id="{A9A31FC1-C194-40E7-B16A-061DE70DAAE9}"/>
                </a:ext>
              </a:extLst>
            </p:cNvPr>
            <p:cNvGrpSpPr/>
            <p:nvPr/>
          </p:nvGrpSpPr>
          <p:grpSpPr>
            <a:xfrm>
              <a:off x="10244494" y="1701278"/>
              <a:ext cx="1226584" cy="837215"/>
              <a:chOff x="10115392" y="1272653"/>
              <a:chExt cx="1226584" cy="837215"/>
            </a:xfrm>
          </p:grpSpPr>
          <p:sp>
            <p:nvSpPr>
              <p:cNvPr id="22" name="TextBox 21">
                <a:extLst>
                  <a:ext uri="{FF2B5EF4-FFF2-40B4-BE49-F238E27FC236}">
                    <a16:creationId xmlns:a16="http://schemas.microsoft.com/office/drawing/2014/main" id="{4C523FB6-EEC1-43F7-9025-E3F7A97BE0AC}"/>
                  </a:ext>
                </a:extLst>
              </p:cNvPr>
              <p:cNvSpPr txBox="1"/>
              <p:nvPr/>
            </p:nvSpPr>
            <p:spPr>
              <a:xfrm>
                <a:off x="10115392" y="1802091"/>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3" name="Graphic 22">
                <a:extLst>
                  <a:ext uri="{FF2B5EF4-FFF2-40B4-BE49-F238E27FC236}">
                    <a16:creationId xmlns:a16="http://schemas.microsoft.com/office/drawing/2014/main" id="{430D5784-AB3A-4336-A0DC-6D54F08D64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1272653"/>
                <a:ext cx="565105" cy="565105"/>
              </a:xfrm>
              <a:prstGeom prst="rect">
                <a:avLst/>
              </a:prstGeom>
            </p:spPr>
          </p:pic>
        </p:grpSp>
        <p:grpSp>
          <p:nvGrpSpPr>
            <p:cNvPr id="24" name="Group 23">
              <a:extLst>
                <a:ext uri="{FF2B5EF4-FFF2-40B4-BE49-F238E27FC236}">
                  <a16:creationId xmlns:a16="http://schemas.microsoft.com/office/drawing/2014/main" id="{66AF9FF2-5DF2-442A-AA61-D4E084E0004A}"/>
                </a:ext>
              </a:extLst>
            </p:cNvPr>
            <p:cNvGrpSpPr/>
            <p:nvPr/>
          </p:nvGrpSpPr>
          <p:grpSpPr>
            <a:xfrm>
              <a:off x="10244494" y="2895599"/>
              <a:ext cx="1226584" cy="838882"/>
              <a:chOff x="10115392" y="2563149"/>
              <a:chExt cx="1226584" cy="838882"/>
            </a:xfrm>
          </p:grpSpPr>
          <p:sp>
            <p:nvSpPr>
              <p:cNvPr id="25" name="TextBox 24">
                <a:extLst>
                  <a:ext uri="{FF2B5EF4-FFF2-40B4-BE49-F238E27FC236}">
                    <a16:creationId xmlns:a16="http://schemas.microsoft.com/office/drawing/2014/main" id="{69691F1C-8991-407F-9E10-98A8109F90CD}"/>
                  </a:ext>
                </a:extLst>
              </p:cNvPr>
              <p:cNvSpPr txBox="1"/>
              <p:nvPr/>
            </p:nvSpPr>
            <p:spPr>
              <a:xfrm>
                <a:off x="10115392" y="309425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6" name="Graphic 25">
                <a:extLst>
                  <a:ext uri="{FF2B5EF4-FFF2-40B4-BE49-F238E27FC236}">
                    <a16:creationId xmlns:a16="http://schemas.microsoft.com/office/drawing/2014/main" id="{99D0C358-8846-442F-9521-F034F3DC5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2563149"/>
                <a:ext cx="565105" cy="565105"/>
              </a:xfrm>
              <a:prstGeom prst="rect">
                <a:avLst/>
              </a:prstGeom>
            </p:spPr>
          </p:pic>
        </p:grpSp>
        <p:grpSp>
          <p:nvGrpSpPr>
            <p:cNvPr id="27" name="Group 26">
              <a:extLst>
                <a:ext uri="{FF2B5EF4-FFF2-40B4-BE49-F238E27FC236}">
                  <a16:creationId xmlns:a16="http://schemas.microsoft.com/office/drawing/2014/main" id="{C8F6E128-D95C-4F44-B471-061A9ADA7630}"/>
                </a:ext>
              </a:extLst>
            </p:cNvPr>
            <p:cNvGrpSpPr/>
            <p:nvPr/>
          </p:nvGrpSpPr>
          <p:grpSpPr>
            <a:xfrm>
              <a:off x="10244494" y="4091587"/>
              <a:ext cx="1226584" cy="831839"/>
              <a:chOff x="10115392" y="3688362"/>
              <a:chExt cx="1226584" cy="831839"/>
            </a:xfrm>
          </p:grpSpPr>
          <p:sp>
            <p:nvSpPr>
              <p:cNvPr id="28" name="TextBox 27">
                <a:extLst>
                  <a:ext uri="{FF2B5EF4-FFF2-40B4-BE49-F238E27FC236}">
                    <a16:creationId xmlns:a16="http://schemas.microsoft.com/office/drawing/2014/main" id="{DA4AA6DC-E2A6-42ED-95B2-73EB3B103226}"/>
                  </a:ext>
                </a:extLst>
              </p:cNvPr>
              <p:cNvSpPr txBox="1"/>
              <p:nvPr/>
            </p:nvSpPr>
            <p:spPr>
              <a:xfrm>
                <a:off x="10115392" y="421242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9" name="Graphic 28">
                <a:extLst>
                  <a:ext uri="{FF2B5EF4-FFF2-40B4-BE49-F238E27FC236}">
                    <a16:creationId xmlns:a16="http://schemas.microsoft.com/office/drawing/2014/main" id="{D1058F06-8380-49E8-A938-078B2B93B7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3688362"/>
                <a:ext cx="565105" cy="565105"/>
              </a:xfrm>
              <a:prstGeom prst="rect">
                <a:avLst/>
              </a:prstGeom>
            </p:spPr>
          </p:pic>
        </p:grpSp>
        <p:pic>
          <p:nvPicPr>
            <p:cNvPr id="34" name="Picture 82">
              <a:extLst>
                <a:ext uri="{FF2B5EF4-FFF2-40B4-BE49-F238E27FC236}">
                  <a16:creationId xmlns:a16="http://schemas.microsoft.com/office/drawing/2014/main" id="{E4D88604-4493-4196-A701-87EA238FA8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752062" y="5573565"/>
              <a:ext cx="455894" cy="455894"/>
            </a:xfrm>
            <a:prstGeom prst="rect">
              <a:avLst/>
            </a:prstGeom>
          </p:spPr>
        </p:pic>
        <p:pic>
          <p:nvPicPr>
            <p:cNvPr id="35" name="Graphic 34">
              <a:extLst>
                <a:ext uri="{FF2B5EF4-FFF2-40B4-BE49-F238E27FC236}">
                  <a16:creationId xmlns:a16="http://schemas.microsoft.com/office/drawing/2014/main" id="{FB7FA529-A84D-4DFA-B19C-7C209C6B25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9458" y="1417725"/>
              <a:ext cx="556388" cy="556388"/>
            </a:xfrm>
            <a:prstGeom prst="rect">
              <a:avLst/>
            </a:prstGeom>
          </p:spPr>
        </p:pic>
        <p:cxnSp>
          <p:nvCxnSpPr>
            <p:cNvPr id="36" name="Connector: Elbow 35">
              <a:extLst>
                <a:ext uri="{FF2B5EF4-FFF2-40B4-BE49-F238E27FC236}">
                  <a16:creationId xmlns:a16="http://schemas.microsoft.com/office/drawing/2014/main" id="{6008ABEB-396A-4151-B272-BD33ADB17BBD}"/>
                </a:ext>
              </a:extLst>
            </p:cNvPr>
            <p:cNvCxnSpPr>
              <a:cxnSpLocks/>
            </p:cNvCxnSpPr>
            <p:nvPr/>
          </p:nvCxnSpPr>
          <p:spPr>
            <a:xfrm rot="5400000">
              <a:off x="8119972" y="2846530"/>
              <a:ext cx="2945142" cy="433885"/>
            </a:xfrm>
            <a:prstGeom prst="bentConnector3">
              <a:avLst>
                <a:gd name="adj1" fmla="val 99967"/>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E4EECC-AD79-448C-849B-8FB969E4FEEF}"/>
                </a:ext>
              </a:extLst>
            </p:cNvPr>
            <p:cNvCxnSpPr>
              <a:cxnSpLocks/>
              <a:endCxn id="40" idx="1"/>
            </p:cNvCxnSpPr>
            <p:nvPr/>
          </p:nvCxnSpPr>
          <p:spPr>
            <a:xfrm flipV="1">
              <a:off x="9799961" y="1590901"/>
              <a:ext cx="238337" cy="2244"/>
            </a:xfrm>
            <a:prstGeom prst="straightConnector1">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E763688-4CE2-404E-A2D7-C4BC3331BABA}"/>
                </a:ext>
              </a:extLst>
            </p:cNvPr>
            <p:cNvCxnSpPr>
              <a:cxnSpLocks/>
            </p:cNvCxnSpPr>
            <p:nvPr/>
          </p:nvCxnSpPr>
          <p:spPr>
            <a:xfrm rot="10800000">
              <a:off x="6624253" y="4087263"/>
              <a:ext cx="1458255" cy="435934"/>
            </a:xfrm>
            <a:prstGeom prst="bentConnector3">
              <a:avLst>
                <a:gd name="adj1" fmla="val 99969"/>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D4024F82-AC22-4213-98D6-FA00BD700F1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93742" y="4333100"/>
              <a:ext cx="372171" cy="372171"/>
            </a:xfrm>
            <a:prstGeom prst="rect">
              <a:avLst/>
            </a:prstGeom>
          </p:spPr>
        </p:pic>
        <p:pic>
          <p:nvPicPr>
            <p:cNvPr id="40" name="Graphic 39">
              <a:extLst>
                <a:ext uri="{FF2B5EF4-FFF2-40B4-BE49-F238E27FC236}">
                  <a16:creationId xmlns:a16="http://schemas.microsoft.com/office/drawing/2014/main" id="{20604027-4413-4677-8063-FB0A8A1ABC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38298" y="1404815"/>
              <a:ext cx="372171" cy="372171"/>
            </a:xfrm>
            <a:prstGeom prst="rect">
              <a:avLst/>
            </a:prstGeom>
          </p:spPr>
        </p:pic>
        <p:sp>
          <p:nvSpPr>
            <p:cNvPr id="16" name="TextBox 15">
              <a:extLst>
                <a:ext uri="{FF2B5EF4-FFF2-40B4-BE49-F238E27FC236}">
                  <a16:creationId xmlns:a16="http://schemas.microsoft.com/office/drawing/2014/main" id="{DDFDE191-8C4D-4BE0-B581-E890D14E6339}"/>
                </a:ext>
              </a:extLst>
            </p:cNvPr>
            <p:cNvSpPr txBox="1"/>
            <p:nvPr/>
          </p:nvSpPr>
          <p:spPr>
            <a:xfrm>
              <a:off x="8715831" y="865134"/>
              <a:ext cx="2241408" cy="21544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Customer’s Virtual Network</a:t>
              </a:r>
            </a:p>
          </p:txBody>
        </p:sp>
        <p:grpSp>
          <p:nvGrpSpPr>
            <p:cNvPr id="56" name="Group 55">
              <a:extLst>
                <a:ext uri="{FF2B5EF4-FFF2-40B4-BE49-F238E27FC236}">
                  <a16:creationId xmlns:a16="http://schemas.microsoft.com/office/drawing/2014/main" id="{234E2D92-A896-4F5D-AE68-E5828D267E27}"/>
                </a:ext>
              </a:extLst>
            </p:cNvPr>
            <p:cNvGrpSpPr/>
            <p:nvPr/>
          </p:nvGrpSpPr>
          <p:grpSpPr>
            <a:xfrm>
              <a:off x="6528523" y="2114550"/>
              <a:ext cx="540288" cy="924222"/>
              <a:chOff x="6547573" y="2114550"/>
              <a:chExt cx="540288" cy="924222"/>
            </a:xfrm>
          </p:grpSpPr>
          <p:sp>
            <p:nvSpPr>
              <p:cNvPr id="13" name="Rectangle 12">
                <a:extLst>
                  <a:ext uri="{FF2B5EF4-FFF2-40B4-BE49-F238E27FC236}">
                    <a16:creationId xmlns:a16="http://schemas.microsoft.com/office/drawing/2014/main" id="{3423218C-E9B2-4466-9C4D-78A52F1E5A74}"/>
                  </a:ext>
                </a:extLst>
              </p:cNvPr>
              <p:cNvSpPr/>
              <p:nvPr/>
            </p:nvSpPr>
            <p:spPr>
              <a:xfrm>
                <a:off x="6547573" y="2445856"/>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SSL</a:t>
                </a:r>
              </a:p>
            </p:txBody>
          </p:sp>
          <p:cxnSp>
            <p:nvCxnSpPr>
              <p:cNvPr id="54" name="Straight Connector 53">
                <a:extLst>
                  <a:ext uri="{FF2B5EF4-FFF2-40B4-BE49-F238E27FC236}">
                    <a16:creationId xmlns:a16="http://schemas.microsoft.com/office/drawing/2014/main" id="{A1414888-E7BB-4755-92A3-6499B3D950E9}"/>
                  </a:ext>
                </a:extLst>
              </p:cNvPr>
              <p:cNvCxnSpPr>
                <a:cxnSpLocks/>
              </p:cNvCxnSpPr>
              <p:nvPr/>
            </p:nvCxnSpPr>
            <p:spPr>
              <a:xfrm>
                <a:off x="6627256" y="2114550"/>
                <a:ext cx="0" cy="924222"/>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F4FF7517-3067-4FFD-8775-80525824078E}"/>
                </a:ext>
              </a:extLst>
            </p:cNvPr>
            <p:cNvGrpSpPr/>
            <p:nvPr/>
          </p:nvGrpSpPr>
          <p:grpSpPr>
            <a:xfrm>
              <a:off x="8102692" y="3897031"/>
              <a:ext cx="1250239" cy="1267576"/>
              <a:chOff x="8102692" y="3897031"/>
              <a:chExt cx="1250239" cy="1267576"/>
            </a:xfrm>
          </p:grpSpPr>
          <p:sp>
            <p:nvSpPr>
              <p:cNvPr id="31" name="Rectangle 30">
                <a:extLst>
                  <a:ext uri="{FF2B5EF4-FFF2-40B4-BE49-F238E27FC236}">
                    <a16:creationId xmlns:a16="http://schemas.microsoft.com/office/drawing/2014/main" id="{739FDC2A-F746-465E-985D-079E8F996636}"/>
                  </a:ext>
                </a:extLst>
              </p:cNvPr>
              <p:cNvSpPr/>
              <p:nvPr/>
            </p:nvSpPr>
            <p:spPr bwMode="auto">
              <a:xfrm>
                <a:off x="8102692" y="3897031"/>
                <a:ext cx="1250239" cy="1267576"/>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chemeClr val="tx1"/>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0A088E9B-C070-489D-A255-2228F414CAC4}"/>
                  </a:ext>
                </a:extLst>
              </p:cNvPr>
              <p:cNvSpPr txBox="1"/>
              <p:nvPr/>
            </p:nvSpPr>
            <p:spPr>
              <a:xfrm>
                <a:off x="8113809" y="4832002"/>
                <a:ext cx="1163709" cy="15121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Bastion</a:t>
                </a:r>
              </a:p>
            </p:txBody>
          </p:sp>
          <p:pic>
            <p:nvPicPr>
              <p:cNvPr id="63" name="Picture 62" descr="A picture containing knife&#10;&#10;Description automatically generated">
                <a:extLst>
                  <a:ext uri="{FF2B5EF4-FFF2-40B4-BE49-F238E27FC236}">
                    <a16:creationId xmlns:a16="http://schemas.microsoft.com/office/drawing/2014/main" id="{E1C04B50-D82A-4201-9651-62E251465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104" y="4097893"/>
                <a:ext cx="1099414" cy="633889"/>
              </a:xfrm>
              <a:prstGeom prst="rect">
                <a:avLst/>
              </a:prstGeom>
            </p:spPr>
          </p:pic>
        </p:grpSp>
      </p:grpSp>
    </p:spTree>
    <p:extLst>
      <p:ext uri="{BB962C8B-B14F-4D97-AF65-F5344CB8AC3E}">
        <p14:creationId xmlns:p14="http://schemas.microsoft.com/office/powerpoint/2010/main" val="938592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42" presetClass="path" presetSubtype="0" decel="100000" fill="hold" nodeType="withEffect">
                                  <p:stCondLst>
                                    <p:cond delay="0"/>
                                  </p:stCondLst>
                                  <p:childTnLst>
                                    <p:animMotion origin="layout" path="M -1.04167E-6 7.40741E-7 L -1.04167E-6 0.04028 " pathEditMode="relative" rAng="0" ptsTypes="AA">
                                      <p:cBhvr>
                                        <p:cTn id="9" dur="400" spd="-100000" fill="hold"/>
                                        <p:tgtEl>
                                          <p:spTgt spid="2"/>
                                        </p:tgtEl>
                                        <p:attrNameLst>
                                          <p:attrName>ppt_x</p:attrName>
                                          <p:attrName>ppt_y</p:attrName>
                                        </p:attrNameLst>
                                      </p:cBhvr>
                                      <p:rCtr x="0" y="201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par>
                                <p:cTn id="13" presetID="42" presetClass="path" presetSubtype="0" decel="100000" fill="hold" nodeType="withEffect">
                                  <p:stCondLst>
                                    <p:cond delay="0"/>
                                  </p:stCondLst>
                                  <p:childTnLst>
                                    <p:animMotion origin="layout" path="M -1.04167E-6 7.40741E-7 L -1.04167E-6 0.04028 " pathEditMode="relative" rAng="0" ptsTypes="AA">
                                      <p:cBhvr>
                                        <p:cTn id="14" dur="400" spd="-100000" fill="hold"/>
                                        <p:tgtEl>
                                          <p:spTgt spid="3"/>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(3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21138" y="1143976"/>
            <a:ext cx="6260662" cy="4518160"/>
          </a:xfrm>
        </p:spPr>
        <p:txBody>
          <a:bodyPr/>
          <a:lstStyle/>
          <a:p>
            <a:pPr lvl="0"/>
            <a:r>
              <a:rPr lang="en-US" sz="2000" dirty="0"/>
              <a:t>Logoff:</a:t>
            </a:r>
          </a:p>
          <a:p>
            <a:pPr lvl="1"/>
            <a:r>
              <a:rPr lang="en-US" sz="1600" dirty="0"/>
              <a:t>Disconnected and idle sessions exist indefinitely by default</a:t>
            </a:r>
          </a:p>
          <a:p>
            <a:pPr lvl="1"/>
            <a:r>
              <a:rPr lang="en-US" sz="1600" dirty="0"/>
              <a:t>Set limits w/Group Policy Object:</a:t>
            </a:r>
          </a:p>
          <a:p>
            <a:pPr lvl="2"/>
            <a:r>
              <a:rPr lang="en-US" sz="1200" dirty="0"/>
              <a:t>Computer Configuration &gt; Policies &gt; Administrative Templates &gt; Windows Components &gt; Remote Desktop Services &gt; Remote Desktop Session Hosts &gt; Session Time Limits</a:t>
            </a:r>
          </a:p>
          <a:p>
            <a:pPr lvl="2"/>
            <a:r>
              <a:rPr lang="en-US" sz="1200" dirty="0"/>
              <a:t>Enable and set the limit for disconnected sessions and limit for active but idle RDS sessions. Exact limits vary by environment.</a:t>
            </a:r>
          </a:p>
          <a:p>
            <a:pPr lvl="1"/>
            <a:r>
              <a:rPr lang="en-US" sz="1600" dirty="0"/>
              <a:t>Teach users to logoff properly</a:t>
            </a:r>
          </a:p>
          <a:p>
            <a:pPr lvl="0"/>
            <a:r>
              <a:rPr lang="en-US" sz="2000" dirty="0"/>
              <a:t>Use </a:t>
            </a:r>
            <a:r>
              <a:rPr lang="en-US" sz="2000" dirty="0">
                <a:hlinkClick r:id="rId2"/>
              </a:rPr>
              <a:t>Accelerated Networking</a:t>
            </a:r>
            <a:r>
              <a:rPr lang="en-US" sz="2000" dirty="0"/>
              <a:t> on WVD VMs and File Servers in Azure (hosting either/or Profiles or user files)</a:t>
            </a:r>
          </a:p>
          <a:p>
            <a:pPr lvl="1"/>
            <a:r>
              <a:rPr lang="en-US" sz="1600" dirty="0"/>
              <a:t>Expedites network flow to/from FSLogix and WVD Systems</a:t>
            </a: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vm</a:t>
            </a:r>
            <a:r>
              <a:rPr lang="en-US" b="1" dirty="0">
                <a:latin typeface="Calibri" panose="020F0502020204030204" pitchFamily="34" charset="0"/>
                <a:cs typeface="Calibri" panose="020F0502020204030204" pitchFamily="34" charset="0"/>
              </a:rPr>
              <a:t> deallocate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--name </a:t>
            </a:r>
            <a:r>
              <a:rPr lang="en-US" b="1" dirty="0" err="1">
                <a:latin typeface="Calibri" panose="020F0502020204030204" pitchFamily="34" charset="0"/>
                <a:cs typeface="Calibri" panose="020F0502020204030204" pitchFamily="34" charset="0"/>
              </a:rPr>
              <a:t>myVM</a:t>
            </a:r>
            <a:endParaRPr lang="en-US" b="1" dirty="0">
              <a:latin typeface="Calibri" panose="020F0502020204030204" pitchFamily="34" charset="0"/>
              <a:cs typeface="Calibri" panose="020F0502020204030204" pitchFamily="34" charset="0"/>
            </a:endParaRP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network nic update --name </a:t>
            </a:r>
            <a:r>
              <a:rPr lang="en-US" b="1" dirty="0" err="1">
                <a:latin typeface="Calibri" panose="020F0502020204030204" pitchFamily="34" charset="0"/>
                <a:cs typeface="Calibri" panose="020F0502020204030204" pitchFamily="34" charset="0"/>
              </a:rPr>
              <a:t>myNic</a:t>
            </a:r>
            <a:r>
              <a:rPr lang="en-US" b="1" dirty="0">
                <a:latin typeface="Calibri" panose="020F0502020204030204" pitchFamily="34" charset="0"/>
                <a:cs typeface="Calibri" panose="020F0502020204030204" pitchFamily="34" charset="0"/>
              </a:rPr>
              <a:t>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--accelerated-networking true</a:t>
            </a: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vm</a:t>
            </a:r>
            <a:r>
              <a:rPr lang="en-US" b="1" dirty="0">
                <a:latin typeface="Calibri" panose="020F0502020204030204" pitchFamily="34" charset="0"/>
                <a:cs typeface="Calibri" panose="020F0502020204030204" pitchFamily="34" charset="0"/>
              </a:rPr>
              <a:t> start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--name </a:t>
            </a:r>
            <a:r>
              <a:rPr lang="en-US" b="1" dirty="0" err="1">
                <a:latin typeface="Calibri" panose="020F0502020204030204" pitchFamily="34" charset="0"/>
                <a:cs typeface="Calibri" panose="020F0502020204030204" pitchFamily="34" charset="0"/>
              </a:rPr>
              <a:t>myVM</a:t>
            </a:r>
            <a:endParaRPr lang="en-US" b="1" dirty="0">
              <a:latin typeface="Calibri" panose="020F0502020204030204" pitchFamily="34" charset="0"/>
              <a:cs typeface="Calibri" panose="020F0502020204030204" pitchFamily="34" charset="0"/>
            </a:endParaRPr>
          </a:p>
          <a:p>
            <a:pPr lvl="1"/>
            <a:endParaRPr lang="en-US" sz="1200" dirty="0"/>
          </a:p>
        </p:txBody>
      </p:sp>
      <p:pic>
        <p:nvPicPr>
          <p:cNvPr id="2" name="Picture 1">
            <a:extLst>
              <a:ext uri="{FF2B5EF4-FFF2-40B4-BE49-F238E27FC236}">
                <a16:creationId xmlns:a16="http://schemas.microsoft.com/office/drawing/2014/main" id="{93CCB76C-C832-4FBE-B374-865697A32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794" y="1673011"/>
            <a:ext cx="3910989" cy="2971245"/>
          </a:xfrm>
          <a:prstGeom prst="rect">
            <a:avLst/>
          </a:prstGeom>
        </p:spPr>
      </p:pic>
      <p:cxnSp>
        <p:nvCxnSpPr>
          <p:cNvPr id="6" name="Straight Arrow Connector 5">
            <a:extLst>
              <a:ext uri="{FF2B5EF4-FFF2-40B4-BE49-F238E27FC236}">
                <a16:creationId xmlns:a16="http://schemas.microsoft.com/office/drawing/2014/main" id="{C9545433-08BC-40FE-88AD-217649B5C426}"/>
              </a:ext>
            </a:extLst>
          </p:cNvPr>
          <p:cNvCxnSpPr/>
          <p:nvPr/>
        </p:nvCxnSpPr>
        <p:spPr>
          <a:xfrm>
            <a:off x="4038600" y="3251200"/>
            <a:ext cx="3581400" cy="177800"/>
          </a:xfrm>
          <a:prstGeom prst="straightConnector1">
            <a:avLst/>
          </a:prstGeom>
          <a:ln w="38100">
            <a:solidFill>
              <a:srgbClr val="00A24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6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6CD2F-A48C-4B9F-B843-63F7CBAA0A28}"/>
              </a:ext>
            </a:extLst>
          </p:cNvPr>
          <p:cNvSpPr>
            <a:spLocks noGrp="1"/>
          </p:cNvSpPr>
          <p:nvPr>
            <p:ph type="title"/>
          </p:nvPr>
        </p:nvSpPr>
        <p:spPr>
          <a:xfrm>
            <a:off x="588263" y="457200"/>
            <a:ext cx="11018520" cy="430887"/>
          </a:xfrm>
        </p:spPr>
        <p:txBody>
          <a:bodyPr/>
          <a:lstStyle/>
          <a:p>
            <a:r>
              <a:rPr lang="en-US" sz="2800" dirty="0"/>
              <a:t>Manage Windows 10 multi-session via Endpoint Manager (MECM)</a:t>
            </a:r>
          </a:p>
        </p:txBody>
      </p:sp>
      <p:sp>
        <p:nvSpPr>
          <p:cNvPr id="3" name="Text Placeholder 2">
            <a:extLst>
              <a:ext uri="{FF2B5EF4-FFF2-40B4-BE49-F238E27FC236}">
                <a16:creationId xmlns:a16="http://schemas.microsoft.com/office/drawing/2014/main" id="{9C8BD324-AFEA-475D-A147-E6666A9D2EFC}"/>
              </a:ext>
            </a:extLst>
          </p:cNvPr>
          <p:cNvSpPr>
            <a:spLocks noGrp="1"/>
          </p:cNvSpPr>
          <p:nvPr>
            <p:ph type="body" sz="quarter" idx="10"/>
          </p:nvPr>
        </p:nvSpPr>
        <p:spPr>
          <a:xfrm>
            <a:off x="465958" y="1188387"/>
            <a:ext cx="4705131" cy="4456605"/>
          </a:xfrm>
        </p:spPr>
        <p:txBody>
          <a:bodyPr/>
          <a:lstStyle/>
          <a:p>
            <a:r>
              <a:rPr lang="en-US" sz="2400" dirty="0"/>
              <a:t>Microsoft Endpoint Configuration Manager (previously known as Config Manager) supports Windows 10 Enterprise multi-session since build 1906</a:t>
            </a:r>
          </a:p>
          <a:p>
            <a:r>
              <a:rPr lang="en-US" sz="2400" dirty="0"/>
              <a:t>To enable the configuration of User Policies for Windows 10 EMS you must enable this setting</a:t>
            </a:r>
          </a:p>
          <a:p>
            <a:r>
              <a:rPr lang="en-US" sz="2400" dirty="0"/>
              <a:t>OS filtering requires a WMI query:</a:t>
            </a:r>
          </a:p>
          <a:p>
            <a:pPr lvl="1"/>
            <a:r>
              <a:rPr lang="en-US" sz="1800" dirty="0"/>
              <a:t>WMI query: (select * from Win32_OperatingSystem where </a:t>
            </a:r>
            <a:r>
              <a:rPr lang="en-US" sz="1800" dirty="0" err="1"/>
              <a:t>OperatingSystemSKU</a:t>
            </a:r>
            <a:r>
              <a:rPr lang="en-US" sz="1800" dirty="0"/>
              <a:t> = 175)</a:t>
            </a:r>
          </a:p>
        </p:txBody>
      </p:sp>
      <p:pic>
        <p:nvPicPr>
          <p:cNvPr id="29698" name="Picture 2">
            <a:extLst>
              <a:ext uri="{FF2B5EF4-FFF2-40B4-BE49-F238E27FC236}">
                <a16:creationId xmlns:a16="http://schemas.microsoft.com/office/drawing/2014/main" id="{83984D71-D6D3-495E-A078-E58A16BA4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680" y="1188387"/>
            <a:ext cx="6191361" cy="537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766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AD41-28F3-4F87-8804-AF6358AB58B3}"/>
              </a:ext>
            </a:extLst>
          </p:cNvPr>
          <p:cNvSpPr>
            <a:spLocks noGrp="1"/>
          </p:cNvSpPr>
          <p:nvPr>
            <p:ph type="title"/>
          </p:nvPr>
        </p:nvSpPr>
        <p:spPr>
          <a:xfrm>
            <a:off x="588263" y="457200"/>
            <a:ext cx="11018520" cy="1661993"/>
          </a:xfrm>
        </p:spPr>
        <p:txBody>
          <a:bodyPr/>
          <a:lstStyle/>
          <a:p>
            <a:r>
              <a:rPr lang="en-US" dirty="0"/>
              <a:t>Add registry key to activate office 365 without local admin rights</a:t>
            </a:r>
            <a:br>
              <a:rPr lang="en-US" dirty="0"/>
            </a:br>
            <a:endParaRPr lang="en-US" dirty="0"/>
          </a:p>
        </p:txBody>
      </p:sp>
      <p:sp>
        <p:nvSpPr>
          <p:cNvPr id="3" name="Text Placeholder 2">
            <a:extLst>
              <a:ext uri="{FF2B5EF4-FFF2-40B4-BE49-F238E27FC236}">
                <a16:creationId xmlns:a16="http://schemas.microsoft.com/office/drawing/2014/main" id="{BE0850A1-5506-45E3-B769-AE0DEDF44A8A}"/>
              </a:ext>
            </a:extLst>
          </p:cNvPr>
          <p:cNvSpPr>
            <a:spLocks noGrp="1"/>
          </p:cNvSpPr>
          <p:nvPr>
            <p:ph type="body" sz="quarter" idx="10"/>
          </p:nvPr>
        </p:nvSpPr>
        <p:spPr>
          <a:xfrm>
            <a:off x="584200" y="1435497"/>
            <a:ext cx="11018520" cy="1982081"/>
          </a:xfrm>
        </p:spPr>
        <p:txBody>
          <a:bodyPr/>
          <a:lstStyle/>
          <a:p>
            <a:r>
              <a:rPr lang="en-US" dirty="0"/>
              <a:t> </a:t>
            </a:r>
          </a:p>
          <a:p>
            <a:endParaRPr lang="en-US" dirty="0"/>
          </a:p>
          <a:p>
            <a:r>
              <a:rPr lang="en-US" dirty="0"/>
              <a:t>HKLM:\SOFTWARE\Microsoft\</a:t>
            </a:r>
            <a:r>
              <a:rPr lang="en-US" dirty="0" err="1"/>
              <a:t>OfficeSoftwareProtectionPlatform</a:t>
            </a:r>
            <a:endParaRPr lang="en-US" dirty="0"/>
          </a:p>
          <a:p>
            <a:r>
              <a:rPr lang="en-US" dirty="0"/>
              <a:t>Create </a:t>
            </a:r>
            <a:r>
              <a:rPr lang="en-US" dirty="0" err="1"/>
              <a:t>DWord</a:t>
            </a:r>
            <a:r>
              <a:rPr lang="en-US" dirty="0"/>
              <a:t> value named "</a:t>
            </a:r>
            <a:r>
              <a:rPr lang="en-US" dirty="0" err="1"/>
              <a:t>UserOperations</a:t>
            </a:r>
            <a:r>
              <a:rPr lang="en-US" dirty="0"/>
              <a:t>" -Value 1</a:t>
            </a:r>
          </a:p>
        </p:txBody>
      </p:sp>
    </p:spTree>
    <p:extLst>
      <p:ext uri="{BB962C8B-B14F-4D97-AF65-F5344CB8AC3E}">
        <p14:creationId xmlns:p14="http://schemas.microsoft.com/office/powerpoint/2010/main" val="42609145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4E4E-2AD2-4F88-9A55-2860CEE8534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548C77D-6F1A-4238-833F-CDEF10AF9233}"/>
              </a:ext>
            </a:extLst>
          </p:cNvPr>
          <p:cNvSpPr>
            <a:spLocks noGrp="1"/>
          </p:cNvSpPr>
          <p:nvPr>
            <p:ph type="body" sz="quarter" idx="10"/>
          </p:nvPr>
        </p:nvSpPr>
        <p:spPr>
          <a:xfrm>
            <a:off x="584200" y="1435497"/>
            <a:ext cx="11018520" cy="1723549"/>
          </a:xfrm>
        </p:spPr>
        <p:txBody>
          <a:bodyPr/>
          <a:lstStyle/>
          <a:p>
            <a:r>
              <a:rPr lang="en-US" dirty="0"/>
              <a:t>You can prevent your domain joined device from being Azure AD registered by adding this registry key – HKLM\SOFTWARE\Policies\Microsoft\Windows\</a:t>
            </a:r>
            <a:r>
              <a:rPr lang="en-US" dirty="0" err="1"/>
              <a:t>WorkplaceJoin</a:t>
            </a:r>
            <a:r>
              <a:rPr lang="en-US" dirty="0"/>
              <a:t>, “</a:t>
            </a:r>
            <a:r>
              <a:rPr lang="en-US" dirty="0" err="1"/>
              <a:t>BlockAADWorkplaceJoin</a:t>
            </a:r>
            <a:r>
              <a:rPr lang="en-US"/>
              <a:t>”=dword:00000001.</a:t>
            </a:r>
          </a:p>
        </p:txBody>
      </p:sp>
    </p:spTree>
    <p:extLst>
      <p:ext uri="{BB962C8B-B14F-4D97-AF65-F5344CB8AC3E}">
        <p14:creationId xmlns:p14="http://schemas.microsoft.com/office/powerpoint/2010/main" val="27809648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620310"/>
            <a:ext cx="6400800" cy="914096"/>
          </a:xfrm>
        </p:spPr>
        <p:txBody>
          <a:bodyPr/>
          <a:lstStyle/>
          <a:p>
            <a:r>
              <a:rPr lang="en-US" sz="6600" dirty="0"/>
              <a:t>Appendices</a:t>
            </a:r>
          </a:p>
        </p:txBody>
      </p:sp>
    </p:spTree>
    <p:extLst>
      <p:ext uri="{BB962C8B-B14F-4D97-AF65-F5344CB8AC3E}">
        <p14:creationId xmlns:p14="http://schemas.microsoft.com/office/powerpoint/2010/main" val="29355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Sustainment / Refinement Steps</a:t>
            </a:r>
          </a:p>
        </p:txBody>
      </p:sp>
    </p:spTree>
    <p:extLst>
      <p:ext uri="{BB962C8B-B14F-4D97-AF65-F5344CB8AC3E}">
        <p14:creationId xmlns:p14="http://schemas.microsoft.com/office/powerpoint/2010/main" val="268180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B6DF-E7D6-4F8E-BE5B-3812A567043F}"/>
              </a:ext>
            </a:extLst>
          </p:cNvPr>
          <p:cNvSpPr>
            <a:spLocks noGrp="1"/>
          </p:cNvSpPr>
          <p:nvPr>
            <p:ph type="title"/>
          </p:nvPr>
        </p:nvSpPr>
        <p:spPr/>
        <p:txBody>
          <a:bodyPr/>
          <a:lstStyle/>
          <a:p>
            <a:r>
              <a:rPr lang="en-US" dirty="0"/>
              <a:t>Create a Custom URL for your WVD Deployment</a:t>
            </a:r>
          </a:p>
        </p:txBody>
      </p:sp>
      <p:sp>
        <p:nvSpPr>
          <p:cNvPr id="3" name="Text Placeholder 2">
            <a:extLst>
              <a:ext uri="{FF2B5EF4-FFF2-40B4-BE49-F238E27FC236}">
                <a16:creationId xmlns:a16="http://schemas.microsoft.com/office/drawing/2014/main" id="{B586F014-4200-446C-B3A0-E124AB224666}"/>
              </a:ext>
            </a:extLst>
          </p:cNvPr>
          <p:cNvSpPr>
            <a:spLocks noGrp="1"/>
          </p:cNvSpPr>
          <p:nvPr>
            <p:ph type="body" sz="quarter" idx="10"/>
          </p:nvPr>
        </p:nvSpPr>
        <p:spPr>
          <a:xfrm>
            <a:off x="586740" y="1114342"/>
            <a:ext cx="11018520" cy="5490734"/>
          </a:xfrm>
        </p:spPr>
        <p:txBody>
          <a:bodyPr/>
          <a:lstStyle/>
          <a:p>
            <a:r>
              <a:rPr lang="en-US" sz="2400" dirty="0">
                <a:hlinkClick r:id="rId2"/>
              </a:rPr>
              <a:t>http://xenithit.blogspot.com/2020/02/create-corporate-url-for-windows.html</a:t>
            </a:r>
            <a:endParaRPr lang="en-US" sz="2400" dirty="0"/>
          </a:p>
          <a:p>
            <a:r>
              <a:rPr lang="en-US" sz="2400" dirty="0"/>
              <a:t>WVD HTML5 client uses a Microsoft URL which is long and also is the exact same for every customer:</a:t>
            </a:r>
          </a:p>
          <a:p>
            <a:pPr lvl="1"/>
            <a:r>
              <a:rPr lang="en-US" sz="1800" dirty="0">
                <a:hlinkClick r:id="rId3"/>
              </a:rPr>
              <a:t>https://rdweb.wvd.microsoft.com/webclient/index.html</a:t>
            </a:r>
            <a:r>
              <a:rPr lang="en-US" sz="1800" dirty="0"/>
              <a:t> </a:t>
            </a:r>
          </a:p>
          <a:p>
            <a:pPr lvl="1"/>
            <a:r>
              <a:rPr lang="en-US" sz="1800" dirty="0"/>
              <a:t>Alternatively, you can </a:t>
            </a:r>
            <a:r>
              <a:rPr lang="en-US" sz="1800"/>
              <a:t>use </a:t>
            </a:r>
            <a:r>
              <a:rPr lang="en-US" sz="1800">
                <a:hlinkClick r:id="rId4"/>
              </a:rPr>
              <a:t>https://aka.ms/wvdweb</a:t>
            </a:r>
            <a:r>
              <a:rPr lang="en-US" sz="1800"/>
              <a:t>  </a:t>
            </a:r>
          </a:p>
          <a:p>
            <a:pPr lvl="1"/>
            <a:r>
              <a:rPr lang="en-US" sz="1800" dirty="0"/>
              <a:t>What would be better is to use a URL that looks something like </a:t>
            </a:r>
            <a:r>
              <a:rPr lang="en-US" sz="1800" dirty="0">
                <a:hlinkClick r:id="rId5"/>
              </a:rPr>
              <a:t>https://myapps.contoso.com</a:t>
            </a:r>
            <a:r>
              <a:rPr lang="en-US" sz="1800" dirty="0"/>
              <a:t> </a:t>
            </a:r>
          </a:p>
          <a:p>
            <a:r>
              <a:rPr lang="en-US" sz="2400" dirty="0"/>
              <a:t>There are two very simple methods to achieve this, the first is using an Azure Function App, the second is to use Azure Front Door</a:t>
            </a:r>
          </a:p>
          <a:p>
            <a:pPr lvl="1"/>
            <a:r>
              <a:rPr lang="en-US" sz="1800" dirty="0"/>
              <a:t>more details on AFD are in the article</a:t>
            </a:r>
          </a:p>
          <a:p>
            <a:r>
              <a:rPr lang="en-US" sz="2400" dirty="0"/>
              <a:t>An Azure Function App will require a tiny bit of code but can be free to use; Azure Front door does not require any coding at all for this capability, but will always have a cost</a:t>
            </a:r>
          </a:p>
          <a:p>
            <a:pPr lvl="1"/>
            <a:r>
              <a:rPr lang="en-US" sz="1800" dirty="0"/>
              <a:t>This article describes how to do this using a Function App, and will guide you through how to set this up</a:t>
            </a:r>
          </a:p>
          <a:p>
            <a:pPr lvl="1"/>
            <a:r>
              <a:rPr lang="en-US" sz="1800" dirty="0"/>
              <a:t>One of the great things about Function Apps is that the first 1,000,000 executions are free which is very handy</a:t>
            </a:r>
          </a:p>
        </p:txBody>
      </p:sp>
    </p:spTree>
    <p:extLst>
      <p:ext uri="{BB962C8B-B14F-4D97-AF65-F5344CB8AC3E}">
        <p14:creationId xmlns:p14="http://schemas.microsoft.com/office/powerpoint/2010/main" val="10406306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8887-F494-4A7D-A4A3-1C45105866F0}"/>
              </a:ext>
            </a:extLst>
          </p:cNvPr>
          <p:cNvSpPr>
            <a:spLocks noGrp="1"/>
          </p:cNvSpPr>
          <p:nvPr>
            <p:ph type="title"/>
          </p:nvPr>
        </p:nvSpPr>
        <p:spPr/>
        <p:txBody>
          <a:bodyPr/>
          <a:lstStyle/>
          <a:p>
            <a:r>
              <a:rPr lang="en-US" dirty="0"/>
              <a:t>Build a Custom WVD Deployment Template (raw)</a:t>
            </a:r>
          </a:p>
        </p:txBody>
      </p:sp>
      <p:sp>
        <p:nvSpPr>
          <p:cNvPr id="3" name="Text Placeholder 2">
            <a:extLst>
              <a:ext uri="{FF2B5EF4-FFF2-40B4-BE49-F238E27FC236}">
                <a16:creationId xmlns:a16="http://schemas.microsoft.com/office/drawing/2014/main" id="{2422F453-B255-434F-8579-951EE6DFC2F3}"/>
              </a:ext>
            </a:extLst>
          </p:cNvPr>
          <p:cNvSpPr>
            <a:spLocks noGrp="1"/>
          </p:cNvSpPr>
          <p:nvPr>
            <p:ph type="body" sz="quarter" idx="10"/>
          </p:nvPr>
        </p:nvSpPr>
        <p:spPr>
          <a:xfrm>
            <a:off x="584200" y="1435497"/>
            <a:ext cx="11018520" cy="3102388"/>
          </a:xfrm>
        </p:spPr>
        <p:txBody>
          <a:bodyPr/>
          <a:lstStyle/>
          <a:p>
            <a:r>
              <a:rPr lang="en-US" dirty="0">
                <a:hlinkClick r:id="rId2"/>
              </a:rPr>
              <a:t>https://raw.githubusercontent.com/Azure/RDS-Templates/wvd-templates_preview_20200402.1900.0/wvd-templates/Create%20and%20provision%20WVD%20host%20pool/mainTemplate.json</a:t>
            </a:r>
            <a:endParaRPr lang="en-US" dirty="0"/>
          </a:p>
          <a:p>
            <a:r>
              <a:rPr lang="en-US" dirty="0"/>
              <a:t>This is the value to  use for the _</a:t>
            </a:r>
            <a:r>
              <a:rPr lang="en-US" dirty="0" err="1"/>
              <a:t>artifactsLocation</a:t>
            </a:r>
            <a:r>
              <a:rPr lang="en-US" dirty="0"/>
              <a:t> parameter </a:t>
            </a:r>
            <a:r>
              <a:rPr lang="en-US" u="sng" dirty="0">
                <a:hlinkClick r:id="rId3" tooltip="https://nam06.safelinks.protection.outlook.com/?url=https%3a%2f%2fraw.githubusercontent.com%2fazure%2frds-templates%2fwvd-templates_preview_20200402.1900.0%2fwvd-templates%2f&amp;data=02%7c01%7cmark.garcia%40microsoft.com%7c7cbf5c083bb749fb389b08d7dfe7f274%7c72f988bf86f141af91ab2d7cd011db47%7c1%7c0%7c637224059615471941&amp;sdata=mk8caembtcfvfjoq2mxqg6us%2btc0u%2frfgle%2bbcbhens%3d&amp;reserved=0"/>
              </a:rPr>
              <a:t>https://raw.githubusercontent.com/Azure/RDS-Templates/wvd-templates_preview_20200402.1900.0/wvd-templates/</a:t>
            </a:r>
            <a:endParaRPr lang="en-US" dirty="0"/>
          </a:p>
        </p:txBody>
      </p:sp>
    </p:spTree>
    <p:extLst>
      <p:ext uri="{BB962C8B-B14F-4D97-AF65-F5344CB8AC3E}">
        <p14:creationId xmlns:p14="http://schemas.microsoft.com/office/powerpoint/2010/main" val="12582764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5333A6-BA5C-48AB-ACF3-71734EA01CC0}"/>
              </a:ext>
            </a:extLst>
          </p:cNvPr>
          <p:cNvSpPr>
            <a:spLocks noGrp="1"/>
          </p:cNvSpPr>
          <p:nvPr>
            <p:ph type="title"/>
          </p:nvPr>
        </p:nvSpPr>
        <p:spPr/>
        <p:txBody>
          <a:bodyPr/>
          <a:lstStyle/>
          <a:p>
            <a:r>
              <a:rPr lang="en-US" dirty="0"/>
              <a:t>Adjust Idle Session Logoff</a:t>
            </a:r>
          </a:p>
        </p:txBody>
      </p:sp>
      <p:sp>
        <p:nvSpPr>
          <p:cNvPr id="4" name="Text Placeholder 3">
            <a:extLst>
              <a:ext uri="{FF2B5EF4-FFF2-40B4-BE49-F238E27FC236}">
                <a16:creationId xmlns:a16="http://schemas.microsoft.com/office/drawing/2014/main" id="{F755C20D-3EFC-4C35-8575-EA4F722B4C98}"/>
              </a:ext>
            </a:extLst>
          </p:cNvPr>
          <p:cNvSpPr>
            <a:spLocks noGrp="1"/>
          </p:cNvSpPr>
          <p:nvPr>
            <p:ph type="body" sz="quarter" idx="10"/>
          </p:nvPr>
        </p:nvSpPr>
        <p:spPr>
          <a:xfrm>
            <a:off x="584200" y="1435497"/>
            <a:ext cx="4683636" cy="4592026"/>
          </a:xfrm>
        </p:spPr>
        <p:txBody>
          <a:bodyPr/>
          <a:lstStyle/>
          <a:p>
            <a:r>
              <a:rPr lang="en-US" sz="2400" dirty="0"/>
              <a:t>Disconnected and idle sessions will exist indefinitely without intervention</a:t>
            </a:r>
          </a:p>
          <a:p>
            <a:r>
              <a:rPr lang="en-US" sz="2400" dirty="0"/>
              <a:t>Set limits on idle and disconnected sessions with a Group Policy Object </a:t>
            </a:r>
          </a:p>
          <a:p>
            <a:pPr lvl="1"/>
            <a:r>
              <a:rPr lang="en-US" sz="1800" dirty="0"/>
              <a:t>Create a GPO and modify the settings under </a:t>
            </a:r>
          </a:p>
          <a:p>
            <a:pPr lvl="2"/>
            <a:r>
              <a:rPr lang="en-US" sz="1400" dirty="0"/>
              <a:t>Computer Configuration &gt; Policies &gt; Administrative Templates &gt; Windows Components &gt; Remote Desktop Services &gt; Remote Desktop Session Hosts &gt; Session Time Limits</a:t>
            </a:r>
          </a:p>
          <a:p>
            <a:pPr lvl="2"/>
            <a:r>
              <a:rPr lang="en-US" sz="1400" dirty="0"/>
              <a:t>Enable and set the limit for disconnected sessions and limit for active but idle RDS sessions. Exact limits vary by environment.</a:t>
            </a:r>
          </a:p>
        </p:txBody>
      </p:sp>
      <p:pic>
        <p:nvPicPr>
          <p:cNvPr id="29698" name="Picture 2">
            <a:extLst>
              <a:ext uri="{FF2B5EF4-FFF2-40B4-BE49-F238E27FC236}">
                <a16:creationId xmlns:a16="http://schemas.microsoft.com/office/drawing/2014/main" id="{1BF9C123-9896-417B-AB4F-9C0C41A81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739" y="1775438"/>
            <a:ext cx="6342179" cy="385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452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9AA3-F322-4959-871F-79287620F7E7}"/>
              </a:ext>
            </a:extLst>
          </p:cNvPr>
          <p:cNvSpPr>
            <a:spLocks noGrp="1"/>
          </p:cNvSpPr>
          <p:nvPr>
            <p:ph type="title"/>
          </p:nvPr>
        </p:nvSpPr>
        <p:spPr>
          <a:xfrm>
            <a:off x="588263" y="457200"/>
            <a:ext cx="11018520" cy="861774"/>
          </a:xfrm>
        </p:spPr>
        <p:txBody>
          <a:bodyPr/>
          <a:lstStyle/>
          <a:p>
            <a:r>
              <a:rPr lang="en-US" dirty="0"/>
              <a:t>Set A Time Zone GPO</a:t>
            </a:r>
            <a:br>
              <a:rPr lang="en-US" dirty="0"/>
            </a:br>
            <a:r>
              <a:rPr lang="en-US" sz="1800" b="0" dirty="0">
                <a:hlinkClick r:id="rId2"/>
              </a:rPr>
              <a:t>https://dennisspan.com/configuring-the-time-zone-and-code-page-with-group-policy/</a:t>
            </a:r>
            <a:endParaRPr lang="en-US" b="0" dirty="0"/>
          </a:p>
        </p:txBody>
      </p:sp>
      <p:sp>
        <p:nvSpPr>
          <p:cNvPr id="3" name="Text Placeholder 2">
            <a:extLst>
              <a:ext uri="{FF2B5EF4-FFF2-40B4-BE49-F238E27FC236}">
                <a16:creationId xmlns:a16="http://schemas.microsoft.com/office/drawing/2014/main" id="{DD330EF9-5097-42A6-97B3-2AE0CAA2E2B9}"/>
              </a:ext>
            </a:extLst>
          </p:cNvPr>
          <p:cNvSpPr>
            <a:spLocks noGrp="1"/>
          </p:cNvSpPr>
          <p:nvPr>
            <p:ph type="body" sz="quarter" idx="10"/>
          </p:nvPr>
        </p:nvSpPr>
        <p:spPr>
          <a:xfrm>
            <a:off x="5159957" y="1574101"/>
            <a:ext cx="6446826" cy="1083374"/>
          </a:xfrm>
        </p:spPr>
        <p:txBody>
          <a:bodyPr/>
          <a:lstStyle/>
          <a:p>
            <a:r>
              <a:rPr lang="en-US" sz="1600" dirty="0"/>
              <a:t>HKLM\SYSTEM\</a:t>
            </a:r>
            <a:r>
              <a:rPr lang="en-US" sz="1600" dirty="0" err="1"/>
              <a:t>CurrentControlSet</a:t>
            </a:r>
            <a:r>
              <a:rPr lang="en-US" sz="1600" dirty="0"/>
              <a:t>\Control\</a:t>
            </a:r>
            <a:r>
              <a:rPr lang="en-US" sz="1600" dirty="0" err="1"/>
              <a:t>TimeZoneInformation</a:t>
            </a:r>
            <a:endParaRPr lang="en-US" sz="1600" dirty="0"/>
          </a:p>
          <a:p>
            <a:r>
              <a:rPr lang="en-US" sz="1600" dirty="0"/>
              <a:t>Tick the box of each individual registry value (as shown in the image below)</a:t>
            </a:r>
          </a:p>
          <a:p>
            <a:r>
              <a:rPr lang="en-US" sz="1600" dirty="0"/>
              <a:t>Use the scroll bar on the right to go down in the list. </a:t>
            </a:r>
          </a:p>
        </p:txBody>
      </p:sp>
      <p:pic>
        <p:nvPicPr>
          <p:cNvPr id="29698" name="Picture 2" descr="Configuring the time zone and code page with Group Policy - Group Policy Preference registry wizard">
            <a:extLst>
              <a:ext uri="{FF2B5EF4-FFF2-40B4-BE49-F238E27FC236}">
                <a16:creationId xmlns:a16="http://schemas.microsoft.com/office/drawing/2014/main" id="{BE9BFB0E-5E95-4285-BB84-75327790D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56" y="1574101"/>
            <a:ext cx="4418854" cy="4734486"/>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Configuring the time zone and code page with Group Policy - Group Policy Preference registry wizard registry browser">
            <a:extLst>
              <a:ext uri="{FF2B5EF4-FFF2-40B4-BE49-F238E27FC236}">
                <a16:creationId xmlns:a16="http://schemas.microsoft.com/office/drawing/2014/main" id="{B158C157-485B-49A9-BB35-1C6D08F9C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8159" y="2697821"/>
            <a:ext cx="47529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45082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cs typeface="Segoe UI"/>
              </a:rPr>
              <a:t>Scale based on schedule and load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00133" y="5347082"/>
            <a:ext cx="4153168" cy="422417"/>
          </a:xfrm>
        </p:spPr>
        <p:txBody>
          <a:bodyPr/>
          <a:lstStyle/>
          <a:p>
            <a:pPr marL="448193" lvl="3" indent="-112048"/>
            <a:endParaRPr lang="en-US"/>
          </a:p>
          <a:p>
            <a:pPr marL="448193" lvl="3" indent="-112048"/>
            <a:endParaRPr lang="en-US"/>
          </a:p>
        </p:txBody>
      </p:sp>
      <p:pic>
        <p:nvPicPr>
          <p:cNvPr id="2" name="Picture 1">
            <a:extLst>
              <a:ext uri="{FF2B5EF4-FFF2-40B4-BE49-F238E27FC236}">
                <a16:creationId xmlns:a16="http://schemas.microsoft.com/office/drawing/2014/main" id="{2A4B3110-6551-4EDD-A935-B80C91C5B15E}"/>
              </a:ext>
            </a:extLst>
          </p:cNvPr>
          <p:cNvPicPr>
            <a:picLocks noChangeAspect="1"/>
          </p:cNvPicPr>
          <p:nvPr/>
        </p:nvPicPr>
        <p:blipFill>
          <a:blip r:embed="rId3"/>
          <a:stretch>
            <a:fillRect/>
          </a:stretch>
        </p:blipFill>
        <p:spPr>
          <a:xfrm>
            <a:off x="5724872" y="2001929"/>
            <a:ext cx="6315952" cy="3094981"/>
          </a:xfrm>
          <a:prstGeom prst="rect">
            <a:avLst/>
          </a:prstGeom>
          <a:ln>
            <a:solidFill>
              <a:schemeClr val="tx2"/>
            </a:solidFill>
          </a:ln>
        </p:spPr>
      </p:pic>
      <p:sp>
        <p:nvSpPr>
          <p:cNvPr id="3" name="Oval 2">
            <a:extLst>
              <a:ext uri="{FF2B5EF4-FFF2-40B4-BE49-F238E27FC236}">
                <a16:creationId xmlns:a16="http://schemas.microsoft.com/office/drawing/2014/main" id="{FEE5E28D-FE7D-4B5B-82E2-08FEABD53588}"/>
              </a:ext>
            </a:extLst>
          </p:cNvPr>
          <p:cNvSpPr/>
          <p:nvPr/>
        </p:nvSpPr>
        <p:spPr bwMode="auto">
          <a:xfrm>
            <a:off x="827667" y="1964169"/>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1</a:t>
            </a:r>
          </a:p>
        </p:txBody>
      </p:sp>
      <p:sp>
        <p:nvSpPr>
          <p:cNvPr id="4" name="Rectangle 3">
            <a:extLst>
              <a:ext uri="{FF2B5EF4-FFF2-40B4-BE49-F238E27FC236}">
                <a16:creationId xmlns:a16="http://schemas.microsoft.com/office/drawing/2014/main" id="{548F0D8D-1236-4977-A23E-9BFD123EADDD}"/>
              </a:ext>
            </a:extLst>
          </p:cNvPr>
          <p:cNvSpPr/>
          <p:nvPr/>
        </p:nvSpPr>
        <p:spPr>
          <a:xfrm>
            <a:off x="1053459" y="1871463"/>
            <a:ext cx="4318087" cy="633625"/>
          </a:xfrm>
          <a:prstGeom prst="rect">
            <a:avLst/>
          </a:prstGeom>
        </p:spPr>
        <p:txBody>
          <a:bodyPr wrap="square">
            <a:spAutoFit/>
          </a:bodyPr>
          <a:lstStyle/>
          <a:p>
            <a:pPr marL="336145" lvl="3"/>
            <a:r>
              <a:rPr lang="en-US">
                <a:solidFill>
                  <a:srgbClr val="000000"/>
                </a:solidFill>
                <a:latin typeface="Segoe UI"/>
              </a:rPr>
              <a:t>Schedule VMs to start and stop based on Peak and Off-Peak business hours</a:t>
            </a:r>
          </a:p>
        </p:txBody>
      </p:sp>
      <p:sp>
        <p:nvSpPr>
          <p:cNvPr id="6" name="Oval 5">
            <a:extLst>
              <a:ext uri="{FF2B5EF4-FFF2-40B4-BE49-F238E27FC236}">
                <a16:creationId xmlns:a16="http://schemas.microsoft.com/office/drawing/2014/main" id="{721F728B-360E-45CA-80F8-ADE3BD5D8463}"/>
              </a:ext>
            </a:extLst>
          </p:cNvPr>
          <p:cNvSpPr/>
          <p:nvPr/>
        </p:nvSpPr>
        <p:spPr bwMode="auto">
          <a:xfrm>
            <a:off x="827667" y="3325314"/>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2</a:t>
            </a:r>
          </a:p>
        </p:txBody>
      </p:sp>
      <p:sp>
        <p:nvSpPr>
          <p:cNvPr id="7" name="Rectangle 6">
            <a:extLst>
              <a:ext uri="{FF2B5EF4-FFF2-40B4-BE49-F238E27FC236}">
                <a16:creationId xmlns:a16="http://schemas.microsoft.com/office/drawing/2014/main" id="{DFA49D48-39FB-4ADC-9B44-9E5F1F61503D}"/>
              </a:ext>
            </a:extLst>
          </p:cNvPr>
          <p:cNvSpPr/>
          <p:nvPr/>
        </p:nvSpPr>
        <p:spPr>
          <a:xfrm>
            <a:off x="1053459" y="3232608"/>
            <a:ext cx="4318087" cy="633625"/>
          </a:xfrm>
          <a:prstGeom prst="rect">
            <a:avLst/>
          </a:prstGeom>
        </p:spPr>
        <p:txBody>
          <a:bodyPr wrap="square">
            <a:spAutoFit/>
          </a:bodyPr>
          <a:lstStyle/>
          <a:p>
            <a:pPr marL="336145" lvl="3"/>
            <a:r>
              <a:rPr lang="en-US">
                <a:solidFill>
                  <a:srgbClr val="000000"/>
                </a:solidFill>
                <a:latin typeface="Segoe UI"/>
              </a:rPr>
              <a:t>Scale out VMs based on number of sessions per CPU core</a:t>
            </a:r>
          </a:p>
        </p:txBody>
      </p:sp>
      <p:sp>
        <p:nvSpPr>
          <p:cNvPr id="9" name="Oval 8">
            <a:extLst>
              <a:ext uri="{FF2B5EF4-FFF2-40B4-BE49-F238E27FC236}">
                <a16:creationId xmlns:a16="http://schemas.microsoft.com/office/drawing/2014/main" id="{1FA7E4BE-CB1F-4361-9B43-5B730CBCB5FE}"/>
              </a:ext>
            </a:extLst>
          </p:cNvPr>
          <p:cNvSpPr/>
          <p:nvPr/>
        </p:nvSpPr>
        <p:spPr bwMode="auto">
          <a:xfrm>
            <a:off x="827667" y="4686460"/>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3</a:t>
            </a:r>
          </a:p>
        </p:txBody>
      </p:sp>
      <p:sp>
        <p:nvSpPr>
          <p:cNvPr id="11" name="Rectangle 10">
            <a:extLst>
              <a:ext uri="{FF2B5EF4-FFF2-40B4-BE49-F238E27FC236}">
                <a16:creationId xmlns:a16="http://schemas.microsoft.com/office/drawing/2014/main" id="{0B225A20-E701-41A3-8672-90D6884EB3F1}"/>
              </a:ext>
            </a:extLst>
          </p:cNvPr>
          <p:cNvSpPr/>
          <p:nvPr/>
        </p:nvSpPr>
        <p:spPr>
          <a:xfrm>
            <a:off x="1053459" y="4441902"/>
            <a:ext cx="4318087" cy="905179"/>
          </a:xfrm>
          <a:prstGeom prst="rect">
            <a:avLst/>
          </a:prstGeom>
        </p:spPr>
        <p:txBody>
          <a:bodyPr wrap="square">
            <a:spAutoFit/>
          </a:bodyPr>
          <a:lstStyle/>
          <a:p>
            <a:pPr marL="336145" lvl="3"/>
            <a:r>
              <a:rPr lang="en-US">
                <a:solidFill>
                  <a:srgbClr val="000000"/>
                </a:solidFill>
                <a:latin typeface="Segoe UI"/>
              </a:rPr>
              <a:t>Scale in VMs during Off-Peak hours, leaving the minimum number of session host VMs running</a:t>
            </a:r>
          </a:p>
        </p:txBody>
      </p:sp>
    </p:spTree>
    <p:extLst>
      <p:ext uri="{BB962C8B-B14F-4D97-AF65-F5344CB8AC3E}">
        <p14:creationId xmlns:p14="http://schemas.microsoft.com/office/powerpoint/2010/main" val="30232275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47F3-1DF8-46E9-97FD-8B93572226F9}"/>
              </a:ext>
            </a:extLst>
          </p:cNvPr>
          <p:cNvSpPr>
            <a:spLocks noGrp="1"/>
          </p:cNvSpPr>
          <p:nvPr>
            <p:ph type="title"/>
          </p:nvPr>
        </p:nvSpPr>
        <p:spPr>
          <a:xfrm>
            <a:off x="588263" y="457200"/>
            <a:ext cx="11018520" cy="492443"/>
          </a:xfrm>
        </p:spPr>
        <p:txBody>
          <a:bodyPr/>
          <a:lstStyle/>
          <a:p>
            <a:r>
              <a:rPr lang="en-US" sz="3200" dirty="0"/>
              <a:t>Scaling Windows Virtual Desktop with Azure Automation</a:t>
            </a:r>
          </a:p>
        </p:txBody>
      </p:sp>
      <p:grpSp>
        <p:nvGrpSpPr>
          <p:cNvPr id="11" name="Group 10">
            <a:extLst>
              <a:ext uri="{FF2B5EF4-FFF2-40B4-BE49-F238E27FC236}">
                <a16:creationId xmlns:a16="http://schemas.microsoft.com/office/drawing/2014/main" id="{547069A7-B21B-4685-872F-2CE89286F604}"/>
              </a:ext>
            </a:extLst>
          </p:cNvPr>
          <p:cNvGrpSpPr/>
          <p:nvPr/>
        </p:nvGrpSpPr>
        <p:grpSpPr>
          <a:xfrm>
            <a:off x="553262" y="1275092"/>
            <a:ext cx="11079251" cy="5182456"/>
            <a:chOff x="564356" y="1300163"/>
            <a:chExt cx="10929938" cy="5126905"/>
          </a:xfrm>
        </p:grpSpPr>
        <p:sp>
          <p:nvSpPr>
            <p:cNvPr id="3" name="Rectangle 2">
              <a:extLst>
                <a:ext uri="{FF2B5EF4-FFF2-40B4-BE49-F238E27FC236}">
                  <a16:creationId xmlns:a16="http://schemas.microsoft.com/office/drawing/2014/main" id="{4E22CA9F-67A5-4E2D-9F4A-E84CF7F04D59}"/>
                </a:ext>
              </a:extLst>
            </p:cNvPr>
            <p:cNvSpPr/>
            <p:nvPr/>
          </p:nvSpPr>
          <p:spPr bwMode="auto">
            <a:xfrm>
              <a:off x="564356" y="1300163"/>
              <a:ext cx="10929938" cy="5126905"/>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descr="WebhooksOverview">
              <a:extLst>
                <a:ext uri="{FF2B5EF4-FFF2-40B4-BE49-F238E27FC236}">
                  <a16:creationId xmlns:a16="http://schemas.microsoft.com/office/drawing/2014/main" id="{1038F936-BB11-4D9E-AADC-09BF962F8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57" y="1641769"/>
              <a:ext cx="9383667" cy="46734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8508EB-117D-453C-9C0D-0E923FE2F113}"/>
                </a:ext>
              </a:extLst>
            </p:cNvPr>
            <p:cNvPicPr>
              <a:picLocks noChangeAspect="1"/>
            </p:cNvPicPr>
            <p:nvPr/>
          </p:nvPicPr>
          <p:blipFill>
            <a:blip r:embed="rId3"/>
            <a:stretch>
              <a:fillRect/>
            </a:stretch>
          </p:blipFill>
          <p:spPr>
            <a:xfrm>
              <a:off x="1215142" y="2318468"/>
              <a:ext cx="1757237" cy="1757237"/>
            </a:xfrm>
            <a:prstGeom prst="rect">
              <a:avLst/>
            </a:prstGeom>
          </p:spPr>
        </p:pic>
        <p:sp>
          <p:nvSpPr>
            <p:cNvPr id="5" name="TextBox 4">
              <a:extLst>
                <a:ext uri="{FF2B5EF4-FFF2-40B4-BE49-F238E27FC236}">
                  <a16:creationId xmlns:a16="http://schemas.microsoft.com/office/drawing/2014/main" id="{2118F668-3CD8-43DA-BC4C-48D3320CDF88}"/>
                </a:ext>
              </a:extLst>
            </p:cNvPr>
            <p:cNvSpPr txBox="1"/>
            <p:nvPr/>
          </p:nvSpPr>
          <p:spPr>
            <a:xfrm>
              <a:off x="1064925" y="4137252"/>
              <a:ext cx="2234492" cy="298493"/>
            </a:xfrm>
            <a:prstGeom prst="rect">
              <a:avLst/>
            </a:prstGeom>
            <a:noFill/>
          </p:spPr>
          <p:txBody>
            <a:bodyPr wrap="square" lIns="0" tIns="0" rIns="0" bIns="0" rtlCol="0">
              <a:spAutoFit/>
            </a:bodyPr>
            <a:lstStyle/>
            <a:p>
              <a:r>
                <a:rPr lang="en-US" sz="1961" b="1">
                  <a:gradFill>
                    <a:gsLst>
                      <a:gs pos="2917">
                        <a:srgbClr val="000000"/>
                      </a:gs>
                      <a:gs pos="30000">
                        <a:srgbClr val="000000"/>
                      </a:gs>
                    </a:gsLst>
                    <a:lin ang="5400000" scaled="0"/>
                  </a:gradFill>
                  <a:latin typeface="Segoe UI"/>
                </a:rPr>
                <a:t>Azure Logic Apps</a:t>
              </a:r>
            </a:p>
          </p:txBody>
        </p:sp>
        <p:pic>
          <p:nvPicPr>
            <p:cNvPr id="6" name="Picture 5">
              <a:extLst>
                <a:ext uri="{FF2B5EF4-FFF2-40B4-BE49-F238E27FC236}">
                  <a16:creationId xmlns:a16="http://schemas.microsoft.com/office/drawing/2014/main" id="{EEF7A1D1-4200-43B6-B3FF-83EEC946C0F4}"/>
                </a:ext>
              </a:extLst>
            </p:cNvPr>
            <p:cNvPicPr>
              <a:picLocks noChangeAspect="1"/>
            </p:cNvPicPr>
            <p:nvPr/>
          </p:nvPicPr>
          <p:blipFill>
            <a:blip r:embed="rId4"/>
            <a:stretch>
              <a:fillRect/>
            </a:stretch>
          </p:blipFill>
          <p:spPr>
            <a:xfrm>
              <a:off x="9788981" y="2607631"/>
              <a:ext cx="1436782" cy="1381823"/>
            </a:xfrm>
            <a:prstGeom prst="rect">
              <a:avLst/>
            </a:prstGeom>
          </p:spPr>
        </p:pic>
        <p:pic>
          <p:nvPicPr>
            <p:cNvPr id="7" name="Picture 6">
              <a:extLst>
                <a:ext uri="{FF2B5EF4-FFF2-40B4-BE49-F238E27FC236}">
                  <a16:creationId xmlns:a16="http://schemas.microsoft.com/office/drawing/2014/main" id="{CF48DB00-B5C4-4AFC-848A-81AD2CC22DB3}"/>
                </a:ext>
              </a:extLst>
            </p:cNvPr>
            <p:cNvPicPr>
              <a:picLocks noChangeAspect="1"/>
            </p:cNvPicPr>
            <p:nvPr/>
          </p:nvPicPr>
          <p:blipFill>
            <a:blip r:embed="rId5"/>
            <a:stretch>
              <a:fillRect/>
            </a:stretch>
          </p:blipFill>
          <p:spPr>
            <a:xfrm>
              <a:off x="8560501" y="3092764"/>
              <a:ext cx="1224051" cy="233153"/>
            </a:xfrm>
            <a:prstGeom prst="rect">
              <a:avLst/>
            </a:prstGeom>
          </p:spPr>
        </p:pic>
        <p:sp>
          <p:nvSpPr>
            <p:cNvPr id="8" name="TextBox 7">
              <a:extLst>
                <a:ext uri="{FF2B5EF4-FFF2-40B4-BE49-F238E27FC236}">
                  <a16:creationId xmlns:a16="http://schemas.microsoft.com/office/drawing/2014/main" id="{A90905DB-39F1-480F-A673-1A3989A5B00D}"/>
                </a:ext>
              </a:extLst>
            </p:cNvPr>
            <p:cNvSpPr txBox="1"/>
            <p:nvPr/>
          </p:nvSpPr>
          <p:spPr>
            <a:xfrm>
              <a:off x="9784551" y="4029541"/>
              <a:ext cx="1436782" cy="596984"/>
            </a:xfrm>
            <a:prstGeom prst="rect">
              <a:avLst/>
            </a:prstGeom>
            <a:noFill/>
          </p:spPr>
          <p:txBody>
            <a:bodyPr wrap="square" lIns="0" tIns="0" rIns="0" bIns="0" rtlCol="0">
              <a:spAutoFit/>
            </a:bodyPr>
            <a:lstStyle/>
            <a:p>
              <a:pPr algn="ctr"/>
              <a:r>
                <a:rPr lang="en-US" sz="1961" b="1">
                  <a:gradFill>
                    <a:gsLst>
                      <a:gs pos="2917">
                        <a:srgbClr val="000000"/>
                      </a:gs>
                      <a:gs pos="30000">
                        <a:srgbClr val="000000"/>
                      </a:gs>
                    </a:gsLst>
                    <a:lin ang="5400000" scaled="0"/>
                  </a:gradFill>
                  <a:latin typeface="Segoe UI"/>
                </a:rPr>
                <a:t>WVD Host Pool</a:t>
              </a:r>
            </a:p>
          </p:txBody>
        </p:sp>
        <p:sp>
          <p:nvSpPr>
            <p:cNvPr id="13" name="TextBox 12">
              <a:extLst>
                <a:ext uri="{FF2B5EF4-FFF2-40B4-BE49-F238E27FC236}">
                  <a16:creationId xmlns:a16="http://schemas.microsoft.com/office/drawing/2014/main" id="{644FDB63-880B-44BA-93F3-7DFC2261A529}"/>
                </a:ext>
              </a:extLst>
            </p:cNvPr>
            <p:cNvSpPr txBox="1"/>
            <p:nvPr/>
          </p:nvSpPr>
          <p:spPr>
            <a:xfrm>
              <a:off x="7143283" y="4186507"/>
              <a:ext cx="1193006" cy="304462"/>
            </a:xfrm>
            <a:prstGeom prst="rect">
              <a:avLst/>
            </a:prstGeom>
            <a:noFill/>
          </p:spPr>
          <p:txBody>
            <a:bodyPr wrap="square" lIns="0" tIns="0" rIns="0" bIns="0" rtlCol="0">
              <a:spAutoFit/>
            </a:bodyPr>
            <a:lstStyle/>
            <a:p>
              <a:endParaRPr lang="en-US" sz="2000" b="1">
                <a:gradFill>
                  <a:gsLst>
                    <a:gs pos="2917">
                      <a:srgbClr val="000000"/>
                    </a:gs>
                    <a:gs pos="30000">
                      <a:srgbClr val="000000"/>
                    </a:gs>
                  </a:gsLst>
                  <a:lin ang="5400000" scaled="0"/>
                </a:gradFill>
                <a:latin typeface="Segoe UI"/>
              </a:endParaRPr>
            </a:p>
          </p:txBody>
        </p:sp>
      </p:grpSp>
      <p:sp>
        <p:nvSpPr>
          <p:cNvPr id="9" name="Rectangle 8">
            <a:extLst>
              <a:ext uri="{FF2B5EF4-FFF2-40B4-BE49-F238E27FC236}">
                <a16:creationId xmlns:a16="http://schemas.microsoft.com/office/drawing/2014/main" id="{4C1CF176-39FE-4E72-A3AB-DBCC1C04D4A1}"/>
              </a:ext>
            </a:extLst>
          </p:cNvPr>
          <p:cNvSpPr/>
          <p:nvPr/>
        </p:nvSpPr>
        <p:spPr bwMode="auto">
          <a:xfrm>
            <a:off x="7956839" y="4952166"/>
            <a:ext cx="2177031" cy="11952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1961" b="1">
                <a:gradFill>
                  <a:gsLst>
                    <a:gs pos="2917">
                      <a:srgbClr val="000000"/>
                    </a:gs>
                    <a:gs pos="30000">
                      <a:srgbClr val="000000"/>
                    </a:gs>
                  </a:gsLst>
                  <a:lin ang="5400000" scaled="0"/>
                </a:gradFill>
                <a:latin typeface="Segoe UI"/>
              </a:rPr>
              <a:t>WVD Scaling logic</a:t>
            </a:r>
          </a:p>
        </p:txBody>
      </p:sp>
    </p:spTree>
    <p:extLst>
      <p:ext uri="{BB962C8B-B14F-4D97-AF65-F5344CB8AC3E}">
        <p14:creationId xmlns:p14="http://schemas.microsoft.com/office/powerpoint/2010/main" val="4820788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597F-48F0-4444-8537-2EEF48685A4F}"/>
              </a:ext>
            </a:extLst>
          </p:cNvPr>
          <p:cNvSpPr>
            <a:spLocks noGrp="1"/>
          </p:cNvSpPr>
          <p:nvPr>
            <p:ph type="title"/>
          </p:nvPr>
        </p:nvSpPr>
        <p:spPr/>
        <p:txBody>
          <a:bodyPr/>
          <a:lstStyle/>
          <a:p>
            <a:r>
              <a:rPr lang="en-US" dirty="0"/>
              <a:t>Scaling up and Down and/or Adding Hosts to WVD</a:t>
            </a:r>
          </a:p>
        </p:txBody>
      </p:sp>
      <p:sp>
        <p:nvSpPr>
          <p:cNvPr id="3" name="Text Placeholder 2">
            <a:extLst>
              <a:ext uri="{FF2B5EF4-FFF2-40B4-BE49-F238E27FC236}">
                <a16:creationId xmlns:a16="http://schemas.microsoft.com/office/drawing/2014/main" id="{D172C595-4493-47D5-B8C7-B74EB364E44B}"/>
              </a:ext>
            </a:extLst>
          </p:cNvPr>
          <p:cNvSpPr>
            <a:spLocks noGrp="1"/>
          </p:cNvSpPr>
          <p:nvPr>
            <p:ph type="body" sz="quarter" idx="10"/>
          </p:nvPr>
        </p:nvSpPr>
        <p:spPr>
          <a:xfrm>
            <a:off x="584200" y="1435497"/>
            <a:ext cx="11018520" cy="5810822"/>
          </a:xfrm>
        </p:spPr>
        <p:txBody>
          <a:bodyPr/>
          <a:lstStyle/>
          <a:p>
            <a:r>
              <a:rPr lang="en-US" dirty="0"/>
              <a:t>Start/Stop serverless automation on Host Pool VMs </a:t>
            </a:r>
            <a:r>
              <a:rPr lang="en-US" dirty="0">
                <a:hlinkClick r:id="rId2"/>
              </a:rPr>
              <a:t>https://docs.microsoft.com/en-us/azure/virtual-desktop/set-up-scaling-script</a:t>
            </a:r>
            <a:endParaRPr lang="en-US" dirty="0"/>
          </a:p>
          <a:p>
            <a:r>
              <a:rPr lang="en-US" dirty="0"/>
              <a:t>Scales WITHIN Host Pool turning on/off VMs in the Pool</a:t>
            </a:r>
          </a:p>
          <a:p>
            <a:endParaRPr lang="en-US" dirty="0"/>
          </a:p>
          <a:p>
            <a:endParaRPr lang="en-US" dirty="0"/>
          </a:p>
          <a:p>
            <a:r>
              <a:rPr lang="en-US" dirty="0"/>
              <a:t>Low-cost automation option to optimize session host VM costs:</a:t>
            </a:r>
          </a:p>
          <a:p>
            <a:pPr lvl="1"/>
            <a:r>
              <a:rPr lang="en-US" dirty="0"/>
              <a:t>Schedule VMs to start and stop based on Peak and Off-Peak business hours</a:t>
            </a:r>
          </a:p>
          <a:p>
            <a:pPr lvl="1"/>
            <a:r>
              <a:rPr lang="en-US" dirty="0"/>
              <a:t>Scale out VMs based on number of sessions per CPU core</a:t>
            </a:r>
          </a:p>
          <a:p>
            <a:pPr lvl="1"/>
            <a:r>
              <a:rPr lang="en-US" dirty="0"/>
              <a:t>Scale in VMs during Off-Peak hours, leaving the minimum number of session host VMs running</a:t>
            </a:r>
          </a:p>
          <a:p>
            <a:r>
              <a:rPr lang="en-US" dirty="0"/>
              <a:t>Mandates changing from Breadth Mode to Depth Mode (next slides)</a:t>
            </a:r>
          </a:p>
          <a:p>
            <a:endParaRPr lang="en-US" dirty="0"/>
          </a:p>
        </p:txBody>
      </p:sp>
      <p:sp>
        <p:nvSpPr>
          <p:cNvPr id="4" name="Rectangle 3">
            <a:extLst>
              <a:ext uri="{FF2B5EF4-FFF2-40B4-BE49-F238E27FC236}">
                <a16:creationId xmlns:a16="http://schemas.microsoft.com/office/drawing/2014/main" id="{C7CFA102-BB13-49AB-8C56-74F5FB7DBE13}"/>
              </a:ext>
            </a:extLst>
          </p:cNvPr>
          <p:cNvSpPr/>
          <p:nvPr/>
        </p:nvSpPr>
        <p:spPr bwMode="auto">
          <a:xfrm>
            <a:off x="867267" y="3429000"/>
            <a:ext cx="3590433" cy="897902"/>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chemeClr val="tx2"/>
              </a:solidFill>
            </a:endParaRPr>
          </a:p>
        </p:txBody>
      </p:sp>
      <p:pic>
        <p:nvPicPr>
          <p:cNvPr id="5" name="Virtual machines">
            <a:extLst>
              <a:ext uri="{FF2B5EF4-FFF2-40B4-BE49-F238E27FC236}">
                <a16:creationId xmlns:a16="http://schemas.microsoft.com/office/drawing/2014/main" id="{223F2B8B-ABD6-4073-8BEF-3D417CF52544}"/>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86504" y="3864069"/>
            <a:ext cx="468965" cy="436611"/>
          </a:xfrm>
          <a:prstGeom prst="rect">
            <a:avLst/>
          </a:prstGeom>
        </p:spPr>
      </p:pic>
      <p:pic>
        <p:nvPicPr>
          <p:cNvPr id="6" name="Virtual machines">
            <a:extLst>
              <a:ext uri="{FF2B5EF4-FFF2-40B4-BE49-F238E27FC236}">
                <a16:creationId xmlns:a16="http://schemas.microsoft.com/office/drawing/2014/main" id="{BAD3066C-BBE2-484E-BA44-6ECE9119A45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55345" y="3854215"/>
            <a:ext cx="468965" cy="436611"/>
          </a:xfrm>
          <a:prstGeom prst="rect">
            <a:avLst/>
          </a:prstGeom>
        </p:spPr>
      </p:pic>
      <p:pic>
        <p:nvPicPr>
          <p:cNvPr id="7" name="Virtual machines">
            <a:extLst>
              <a:ext uri="{FF2B5EF4-FFF2-40B4-BE49-F238E27FC236}">
                <a16:creationId xmlns:a16="http://schemas.microsoft.com/office/drawing/2014/main" id="{CECD25F2-EF97-44B0-A67B-48E076152BD3}"/>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21046" y="3854214"/>
            <a:ext cx="468965" cy="436611"/>
          </a:xfrm>
          <a:prstGeom prst="rect">
            <a:avLst/>
          </a:prstGeom>
        </p:spPr>
      </p:pic>
      <p:pic>
        <p:nvPicPr>
          <p:cNvPr id="8" name="Virtual machines">
            <a:extLst>
              <a:ext uri="{FF2B5EF4-FFF2-40B4-BE49-F238E27FC236}">
                <a16:creationId xmlns:a16="http://schemas.microsoft.com/office/drawing/2014/main" id="{B51048EC-D524-44F2-ACEE-7933E695C53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999213" y="2296005"/>
            <a:ext cx="468965" cy="436611"/>
          </a:xfrm>
          <a:prstGeom prst="rect">
            <a:avLst/>
          </a:prstGeom>
        </p:spPr>
      </p:pic>
      <p:pic>
        <p:nvPicPr>
          <p:cNvPr id="9" name="Virtual machines">
            <a:extLst>
              <a:ext uri="{FF2B5EF4-FFF2-40B4-BE49-F238E27FC236}">
                <a16:creationId xmlns:a16="http://schemas.microsoft.com/office/drawing/2014/main" id="{ABADFEF2-8D10-430E-B21D-E0713D6C419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88316" y="3854213"/>
            <a:ext cx="468965" cy="436611"/>
          </a:xfrm>
          <a:prstGeom prst="rect">
            <a:avLst/>
          </a:prstGeom>
        </p:spPr>
      </p:pic>
      <p:pic>
        <p:nvPicPr>
          <p:cNvPr id="10" name="Virtual machines">
            <a:extLst>
              <a:ext uri="{FF2B5EF4-FFF2-40B4-BE49-F238E27FC236}">
                <a16:creationId xmlns:a16="http://schemas.microsoft.com/office/drawing/2014/main" id="{1E58BBD5-AF06-4F72-8BD2-1DB35524B78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254017" y="3854213"/>
            <a:ext cx="468965" cy="436611"/>
          </a:xfrm>
          <a:prstGeom prst="rect">
            <a:avLst/>
          </a:prstGeom>
        </p:spPr>
      </p:pic>
      <p:pic>
        <p:nvPicPr>
          <p:cNvPr id="11" name="Virtual machines">
            <a:extLst>
              <a:ext uri="{FF2B5EF4-FFF2-40B4-BE49-F238E27FC236}">
                <a16:creationId xmlns:a16="http://schemas.microsoft.com/office/drawing/2014/main" id="{70E3D462-426C-41CC-A20D-B7A1BB426E9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9718" y="3854213"/>
            <a:ext cx="468965" cy="436611"/>
          </a:xfrm>
          <a:prstGeom prst="rect">
            <a:avLst/>
          </a:prstGeom>
        </p:spPr>
      </p:pic>
      <p:sp>
        <p:nvSpPr>
          <p:cNvPr id="12" name="Arrow: Left-Right 11">
            <a:extLst>
              <a:ext uri="{FF2B5EF4-FFF2-40B4-BE49-F238E27FC236}">
                <a16:creationId xmlns:a16="http://schemas.microsoft.com/office/drawing/2014/main" id="{BB04270C-7580-44ED-8C81-66BBE06DFE40}"/>
              </a:ext>
            </a:extLst>
          </p:cNvPr>
          <p:cNvSpPr/>
          <p:nvPr/>
        </p:nvSpPr>
        <p:spPr bwMode="auto">
          <a:xfrm>
            <a:off x="986504" y="3429000"/>
            <a:ext cx="3302179" cy="389135"/>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Scaling Within Host Pool Limits</a:t>
            </a:r>
          </a:p>
        </p:txBody>
      </p:sp>
      <p:sp>
        <p:nvSpPr>
          <p:cNvPr id="13" name="Rectangle 12">
            <a:extLst>
              <a:ext uri="{FF2B5EF4-FFF2-40B4-BE49-F238E27FC236}">
                <a16:creationId xmlns:a16="http://schemas.microsoft.com/office/drawing/2014/main" id="{182BCD4D-2199-4728-81C4-64D522F70687}"/>
              </a:ext>
            </a:extLst>
          </p:cNvPr>
          <p:cNvSpPr/>
          <p:nvPr/>
        </p:nvSpPr>
        <p:spPr bwMode="auto">
          <a:xfrm>
            <a:off x="4534293" y="3429000"/>
            <a:ext cx="1932495" cy="89790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4" name="Arrow: Right 13">
            <a:extLst>
              <a:ext uri="{FF2B5EF4-FFF2-40B4-BE49-F238E27FC236}">
                <a16:creationId xmlns:a16="http://schemas.microsoft.com/office/drawing/2014/main" id="{0AFADC19-D6AA-4514-BB14-9AE310774AEC}"/>
              </a:ext>
            </a:extLst>
          </p:cNvPr>
          <p:cNvSpPr/>
          <p:nvPr/>
        </p:nvSpPr>
        <p:spPr bwMode="auto">
          <a:xfrm>
            <a:off x="4576937" y="3429000"/>
            <a:ext cx="1744456" cy="435069"/>
          </a:xfrm>
          <a:prstGeom prst="right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Add More Hosts</a:t>
            </a:r>
          </a:p>
        </p:txBody>
      </p:sp>
      <p:pic>
        <p:nvPicPr>
          <p:cNvPr id="15" name="Virtual machines">
            <a:extLst>
              <a:ext uri="{FF2B5EF4-FFF2-40B4-BE49-F238E27FC236}">
                <a16:creationId xmlns:a16="http://schemas.microsoft.com/office/drawing/2014/main" id="{F8D95D1D-1BC7-40CF-A6C1-3E227FD89051}"/>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660204" y="3818135"/>
            <a:ext cx="468965" cy="436611"/>
          </a:xfrm>
          <a:prstGeom prst="rect">
            <a:avLst/>
          </a:prstGeom>
          <a:solidFill>
            <a:schemeClr val="bg2"/>
          </a:solidFill>
        </p:spPr>
      </p:pic>
      <p:sp>
        <p:nvSpPr>
          <p:cNvPr id="16" name="Rectangle 15">
            <a:extLst>
              <a:ext uri="{FF2B5EF4-FFF2-40B4-BE49-F238E27FC236}">
                <a16:creationId xmlns:a16="http://schemas.microsoft.com/office/drawing/2014/main" id="{41B0E3E3-376F-49CA-93F8-903B8A84AA81}"/>
              </a:ext>
            </a:extLst>
          </p:cNvPr>
          <p:cNvSpPr/>
          <p:nvPr/>
        </p:nvSpPr>
        <p:spPr>
          <a:xfrm>
            <a:off x="6550055" y="3536433"/>
            <a:ext cx="3202757" cy="635559"/>
          </a:xfrm>
          <a:prstGeom prst="rect">
            <a:avLst/>
          </a:prstGeom>
        </p:spPr>
        <p:txBody>
          <a:bodyPr wrap="square">
            <a:spAutoFit/>
          </a:bodyPr>
          <a:lstStyle/>
          <a:p>
            <a:r>
              <a:rPr lang="en-US" b="1" dirty="0">
                <a:latin typeface="Segoe UI" panose="020B0502040204020203" pitchFamily="34" charset="0"/>
                <a:hlinkClick r:id="rId5"/>
              </a:rPr>
              <a:t>Expand an existing host pool with new session hosts</a:t>
            </a:r>
            <a:endParaRPr lang="en-US" b="1" i="0" dirty="0">
              <a:effectLst/>
              <a:latin typeface="Segoe UI" panose="020B0502040204020203" pitchFamily="34" charset="0"/>
            </a:endParaRPr>
          </a:p>
        </p:txBody>
      </p:sp>
      <p:sp>
        <p:nvSpPr>
          <p:cNvPr id="17" name="TextBox 16">
            <a:extLst>
              <a:ext uri="{FF2B5EF4-FFF2-40B4-BE49-F238E27FC236}">
                <a16:creationId xmlns:a16="http://schemas.microsoft.com/office/drawing/2014/main" id="{BCC744EE-7D38-42A0-B341-EFFCE76036F4}"/>
              </a:ext>
            </a:extLst>
          </p:cNvPr>
          <p:cNvSpPr txBox="1"/>
          <p:nvPr/>
        </p:nvSpPr>
        <p:spPr>
          <a:xfrm>
            <a:off x="5173853" y="3996965"/>
            <a:ext cx="931942" cy="307777"/>
          </a:xfrm>
          <a:prstGeom prst="rect">
            <a:avLst/>
          </a:prstGeom>
          <a:noFill/>
        </p:spPr>
        <p:txBody>
          <a:bodyPr wrap="square" lIns="0" tIns="0" rIns="0" bIns="0" rtlCol="0">
            <a:spAutoFit/>
          </a:bodyPr>
          <a:lstStyle/>
          <a:p>
            <a:pPr algn="l"/>
            <a:r>
              <a:rPr lang="en-US" sz="2000" dirty="0">
                <a:solidFill>
                  <a:schemeClr val="bg1"/>
                </a:solidFill>
              </a:rPr>
              <a:t>…..</a:t>
            </a:r>
          </a:p>
        </p:txBody>
      </p:sp>
      <p:sp>
        <p:nvSpPr>
          <p:cNvPr id="18" name="Rectangle 17">
            <a:extLst>
              <a:ext uri="{FF2B5EF4-FFF2-40B4-BE49-F238E27FC236}">
                <a16:creationId xmlns:a16="http://schemas.microsoft.com/office/drawing/2014/main" id="{33B7FC63-B95E-4F40-8CF4-ECD2F3D7D9ED}"/>
              </a:ext>
            </a:extLst>
          </p:cNvPr>
          <p:cNvSpPr/>
          <p:nvPr/>
        </p:nvSpPr>
        <p:spPr bwMode="auto">
          <a:xfrm>
            <a:off x="4487158" y="3346315"/>
            <a:ext cx="5326144" cy="1030534"/>
          </a:xfrm>
          <a:prstGeom prst="rect">
            <a:avLst/>
          </a:prstGeom>
          <a:noFill/>
          <a:ln w="1905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9" name="Arrow: Left 18">
            <a:extLst>
              <a:ext uri="{FF2B5EF4-FFF2-40B4-BE49-F238E27FC236}">
                <a16:creationId xmlns:a16="http://schemas.microsoft.com/office/drawing/2014/main" id="{0C6FEEC5-D6D1-4862-BEF3-A2D76A729881}"/>
              </a:ext>
            </a:extLst>
          </p:cNvPr>
          <p:cNvSpPr/>
          <p:nvPr/>
        </p:nvSpPr>
        <p:spPr bwMode="auto">
          <a:xfrm rot="20699608">
            <a:off x="9605913" y="3115698"/>
            <a:ext cx="2279874" cy="982744"/>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40075">
                      <a:srgbClr val="FFFFFF"/>
                    </a:gs>
                    <a:gs pos="30000">
                      <a:srgbClr val="FFFFFF"/>
                    </a:gs>
                  </a:gsLst>
                  <a:lin ang="5400000" scaled="0"/>
                </a:gradFill>
              </a:rPr>
              <a:t>Adding Hosts is separate from Scaling within Host Pools</a:t>
            </a:r>
          </a:p>
        </p:txBody>
      </p:sp>
      <p:sp>
        <p:nvSpPr>
          <p:cNvPr id="20" name="Rectangle 19">
            <a:extLst>
              <a:ext uri="{FF2B5EF4-FFF2-40B4-BE49-F238E27FC236}">
                <a16:creationId xmlns:a16="http://schemas.microsoft.com/office/drawing/2014/main" id="{71BED14D-35D6-456D-BB70-5FCA00667B05}"/>
              </a:ext>
            </a:extLst>
          </p:cNvPr>
          <p:cNvSpPr/>
          <p:nvPr/>
        </p:nvSpPr>
        <p:spPr bwMode="auto">
          <a:xfrm>
            <a:off x="2052379" y="3728517"/>
            <a:ext cx="2370593" cy="598385"/>
          </a:xfrm>
          <a:prstGeom prst="rect">
            <a:avLst/>
          </a:prstGeom>
          <a:solidFill>
            <a:srgbClr val="FFB900">
              <a:alpha val="71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227017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1" nodeType="clickEffect">
                                  <p:stCondLst>
                                    <p:cond delay="0"/>
                                  </p:stCondLst>
                                  <p:childTnLst>
                                    <p:animEffect transition="out" filter="wipe(left)">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par>
                                <p:cTn id="21" presetID="22" presetClass="entr" presetSubtype="2"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right)">
                                      <p:cBhvr>
                                        <p:cTn id="23" dur="500"/>
                                        <p:tgtEl>
                                          <p:spTgt spid="15"/>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7" grpId="0"/>
      <p:bldP spid="18" grpId="0" animBg="1"/>
      <p:bldP spid="19" grpId="0" animBg="1"/>
      <p:bldP spid="20" grpId="0" animBg="1"/>
      <p:bldP spid="2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Optimizing load balancing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355129"/>
            <a:ext cx="4614873" cy="1181862"/>
          </a:xfrm>
        </p:spPr>
        <p:txBody>
          <a:bodyPr/>
          <a:lstStyle/>
          <a:p>
            <a:pPr marL="0" indent="0" algn="ctr">
              <a:buNone/>
            </a:pPr>
            <a:r>
              <a:rPr lang="en-US" b="1" u="sng" dirty="0"/>
              <a:t>Breadth-first load balancing</a:t>
            </a:r>
          </a:p>
          <a:p>
            <a:pPr marL="0" indent="0" algn="ctr">
              <a:buNone/>
            </a:pPr>
            <a:r>
              <a:rPr lang="en-US" dirty="0"/>
              <a:t>Distributes new user sessions </a:t>
            </a:r>
            <a:r>
              <a:rPr lang="en-US" b="1" dirty="0"/>
              <a:t>across all available session hosts </a:t>
            </a:r>
            <a:r>
              <a:rPr lang="en-US" dirty="0"/>
              <a:t>in the host pool</a:t>
            </a:r>
          </a:p>
          <a:p>
            <a:pPr marL="448193" lvl="3" indent="-112048" algn="ctr"/>
            <a:endParaRPr lang="en-US" dirty="0"/>
          </a:p>
        </p:txBody>
      </p:sp>
      <p:sp>
        <p:nvSpPr>
          <p:cNvPr id="2" name="Rectangle 1">
            <a:extLst>
              <a:ext uri="{FF2B5EF4-FFF2-40B4-BE49-F238E27FC236}">
                <a16:creationId xmlns:a16="http://schemas.microsoft.com/office/drawing/2014/main" id="{FD0E6961-7BD6-4512-B5E7-2225A2CDB1C7}"/>
              </a:ext>
            </a:extLst>
          </p:cNvPr>
          <p:cNvSpPr/>
          <p:nvPr/>
        </p:nvSpPr>
        <p:spPr>
          <a:xfrm>
            <a:off x="6387028" y="4355129"/>
            <a:ext cx="5161187" cy="1599150"/>
          </a:xfrm>
          <a:prstGeom prst="rect">
            <a:avLst/>
          </a:prstGeom>
        </p:spPr>
        <p:txBody>
          <a:bodyPr wrap="square">
            <a:spAutoFit/>
          </a:bodyPr>
          <a:lstStyle/>
          <a:p>
            <a:pPr algn="ctr"/>
            <a:r>
              <a:rPr lang="en-US" sz="1961" b="1" u="sng" dirty="0"/>
              <a:t>Depth-first load balancing</a:t>
            </a:r>
          </a:p>
          <a:p>
            <a:pPr algn="ctr"/>
            <a:r>
              <a:rPr lang="en-US" sz="1961" dirty="0"/>
              <a:t>Distributes new user sessions to an available session host with the highest number of connections but has </a:t>
            </a:r>
            <a:r>
              <a:rPr lang="en-US" sz="1961" b="1" dirty="0"/>
              <a:t>not reached its maximum session limit</a:t>
            </a:r>
            <a:r>
              <a:rPr lang="en-US" sz="1961" dirty="0"/>
              <a:t> </a:t>
            </a:r>
            <a:r>
              <a:rPr lang="en-US" sz="1961" b="1" dirty="0"/>
              <a:t>threshold</a:t>
            </a:r>
          </a:p>
        </p:txBody>
      </p:sp>
      <p:pic>
        <p:nvPicPr>
          <p:cNvPr id="23"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1736" y="2900376"/>
            <a:ext cx="896425" cy="896425"/>
          </a:xfrm>
          <a:prstGeom prst="rect">
            <a:avLst/>
          </a:prstGeom>
        </p:spPr>
      </p:pic>
      <p:pic>
        <p:nvPicPr>
          <p:cNvPr id="24"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5" y="2336609"/>
            <a:ext cx="501126" cy="501126"/>
          </a:xfrm>
          <a:prstGeom prst="rect">
            <a:avLst/>
          </a:prstGeom>
        </p:spPr>
      </p:pic>
      <p:pic>
        <p:nvPicPr>
          <p:cNvPr id="25"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881" y="2900376"/>
            <a:ext cx="896425" cy="896425"/>
          </a:xfrm>
          <a:prstGeom prst="rect">
            <a:avLst/>
          </a:prstGeom>
        </p:spPr>
      </p:pic>
      <p:pic>
        <p:nvPicPr>
          <p:cNvPr id="26"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0809" y="2900376"/>
            <a:ext cx="896425" cy="896425"/>
          </a:xfrm>
          <a:prstGeom prst="rect">
            <a:avLst/>
          </a:prstGeom>
        </p:spPr>
      </p:pic>
      <p:pic>
        <p:nvPicPr>
          <p:cNvPr id="27"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458" y="2336609"/>
            <a:ext cx="501126" cy="501126"/>
          </a:xfrm>
          <a:prstGeom prst="rect">
            <a:avLst/>
          </a:prstGeom>
        </p:spPr>
      </p:pic>
      <p:pic>
        <p:nvPicPr>
          <p:cNvPr id="28"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35079" y="2336608"/>
            <a:ext cx="501126" cy="501126"/>
          </a:xfrm>
          <a:prstGeom prst="rect">
            <a:avLst/>
          </a:prstGeom>
        </p:spPr>
      </p:pic>
      <p:pic>
        <p:nvPicPr>
          <p:cNvPr id="29"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4" y="1852979"/>
            <a:ext cx="501126" cy="501126"/>
          </a:xfrm>
          <a:prstGeom prst="rect">
            <a:avLst/>
          </a:prstGeom>
        </p:spPr>
      </p:pic>
      <p:pic>
        <p:nvPicPr>
          <p:cNvPr id="30"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0016" y="1852979"/>
            <a:ext cx="501126" cy="501126"/>
          </a:xfrm>
          <a:prstGeom prst="rect">
            <a:avLst/>
          </a:prstGeom>
        </p:spPr>
      </p:pic>
      <p:sp>
        <p:nvSpPr>
          <p:cNvPr id="31" name="TextBox 29">
            <a:extLst>
              <a:ext uri="{FF2B5EF4-FFF2-40B4-BE49-F238E27FC236}">
                <a16:creationId xmlns:a16="http://schemas.microsoft.com/office/drawing/2014/main" id="{745B5B6A-4CF2-4EA2-B91C-DAC84D66F1BA}"/>
              </a:ext>
            </a:extLst>
          </p:cNvPr>
          <p:cNvSpPr txBox="1"/>
          <p:nvPr/>
        </p:nvSpPr>
        <p:spPr>
          <a:xfrm>
            <a:off x="2266526" y="2492144"/>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3144274"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4022023"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2293115" y="207903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3137978" y="209976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5</a:t>
            </a:r>
          </a:p>
        </p:txBody>
      </p:sp>
      <p:pic>
        <p:nvPicPr>
          <p:cNvPr id="36"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5944" y="2944376"/>
            <a:ext cx="896425" cy="896425"/>
          </a:xfrm>
          <a:prstGeom prst="rect">
            <a:avLst/>
          </a:prstGeom>
        </p:spPr>
      </p:pic>
      <p:pic>
        <p:nvPicPr>
          <p:cNvPr id="37"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090" y="2944376"/>
            <a:ext cx="896425" cy="896425"/>
          </a:xfrm>
          <a:prstGeom prst="rect">
            <a:avLst/>
          </a:prstGeom>
        </p:spPr>
      </p:pic>
      <p:pic>
        <p:nvPicPr>
          <p:cNvPr id="38"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5017" y="2944376"/>
            <a:ext cx="896425" cy="896425"/>
          </a:xfrm>
          <a:prstGeom prst="rect">
            <a:avLst/>
          </a:prstGeom>
        </p:spPr>
      </p:pic>
      <p:pic>
        <p:nvPicPr>
          <p:cNvPr id="39"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3593" y="2380607"/>
            <a:ext cx="501126" cy="501126"/>
          </a:xfrm>
          <a:prstGeom prst="rect">
            <a:avLst/>
          </a:prstGeom>
        </p:spPr>
      </p:pic>
      <p:pic>
        <p:nvPicPr>
          <p:cNvPr id="40"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2666" y="2380606"/>
            <a:ext cx="501126" cy="501126"/>
          </a:xfrm>
          <a:prstGeom prst="rect">
            <a:avLst/>
          </a:prstGeom>
        </p:spPr>
      </p:pic>
      <p:sp>
        <p:nvSpPr>
          <p:cNvPr id="41" name="TextBox 35">
            <a:extLst>
              <a:ext uri="{FF2B5EF4-FFF2-40B4-BE49-F238E27FC236}">
                <a16:creationId xmlns:a16="http://schemas.microsoft.com/office/drawing/2014/main" id="{9C8F2648-D306-4690-9D85-EB3E3E1CA71A}"/>
              </a:ext>
            </a:extLst>
          </p:cNvPr>
          <p:cNvSpPr txBox="1"/>
          <p:nvPr/>
        </p:nvSpPr>
        <p:spPr>
          <a:xfrm>
            <a:off x="8187144" y="263116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42" name="TextBox 37">
            <a:extLst>
              <a:ext uri="{FF2B5EF4-FFF2-40B4-BE49-F238E27FC236}">
                <a16:creationId xmlns:a16="http://schemas.microsoft.com/office/drawing/2014/main" id="{70251B34-C9BA-48BD-918A-871615D3741D}"/>
              </a:ext>
            </a:extLst>
          </p:cNvPr>
          <p:cNvSpPr txBox="1"/>
          <p:nvPr/>
        </p:nvSpPr>
        <p:spPr>
          <a:xfrm>
            <a:off x="9046218" y="264264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pic>
        <p:nvPicPr>
          <p:cNvPr id="43"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3399" y="1854859"/>
            <a:ext cx="501126" cy="501126"/>
          </a:xfrm>
          <a:prstGeom prst="rect">
            <a:avLst/>
          </a:prstGeom>
        </p:spPr>
      </p:pic>
      <p:sp>
        <p:nvSpPr>
          <p:cNvPr id="44" name="TextBox 36">
            <a:extLst>
              <a:ext uri="{FF2B5EF4-FFF2-40B4-BE49-F238E27FC236}">
                <a16:creationId xmlns:a16="http://schemas.microsoft.com/office/drawing/2014/main" id="{7DDC254B-617A-4FBA-9102-7E2D5B2BAAFA}"/>
              </a:ext>
            </a:extLst>
          </p:cNvPr>
          <p:cNvSpPr txBox="1"/>
          <p:nvPr/>
        </p:nvSpPr>
        <p:spPr>
          <a:xfrm>
            <a:off x="8206951" y="2129058"/>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 name="Rectangle 2">
            <a:extLst>
              <a:ext uri="{FF2B5EF4-FFF2-40B4-BE49-F238E27FC236}">
                <a16:creationId xmlns:a16="http://schemas.microsoft.com/office/drawing/2014/main" id="{524397CD-D3E0-4EFD-BF86-972AE268903F}"/>
              </a:ext>
            </a:extLst>
          </p:cNvPr>
          <p:cNvSpPr/>
          <p:nvPr/>
        </p:nvSpPr>
        <p:spPr>
          <a:xfrm>
            <a:off x="897001" y="5442779"/>
            <a:ext cx="4108444" cy="461665"/>
          </a:xfrm>
          <a:prstGeom prst="rect">
            <a:avLst/>
          </a:prstGeom>
        </p:spPr>
        <p:txBody>
          <a:bodyPr wrap="square">
            <a:spAutoFit/>
          </a:bodyPr>
          <a:lstStyle/>
          <a:p>
            <a:pPr algn="ctr"/>
            <a:r>
              <a:rPr lang="en-US" sz="1200" dirty="0">
                <a:latin typeface="Arial Nova" panose="020B0604020202020204" pitchFamily="34" charset="0"/>
              </a:rPr>
              <a:t>Set-</a:t>
            </a:r>
            <a:r>
              <a:rPr lang="en-US" sz="1200" dirty="0" err="1">
                <a:latin typeface="Arial Nova" panose="020B0604020202020204" pitchFamily="34" charset="0"/>
              </a:rPr>
              <a:t>RdsHostPool</a:t>
            </a:r>
            <a:r>
              <a:rPr lang="en-US" sz="1200" dirty="0">
                <a:latin typeface="Arial Nova" panose="020B0604020202020204" pitchFamily="34" charset="0"/>
              </a:rPr>
              <a:t> [-</a:t>
            </a:r>
            <a:r>
              <a:rPr lang="en-US" sz="1200" dirty="0" err="1">
                <a:latin typeface="Arial Nova" panose="020B0604020202020204" pitchFamily="34" charset="0"/>
              </a:rPr>
              <a:t>TenantName</a:t>
            </a:r>
            <a:r>
              <a:rPr lang="en-US" sz="1200" dirty="0">
                <a:latin typeface="Arial Nova" panose="020B0604020202020204" pitchFamily="34" charset="0"/>
              </a:rPr>
              <a:t>] &lt;string&gt; [-Name] &lt;string&gt; </a:t>
            </a:r>
            <a:r>
              <a:rPr lang="en-US" sz="1200" dirty="0">
                <a:highlight>
                  <a:srgbClr val="FFFF00"/>
                </a:highlight>
                <a:latin typeface="Arial Nova" panose="020B0604020202020204" pitchFamily="34" charset="0"/>
              </a:rPr>
              <a:t>[-</a:t>
            </a:r>
            <a:r>
              <a:rPr lang="en-US" sz="1200" dirty="0" err="1">
                <a:highlight>
                  <a:srgbClr val="FFFF00"/>
                </a:highlight>
                <a:latin typeface="Arial Nova" panose="020B0604020202020204" pitchFamily="34" charset="0"/>
              </a:rPr>
              <a:t>BreadthFirstLoadBalancer</a:t>
            </a:r>
            <a:r>
              <a:rPr lang="en-US" sz="1200" dirty="0">
                <a:highlight>
                  <a:srgbClr val="FFFF00"/>
                </a:highlight>
                <a:latin typeface="Arial Nova" panose="020B0604020202020204" pitchFamily="34" charset="0"/>
              </a:rPr>
              <a:t>] </a:t>
            </a:r>
            <a:r>
              <a:rPr lang="en-US" sz="1200" dirty="0">
                <a:latin typeface="Arial Nova" panose="020B0604020202020204" pitchFamily="34" charset="0"/>
              </a:rPr>
              <a:t>[-</a:t>
            </a:r>
            <a:r>
              <a:rPr lang="en-US" sz="1200" dirty="0" err="1">
                <a:latin typeface="Arial Nova" panose="020B0604020202020204" pitchFamily="34" charset="0"/>
              </a:rPr>
              <a:t>MaxSessionlimit</a:t>
            </a:r>
            <a:r>
              <a:rPr lang="en-US" sz="1200" dirty="0">
                <a:latin typeface="Arial Nova" panose="020B0604020202020204" pitchFamily="34" charset="0"/>
              </a:rPr>
              <a:t> &lt;int&gt;] </a:t>
            </a:r>
            <a:r>
              <a:rPr lang="en-US" sz="1200" dirty="0"/>
              <a:t>	</a:t>
            </a:r>
          </a:p>
        </p:txBody>
      </p:sp>
      <p:sp>
        <p:nvSpPr>
          <p:cNvPr id="4" name="Rectangle 3">
            <a:extLst>
              <a:ext uri="{FF2B5EF4-FFF2-40B4-BE49-F238E27FC236}">
                <a16:creationId xmlns:a16="http://schemas.microsoft.com/office/drawing/2014/main" id="{93D04528-A690-456C-8646-DDF57452CB5B}"/>
              </a:ext>
            </a:extLst>
          </p:cNvPr>
          <p:cNvSpPr/>
          <p:nvPr/>
        </p:nvSpPr>
        <p:spPr>
          <a:xfrm>
            <a:off x="6905304" y="6006739"/>
            <a:ext cx="4124633" cy="461665"/>
          </a:xfrm>
          <a:prstGeom prst="rect">
            <a:avLst/>
          </a:prstGeom>
        </p:spPr>
        <p:txBody>
          <a:bodyPr wrap="square">
            <a:spAutoFit/>
          </a:bodyPr>
          <a:lstStyle/>
          <a:p>
            <a:pPr algn="ctr"/>
            <a:r>
              <a:rPr lang="en-US" sz="1200" dirty="0">
                <a:latin typeface="Arial Nova" panose="020B0604020202020204" pitchFamily="34" charset="0"/>
              </a:rPr>
              <a:t>Set-</a:t>
            </a:r>
            <a:r>
              <a:rPr lang="en-US" sz="1200" dirty="0" err="1">
                <a:latin typeface="Arial Nova" panose="020B0604020202020204" pitchFamily="34" charset="0"/>
              </a:rPr>
              <a:t>RdsHostPool</a:t>
            </a:r>
            <a:r>
              <a:rPr lang="en-US" sz="1200" dirty="0">
                <a:latin typeface="Arial Nova" panose="020B0604020202020204" pitchFamily="34" charset="0"/>
              </a:rPr>
              <a:t> [-</a:t>
            </a:r>
            <a:r>
              <a:rPr lang="en-US" sz="1200" dirty="0" err="1">
                <a:latin typeface="Arial Nova" panose="020B0604020202020204" pitchFamily="34" charset="0"/>
              </a:rPr>
              <a:t>TenantName</a:t>
            </a:r>
            <a:r>
              <a:rPr lang="en-US" sz="1200" dirty="0">
                <a:latin typeface="Arial Nova" panose="020B0604020202020204" pitchFamily="34" charset="0"/>
              </a:rPr>
              <a:t>] &lt;string&gt; [-Name] &lt;string&gt; </a:t>
            </a:r>
            <a:r>
              <a:rPr lang="en-US" sz="1200" dirty="0">
                <a:highlight>
                  <a:srgbClr val="FFFF00"/>
                </a:highlight>
                <a:latin typeface="Arial Nova" panose="020B0604020202020204" pitchFamily="34" charset="0"/>
              </a:rPr>
              <a:t>[-</a:t>
            </a:r>
            <a:r>
              <a:rPr lang="en-US" sz="1200" dirty="0" err="1">
                <a:highlight>
                  <a:srgbClr val="FFFF00"/>
                </a:highlight>
                <a:latin typeface="Arial Nova" panose="020B0604020202020204" pitchFamily="34" charset="0"/>
              </a:rPr>
              <a:t>DepthFirstLoadBalancer</a:t>
            </a:r>
            <a:r>
              <a:rPr lang="en-US" sz="1200" dirty="0">
                <a:highlight>
                  <a:srgbClr val="FFFF00"/>
                </a:highlight>
                <a:latin typeface="Arial Nova" panose="020B0604020202020204" pitchFamily="34" charset="0"/>
              </a:rPr>
              <a:t>] </a:t>
            </a:r>
            <a:r>
              <a:rPr lang="en-US" sz="1200" dirty="0">
                <a:latin typeface="Arial Nova" panose="020B0604020202020204" pitchFamily="34" charset="0"/>
              </a:rPr>
              <a:t>-</a:t>
            </a:r>
            <a:r>
              <a:rPr lang="en-US" sz="1200" dirty="0" err="1">
                <a:latin typeface="Arial Nova" panose="020B0604020202020204" pitchFamily="34" charset="0"/>
              </a:rPr>
              <a:t>MaxSessionlimit</a:t>
            </a:r>
            <a:r>
              <a:rPr lang="en-US" sz="1200" dirty="0">
                <a:latin typeface="Arial Nova" panose="020B0604020202020204" pitchFamily="34" charset="0"/>
              </a:rPr>
              <a:t> &lt;int&gt; </a:t>
            </a:r>
            <a:endParaRPr lang="en-US" sz="1200" dirty="0"/>
          </a:p>
        </p:txBody>
      </p:sp>
    </p:spTree>
    <p:extLst>
      <p:ext uri="{BB962C8B-B14F-4D97-AF65-F5344CB8AC3E}">
        <p14:creationId xmlns:p14="http://schemas.microsoft.com/office/powerpoint/2010/main" val="1116699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41" grpId="0"/>
      <p:bldP spid="42"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9FC6-A339-42F6-B680-D7485BF37E14}"/>
              </a:ext>
            </a:extLst>
          </p:cNvPr>
          <p:cNvSpPr>
            <a:spLocks noGrp="1"/>
          </p:cNvSpPr>
          <p:nvPr>
            <p:ph type="title"/>
          </p:nvPr>
        </p:nvSpPr>
        <p:spPr/>
        <p:txBody>
          <a:bodyPr/>
          <a:lstStyle/>
          <a:p>
            <a:r>
              <a:rPr lang="en-US" dirty="0"/>
              <a:t>Swapping in a New Gold Image for a Host Pool</a:t>
            </a:r>
          </a:p>
        </p:txBody>
      </p:sp>
      <p:sp>
        <p:nvSpPr>
          <p:cNvPr id="3" name="Text Placeholder 2">
            <a:extLst>
              <a:ext uri="{FF2B5EF4-FFF2-40B4-BE49-F238E27FC236}">
                <a16:creationId xmlns:a16="http://schemas.microsoft.com/office/drawing/2014/main" id="{9FDA3B75-2960-4185-A419-6B6400E08E14}"/>
              </a:ext>
            </a:extLst>
          </p:cNvPr>
          <p:cNvSpPr>
            <a:spLocks noGrp="1"/>
          </p:cNvSpPr>
          <p:nvPr>
            <p:ph type="body" sz="quarter" idx="10"/>
          </p:nvPr>
        </p:nvSpPr>
        <p:spPr>
          <a:xfrm>
            <a:off x="584200" y="1435497"/>
            <a:ext cx="11018520" cy="4198072"/>
          </a:xfrm>
        </p:spPr>
        <p:txBody>
          <a:bodyPr/>
          <a:lstStyle/>
          <a:p>
            <a:r>
              <a:rPr lang="en-US" dirty="0"/>
              <a:t>Use this GitHub Template:  </a:t>
            </a:r>
            <a:r>
              <a:rPr lang="en-US" dirty="0">
                <a:hlinkClick r:id="rId2"/>
              </a:rPr>
              <a:t>https://github.com/Azure/RDS-Templates/tree/master/wvd-templates/Update%20existing%20WVD%20host%20pool</a:t>
            </a:r>
            <a:endParaRPr lang="en-US" dirty="0"/>
          </a:p>
          <a:p>
            <a:r>
              <a:rPr lang="en-US" dirty="0"/>
              <a:t>Removes or stops old WVD Hostpool session hosts</a:t>
            </a:r>
          </a:p>
          <a:p>
            <a:r>
              <a:rPr lang="en-US" dirty="0"/>
              <a:t>Creates new VMs &amp; registers them to WVD host pool</a:t>
            </a:r>
          </a:p>
          <a:p>
            <a:r>
              <a:rPr lang="en-US" dirty="0" err="1"/>
              <a:t>ActionOnPreviousVirtualMachines</a:t>
            </a:r>
            <a:r>
              <a:rPr lang="en-US" dirty="0"/>
              <a:t> Parameter:</a:t>
            </a:r>
          </a:p>
          <a:p>
            <a:pPr lvl="1"/>
            <a:r>
              <a:rPr lang="en-US" dirty="0"/>
              <a:t>Delete - previous session host VMs will be deleted, along with the associated network interfaces and OS disk</a:t>
            </a:r>
          </a:p>
          <a:p>
            <a:pPr lvl="1"/>
            <a:r>
              <a:rPr lang="en-US" dirty="0"/>
              <a:t>Deallocate - Azure VMs (hosts) will be removed from HostPool and simply de-allocated in Azure, allowing you to preserve or connect to them later</a:t>
            </a:r>
          </a:p>
        </p:txBody>
      </p:sp>
    </p:spTree>
    <p:extLst>
      <p:ext uri="{BB962C8B-B14F-4D97-AF65-F5344CB8AC3E}">
        <p14:creationId xmlns:p14="http://schemas.microsoft.com/office/powerpoint/2010/main" val="24529061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POC Notes From the Field</a:t>
            </a:r>
          </a:p>
        </p:txBody>
      </p:sp>
    </p:spTree>
    <p:extLst>
      <p:ext uri="{BB962C8B-B14F-4D97-AF65-F5344CB8AC3E}">
        <p14:creationId xmlns:p14="http://schemas.microsoft.com/office/powerpoint/2010/main" val="170814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F52DF-534F-4259-BBE4-213A583AB006}"/>
              </a:ext>
            </a:extLst>
          </p:cNvPr>
          <p:cNvSpPr>
            <a:spLocks noGrp="1"/>
          </p:cNvSpPr>
          <p:nvPr>
            <p:ph type="title"/>
          </p:nvPr>
        </p:nvSpPr>
        <p:spPr>
          <a:xfrm>
            <a:off x="588263" y="457200"/>
            <a:ext cx="11018520" cy="1107996"/>
          </a:xfrm>
        </p:spPr>
        <p:txBody>
          <a:bodyPr/>
          <a:lstStyle/>
          <a:p>
            <a:r>
              <a:rPr lang="en-US" dirty="0"/>
              <a:t>Make the banner for 'Access local resources' go away...</a:t>
            </a:r>
            <a:br>
              <a:rPr lang="en-US" dirty="0"/>
            </a:br>
            <a:endParaRPr lang="en-US" dirty="0"/>
          </a:p>
        </p:txBody>
      </p:sp>
      <p:sp>
        <p:nvSpPr>
          <p:cNvPr id="5" name="Rectangle 3">
            <a:extLst>
              <a:ext uri="{FF2B5EF4-FFF2-40B4-BE49-F238E27FC236}">
                <a16:creationId xmlns:a16="http://schemas.microsoft.com/office/drawing/2014/main" id="{0EE299F6-6B06-41C6-9883-A0F5C0EADE34}"/>
              </a:ext>
            </a:extLst>
          </p:cNvPr>
          <p:cNvSpPr>
            <a:spLocks noChangeArrowheads="1"/>
          </p:cNvSpPr>
          <p:nvPr/>
        </p:nvSpPr>
        <p:spPr bwMode="auto">
          <a:xfrm>
            <a:off x="518413" y="1310151"/>
            <a:ext cx="11541942"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EF6950"/>
                </a:solidFill>
                <a:effectLst/>
                <a:latin typeface="Lucida Console" panose="020B0609040504020204" pitchFamily="49" charset="0"/>
                <a:cs typeface="Calibri" panose="020F0502020204030204" pitchFamily="34" charset="0"/>
              </a:rPr>
              <a:t>$properties</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"redirectprinters:i:0;redirectclipboard:i:0"</a:t>
            </a: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Set-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RdsHostPool</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err="1">
                <a:ln>
                  <a:noFill/>
                </a:ln>
                <a:solidFill>
                  <a:schemeClr val="tx1"/>
                </a:solidFill>
                <a:effectLst/>
                <a:latin typeface="Lucida Console" panose="020B0609040504020204" pitchFamily="49" charset="0"/>
                <a:cs typeface="Calibri" panose="020F0502020204030204" pitchFamily="34" charset="0"/>
              </a:rPr>
              <a:t>TenantName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&lt;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tenantname</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&gt;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-Name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&lt;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hostpoolname</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&gt;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err="1">
                <a:ln>
                  <a:noFill/>
                </a:ln>
                <a:solidFill>
                  <a:schemeClr val="tx1"/>
                </a:solidFill>
                <a:effectLst/>
                <a:latin typeface="Lucida Console" panose="020B0609040504020204" pitchFamily="49" charset="0"/>
                <a:cs typeface="Calibri" panose="020F0502020204030204" pitchFamily="34" charset="0"/>
              </a:rPr>
              <a:t>CustomRdpProperty</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EF6950"/>
                </a:solidFill>
                <a:effectLst/>
                <a:latin typeface="Lucida Console" panose="020B0609040504020204" pitchFamily="49" charset="0"/>
                <a:cs typeface="Calibri" panose="020F0502020204030204" pitchFamily="34" charset="0"/>
              </a:rPr>
              <a:t>$properties </a:t>
            </a: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marL="0" marR="0" lvl="0" indent="0" algn="l" defTabSz="914400" rtl="0" eaLnBrk="0" fontAlgn="b"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US" altLang="en-US" sz="15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9700" name="Picture 4">
            <a:hlinkClick r:id="rId2"/>
            <a:extLst>
              <a:ext uri="{FF2B5EF4-FFF2-40B4-BE49-F238E27FC236}">
                <a16:creationId xmlns:a16="http://schemas.microsoft.com/office/drawing/2014/main" id="{CB6175CC-9A1B-4DBA-82D1-6E55E597D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889" y="2631988"/>
            <a:ext cx="7962613" cy="361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2856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B1CF-1686-45E7-AAAB-1CB6FA5B18F9}"/>
              </a:ext>
            </a:extLst>
          </p:cNvPr>
          <p:cNvSpPr>
            <a:spLocks noGrp="1"/>
          </p:cNvSpPr>
          <p:nvPr>
            <p:ph type="title"/>
          </p:nvPr>
        </p:nvSpPr>
        <p:spPr/>
        <p:txBody>
          <a:bodyPr/>
          <a:lstStyle/>
          <a:p>
            <a:r>
              <a:rPr lang="en-US" dirty="0"/>
              <a:t>Set WVD VM Time Zone via GPO &amp; Disable AAD Joins</a:t>
            </a:r>
          </a:p>
        </p:txBody>
      </p:sp>
      <p:sp>
        <p:nvSpPr>
          <p:cNvPr id="3" name="Text Placeholder 2">
            <a:extLst>
              <a:ext uri="{FF2B5EF4-FFF2-40B4-BE49-F238E27FC236}">
                <a16:creationId xmlns:a16="http://schemas.microsoft.com/office/drawing/2014/main" id="{83091689-697B-449B-9F67-11F4C2CB7082}"/>
              </a:ext>
            </a:extLst>
          </p:cNvPr>
          <p:cNvSpPr>
            <a:spLocks noGrp="1"/>
          </p:cNvSpPr>
          <p:nvPr>
            <p:ph type="body" sz="quarter" idx="10"/>
          </p:nvPr>
        </p:nvSpPr>
        <p:spPr>
          <a:xfrm>
            <a:off x="584200" y="1435497"/>
            <a:ext cx="3773697" cy="4358116"/>
          </a:xfrm>
        </p:spPr>
        <p:txBody>
          <a:bodyPr/>
          <a:lstStyle/>
          <a:p>
            <a:r>
              <a:rPr lang="en-US" sz="2400" dirty="0"/>
              <a:t>Reference: </a:t>
            </a:r>
            <a:r>
              <a:rPr lang="en-US" sz="2400" dirty="0">
                <a:hlinkClick r:id="rId2"/>
              </a:rPr>
              <a:t>https://dennisspan.com/configuring-the-time-zone-and-code-page-with-group-policy/</a:t>
            </a:r>
            <a:endParaRPr lang="en-US" sz="2400" dirty="0"/>
          </a:p>
          <a:p>
            <a:r>
              <a:rPr lang="en-US" sz="2400" dirty="0"/>
              <a:t>HKLM\SOFTWARE\Policies\Microsoft\Windows\</a:t>
            </a:r>
            <a:r>
              <a:rPr lang="en-US" sz="2400" dirty="0" err="1"/>
              <a:t>WorkplaceJoin</a:t>
            </a:r>
            <a:endParaRPr lang="en-US" sz="2400" dirty="0"/>
          </a:p>
          <a:p>
            <a:r>
              <a:rPr lang="en-US" sz="2400" dirty="0"/>
              <a:t>REG_DWORD </a:t>
            </a:r>
            <a:r>
              <a:rPr lang="en-US" sz="2400" dirty="0" err="1"/>
              <a:t>BlockAADWorkplaceJoin</a:t>
            </a:r>
            <a:r>
              <a:rPr lang="en-US" sz="2400" dirty="0"/>
              <a:t>=1</a:t>
            </a:r>
          </a:p>
          <a:p>
            <a:endParaRPr lang="en-US" dirty="0"/>
          </a:p>
        </p:txBody>
      </p:sp>
      <p:pic>
        <p:nvPicPr>
          <p:cNvPr id="29700" name="Picture 4" descr="Configuring the time zone and code page with Group Policy - Group Policy Preference collection item final">
            <a:extLst>
              <a:ext uri="{FF2B5EF4-FFF2-40B4-BE49-F238E27FC236}">
                <a16:creationId xmlns:a16="http://schemas.microsoft.com/office/drawing/2014/main" id="{E879BC96-DCFE-40F1-820E-00E66D86A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052" y="1866946"/>
            <a:ext cx="7352696" cy="4113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3603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1E48-1110-4C5D-BADB-FD67E1239C6C}"/>
              </a:ext>
            </a:extLst>
          </p:cNvPr>
          <p:cNvSpPr>
            <a:spLocks noGrp="1"/>
          </p:cNvSpPr>
          <p:nvPr>
            <p:ph type="title"/>
          </p:nvPr>
        </p:nvSpPr>
        <p:spPr>
          <a:xfrm>
            <a:off x="588263" y="457200"/>
            <a:ext cx="11018520" cy="553998"/>
          </a:xfrm>
        </p:spPr>
        <p:txBody>
          <a:bodyPr/>
          <a:lstStyle/>
          <a:p>
            <a:r>
              <a:rPr lang="en-US" dirty="0"/>
              <a:t>Allow iOS and macOS to log in with email </a:t>
            </a:r>
            <a:r>
              <a:rPr lang="en-US" sz="1800" dirty="0"/>
              <a:t>(rather than the full URL)</a:t>
            </a:r>
            <a:endParaRPr lang="en-US" dirty="0"/>
          </a:p>
        </p:txBody>
      </p:sp>
      <p:sp>
        <p:nvSpPr>
          <p:cNvPr id="3" name="Text Placeholder 2">
            <a:extLst>
              <a:ext uri="{FF2B5EF4-FFF2-40B4-BE49-F238E27FC236}">
                <a16:creationId xmlns:a16="http://schemas.microsoft.com/office/drawing/2014/main" id="{77C3A62E-F629-4EF1-95E0-439221084E2F}"/>
              </a:ext>
            </a:extLst>
          </p:cNvPr>
          <p:cNvSpPr>
            <a:spLocks noGrp="1"/>
          </p:cNvSpPr>
          <p:nvPr>
            <p:ph type="body" sz="quarter" idx="10"/>
          </p:nvPr>
        </p:nvSpPr>
        <p:spPr>
          <a:xfrm>
            <a:off x="584200" y="1435497"/>
            <a:ext cx="11018520" cy="1809726"/>
          </a:xfrm>
        </p:spPr>
        <p:txBody>
          <a:bodyPr/>
          <a:lstStyle/>
          <a:p>
            <a:r>
              <a:rPr lang="en-US" dirty="0">
                <a:hlinkClick r:id="rId2"/>
              </a:rPr>
              <a:t>https://docs.microsoft.com/en-us/windows-server/remote/remote-desktop-services/rds-email-discovery</a:t>
            </a:r>
            <a:r>
              <a:rPr lang="en-US" dirty="0"/>
              <a:t> </a:t>
            </a:r>
          </a:p>
          <a:p>
            <a:r>
              <a:rPr lang="en-US" dirty="0"/>
              <a:t>Set up </a:t>
            </a:r>
            <a:r>
              <a:rPr lang="en-US" b="1" dirty="0"/>
              <a:t>_</a:t>
            </a:r>
            <a:r>
              <a:rPr lang="en-US" b="1" dirty="0" err="1"/>
              <a:t>msradc</a:t>
            </a:r>
            <a:r>
              <a:rPr lang="en-US" b="1" dirty="0"/>
              <a:t> </a:t>
            </a:r>
            <a:r>
              <a:rPr lang="en-US" dirty="0"/>
              <a:t>txt record in DNS pointing to our rdweb.wvd.microsoft.com </a:t>
            </a:r>
            <a:r>
              <a:rPr lang="en-US" dirty="0" err="1"/>
              <a:t>url</a:t>
            </a:r>
            <a:endParaRPr lang="en-US" dirty="0"/>
          </a:p>
        </p:txBody>
      </p:sp>
    </p:spTree>
    <p:extLst>
      <p:ext uri="{BB962C8B-B14F-4D97-AF65-F5344CB8AC3E}">
        <p14:creationId xmlns:p14="http://schemas.microsoft.com/office/powerpoint/2010/main" val="15067064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p:txBody>
          <a:bodyPr/>
          <a:lstStyle/>
          <a:p>
            <a:r>
              <a:rPr lang="en-US" dirty="0"/>
              <a:t>Set GPO for Disabling Shutdown Tracker</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112840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p:txBody>
          <a:bodyPr/>
          <a:lstStyle/>
          <a:p>
            <a:r>
              <a:rPr lang="en-US" dirty="0"/>
              <a:t>Remove GPO for Logon Banner</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845609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a:xfrm>
            <a:off x="588263" y="457200"/>
            <a:ext cx="11018520" cy="1107996"/>
          </a:xfrm>
        </p:spPr>
        <p:txBody>
          <a:bodyPr/>
          <a:lstStyle/>
          <a:p>
            <a:r>
              <a:rPr lang="en-US" dirty="0"/>
              <a:t>OneDrive Known Folder Move – modernize your profile</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a:xfrm>
            <a:off x="482117" y="1737838"/>
            <a:ext cx="5304221" cy="5712333"/>
          </a:xfrm>
        </p:spPr>
        <p:txBody>
          <a:bodyPr/>
          <a:lstStyle/>
          <a:p>
            <a:endParaRPr lang="en-US" sz="1600" dirty="0"/>
          </a:p>
          <a:p>
            <a:r>
              <a:rPr lang="en-US" sz="1600" dirty="0"/>
              <a:t>OneDrive team added Known Folder Move functionality support to OneDrive</a:t>
            </a:r>
          </a:p>
          <a:p>
            <a:pPr lvl="1"/>
            <a:r>
              <a:rPr lang="en-US" sz="800" dirty="0"/>
              <a:t>all profile folders, such as My Documents, Pictures, Favorites, Desktop, etc. redirected to OneDrive. </a:t>
            </a:r>
          </a:p>
          <a:p>
            <a:pPr lvl="1"/>
            <a:r>
              <a:rPr lang="en-US" sz="800" dirty="0"/>
              <a:t>Also, with the use of OneDrive Files On-Demand, you’ll be able to save storage space from your profile folders due to the possibility to work with tiering for your hot and cold data.</a:t>
            </a:r>
          </a:p>
          <a:p>
            <a:r>
              <a:rPr lang="en-US" sz="1600" dirty="0"/>
              <a:t>While using Known Folder Move on different devices or VDI environments in conjunction with the same OneDrive account. You ensure to always have your Office 365 documents on the same location, everywhere you go! Even on your mobile device, without any notice 😊</a:t>
            </a:r>
          </a:p>
          <a:p>
            <a:r>
              <a:rPr lang="en-US" sz="1600" dirty="0"/>
              <a:t>Enabling this policy sets the following registry keys:</a:t>
            </a:r>
          </a:p>
          <a:p>
            <a:pPr lvl="1"/>
            <a:r>
              <a:rPr lang="en-US" sz="800" dirty="0"/>
              <a:t>[HKLM\SOFTWARE\Policies\Microsoft\OneDrive]"</a:t>
            </a:r>
            <a:r>
              <a:rPr lang="en-US" sz="800" dirty="0" err="1"/>
              <a:t>KFMSilentOptIn</a:t>
            </a:r>
            <a:r>
              <a:rPr lang="en-US" sz="800" dirty="0"/>
              <a:t>"="1111-2222-3333-4444"</a:t>
            </a:r>
          </a:p>
          <a:p>
            <a:pPr lvl="1"/>
            <a:r>
              <a:rPr lang="en-US" sz="800" dirty="0"/>
              <a:t>(where “1111-2222-3333-4444” is the </a:t>
            </a:r>
            <a:r>
              <a:rPr lang="en-US" sz="800" dirty="0" err="1"/>
              <a:t>AzureAD</a:t>
            </a:r>
            <a:r>
              <a:rPr lang="en-US" sz="800" dirty="0"/>
              <a:t> Directory – tenant ID, which you can find in the Azure Portal – under the properties menu of your Azure AD tenant)</a:t>
            </a:r>
          </a:p>
          <a:p>
            <a:r>
              <a:rPr lang="en-US" sz="1600" dirty="0"/>
              <a:t>In the end, your profile folders will look like this, and are completely in sync with your OneDrive account.</a:t>
            </a:r>
          </a:p>
        </p:txBody>
      </p:sp>
      <p:pic>
        <p:nvPicPr>
          <p:cNvPr id="29700" name="Picture 4">
            <a:extLst>
              <a:ext uri="{FF2B5EF4-FFF2-40B4-BE49-F238E27FC236}">
                <a16:creationId xmlns:a16="http://schemas.microsoft.com/office/drawing/2014/main" id="{F8E55C93-EA15-4183-9985-9151BD64E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344" y="1676147"/>
            <a:ext cx="7561251" cy="472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9216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Optimizing Costs – When to Use Reserved Instances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233332"/>
            <a:ext cx="3613535" cy="1797415"/>
          </a:xfrm>
        </p:spPr>
        <p:txBody>
          <a:bodyPr/>
          <a:lstStyle/>
          <a:p>
            <a:pPr marL="0" indent="0" algn="ctr">
              <a:buNone/>
            </a:pPr>
            <a:r>
              <a:rPr lang="en-US"/>
              <a:t>Use Azure Automation to optimize multi-session and single-session pooled desktops</a:t>
            </a:r>
          </a:p>
          <a:p>
            <a:pPr marL="0" indent="0" algn="ctr">
              <a:buNone/>
            </a:pPr>
            <a:endParaRPr lang="en-US"/>
          </a:p>
          <a:p>
            <a:pPr marL="0" indent="0" algn="ctr">
              <a:buNone/>
            </a:pPr>
            <a:r>
              <a:rPr lang="en-US"/>
              <a:t>Predictable usage patterns </a:t>
            </a:r>
          </a:p>
          <a:p>
            <a:pPr marL="448193" lvl="3" indent="-112048" algn="ctr"/>
            <a:endParaRPr lang="en-US"/>
          </a:p>
        </p:txBody>
      </p:sp>
      <p:sp>
        <p:nvSpPr>
          <p:cNvPr id="2" name="Rectangle 1">
            <a:extLst>
              <a:ext uri="{FF2B5EF4-FFF2-40B4-BE49-F238E27FC236}">
                <a16:creationId xmlns:a16="http://schemas.microsoft.com/office/drawing/2014/main" id="{FD0E6961-7BD6-4512-B5E7-2225A2CDB1C7}"/>
              </a:ext>
            </a:extLst>
          </p:cNvPr>
          <p:cNvSpPr/>
          <p:nvPr/>
        </p:nvSpPr>
        <p:spPr>
          <a:xfrm>
            <a:off x="5489681" y="1367182"/>
            <a:ext cx="6087710" cy="392245"/>
          </a:xfrm>
          <a:prstGeom prst="rect">
            <a:avLst/>
          </a:prstGeom>
        </p:spPr>
        <p:txBody>
          <a:bodyPr wrap="square" anchor="t">
            <a:spAutoFit/>
          </a:bodyPr>
          <a:lstStyle/>
          <a:p>
            <a:pPr lvl="0" algn="ctr"/>
            <a:r>
              <a:rPr lang="en-US" sz="1961" b="1">
                <a:solidFill>
                  <a:srgbClr val="000000"/>
                </a:solidFill>
              </a:rPr>
              <a:t>Azure Reserved VM Instances (RI) </a:t>
            </a:r>
            <a:endParaRPr lang="en-US" sz="1961" b="1">
              <a:solidFill>
                <a:srgbClr val="000000"/>
              </a:solidFill>
              <a:cs typeface="Segoe UI"/>
            </a:endParaRPr>
          </a:p>
        </p:txBody>
      </p:sp>
      <p:pic>
        <p:nvPicPr>
          <p:cNvPr id="9" name="Picture 8">
            <a:extLst>
              <a:ext uri="{FF2B5EF4-FFF2-40B4-BE49-F238E27FC236}">
                <a16:creationId xmlns:a16="http://schemas.microsoft.com/office/drawing/2014/main" id="{ADC8BB9C-3A3F-4D99-9423-7E5F20315C76}"/>
              </a:ext>
            </a:extLst>
          </p:cNvPr>
          <p:cNvPicPr>
            <a:picLocks noChangeAspect="1"/>
          </p:cNvPicPr>
          <p:nvPr/>
        </p:nvPicPr>
        <p:blipFill>
          <a:blip r:embed="rId2"/>
          <a:stretch>
            <a:fillRect/>
          </a:stretch>
        </p:blipFill>
        <p:spPr>
          <a:xfrm>
            <a:off x="1929517" y="2724689"/>
            <a:ext cx="1042075" cy="1042075"/>
          </a:xfrm>
          <a:prstGeom prst="rect">
            <a:avLst/>
          </a:prstGeom>
        </p:spPr>
      </p:pic>
      <p:sp>
        <p:nvSpPr>
          <p:cNvPr id="3" name="Rectangle 2">
            <a:extLst>
              <a:ext uri="{FF2B5EF4-FFF2-40B4-BE49-F238E27FC236}">
                <a16:creationId xmlns:a16="http://schemas.microsoft.com/office/drawing/2014/main" id="{7E793BF6-9BB3-42B7-BFD0-8A4F5894B401}"/>
              </a:ext>
            </a:extLst>
          </p:cNvPr>
          <p:cNvSpPr/>
          <p:nvPr/>
        </p:nvSpPr>
        <p:spPr>
          <a:xfrm>
            <a:off x="643787" y="1367372"/>
            <a:ext cx="3613535" cy="392245"/>
          </a:xfrm>
          <a:prstGeom prst="rect">
            <a:avLst/>
          </a:prstGeom>
        </p:spPr>
        <p:txBody>
          <a:bodyPr wrap="square" anchor="t">
            <a:spAutoFit/>
          </a:bodyPr>
          <a:lstStyle/>
          <a:p>
            <a:pPr algn="ctr"/>
            <a:r>
              <a:rPr lang="en-US" sz="1961" b="1">
                <a:solidFill>
                  <a:srgbClr val="000000"/>
                </a:solidFill>
                <a:cs typeface="Segoe UI"/>
              </a:rPr>
              <a:t>Pay-As-You-Go</a:t>
            </a:r>
          </a:p>
        </p:txBody>
      </p:sp>
      <p:grpSp>
        <p:nvGrpSpPr>
          <p:cNvPr id="4" name="Group 3">
            <a:extLst>
              <a:ext uri="{FF2B5EF4-FFF2-40B4-BE49-F238E27FC236}">
                <a16:creationId xmlns:a16="http://schemas.microsoft.com/office/drawing/2014/main" id="{DE1CF632-F332-4F5D-AE94-E0D38E010B31}"/>
              </a:ext>
            </a:extLst>
          </p:cNvPr>
          <p:cNvGrpSpPr/>
          <p:nvPr/>
        </p:nvGrpSpPr>
        <p:grpSpPr>
          <a:xfrm>
            <a:off x="5196240" y="2326469"/>
            <a:ext cx="6302142" cy="3813725"/>
            <a:chOff x="5300434" y="2452145"/>
            <a:chExt cx="6428513" cy="3890198"/>
          </a:xfrm>
        </p:grpSpPr>
        <p:sp>
          <p:nvSpPr>
            <p:cNvPr id="25" name="Rectangle 24">
              <a:extLst>
                <a:ext uri="{FF2B5EF4-FFF2-40B4-BE49-F238E27FC236}">
                  <a16:creationId xmlns:a16="http://schemas.microsoft.com/office/drawing/2014/main" id="{37483C73-EBFA-4535-A71D-D942003690B0}"/>
                </a:ext>
              </a:extLst>
            </p:cNvPr>
            <p:cNvSpPr/>
            <p:nvPr/>
          </p:nvSpPr>
          <p:spPr>
            <a:xfrm>
              <a:off x="8951341" y="5413602"/>
              <a:ext cx="2777606" cy="923330"/>
            </a:xfrm>
            <a:prstGeom prst="rect">
              <a:avLst/>
            </a:prstGeom>
          </p:spPr>
          <p:txBody>
            <a:bodyPr wrap="square">
              <a:spAutoFit/>
            </a:bodyPr>
            <a:lstStyle/>
            <a:p>
              <a:pPr lvl="0" algn="ctr"/>
              <a:r>
                <a:rPr lang="en-US" sz="1730">
                  <a:solidFill>
                    <a:srgbClr val="000000"/>
                  </a:solidFill>
                </a:rPr>
                <a:t>Ideal for</a:t>
              </a:r>
              <a:r>
                <a:rPr lang="en-US" sz="1730" b="1">
                  <a:solidFill>
                    <a:srgbClr val="000000"/>
                  </a:solidFill>
                </a:rPr>
                <a:t> </a:t>
              </a:r>
              <a:r>
                <a:rPr lang="en-US" sz="1730">
                  <a:solidFill>
                    <a:srgbClr val="000000"/>
                  </a:solidFill>
                </a:rPr>
                <a:t>session state retention and </a:t>
              </a:r>
            </a:p>
            <a:p>
              <a:pPr lvl="0" algn="ctr"/>
              <a:r>
                <a:rPr lang="en-US" sz="1730">
                  <a:solidFill>
                    <a:srgbClr val="000000"/>
                  </a:solidFill>
                </a:rPr>
                <a:t>Always-on experience</a:t>
              </a:r>
              <a:endParaRPr lang="en-US" sz="1730"/>
            </a:p>
          </p:txBody>
        </p:sp>
        <p:grpSp>
          <p:nvGrpSpPr>
            <p:cNvPr id="69" name="Group 153">
              <a:extLst>
                <a:ext uri="{FF2B5EF4-FFF2-40B4-BE49-F238E27FC236}">
                  <a16:creationId xmlns:a16="http://schemas.microsoft.com/office/drawing/2014/main" id="{E22835DB-0B9D-4A9C-9510-40DF08CF1DF2}"/>
                </a:ext>
              </a:extLst>
            </p:cNvPr>
            <p:cNvGrpSpPr>
              <a:grpSpLocks noChangeAspect="1"/>
            </p:cNvGrpSpPr>
            <p:nvPr/>
          </p:nvGrpSpPr>
          <p:grpSpPr bwMode="auto">
            <a:xfrm>
              <a:off x="9160546" y="2939058"/>
              <a:ext cx="412150" cy="411859"/>
              <a:chOff x="2501" y="790"/>
              <a:chExt cx="2832" cy="2830"/>
            </a:xfrm>
          </p:grpSpPr>
          <p:sp>
            <p:nvSpPr>
              <p:cNvPr id="48" name="Oval 154">
                <a:extLst>
                  <a:ext uri="{FF2B5EF4-FFF2-40B4-BE49-F238E27FC236}">
                    <a16:creationId xmlns:a16="http://schemas.microsoft.com/office/drawing/2014/main" id="{8195011F-0D1D-4D83-BF17-641620A891D3}"/>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9" name="Freeform 155">
                <a:extLst>
                  <a:ext uri="{FF2B5EF4-FFF2-40B4-BE49-F238E27FC236}">
                    <a16:creationId xmlns:a16="http://schemas.microsoft.com/office/drawing/2014/main" id="{6A504E5D-3225-4EA7-9163-7176E6CB8865}"/>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0" name="Freeform 156">
                <a:extLst>
                  <a:ext uri="{FF2B5EF4-FFF2-40B4-BE49-F238E27FC236}">
                    <a16:creationId xmlns:a16="http://schemas.microsoft.com/office/drawing/2014/main" id="{0F6D214C-5807-495C-91FD-078F10387E49}"/>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1" name="Freeform 157">
                <a:extLst>
                  <a:ext uri="{FF2B5EF4-FFF2-40B4-BE49-F238E27FC236}">
                    <a16:creationId xmlns:a16="http://schemas.microsoft.com/office/drawing/2014/main" id="{90C15303-889F-40D6-8AC6-25986163F6D2}"/>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2" name="Freeform 158">
                <a:extLst>
                  <a:ext uri="{FF2B5EF4-FFF2-40B4-BE49-F238E27FC236}">
                    <a16:creationId xmlns:a16="http://schemas.microsoft.com/office/drawing/2014/main" id="{14BDE27D-3C10-4177-AE7D-455DE588087C}"/>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3" name="Freeform 159">
                <a:extLst>
                  <a:ext uri="{FF2B5EF4-FFF2-40B4-BE49-F238E27FC236}">
                    <a16:creationId xmlns:a16="http://schemas.microsoft.com/office/drawing/2014/main" id="{D8C7593A-0104-4D2A-AAA1-6222C9EA1711}"/>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4" name="Freeform 160">
                <a:extLst>
                  <a:ext uri="{FF2B5EF4-FFF2-40B4-BE49-F238E27FC236}">
                    <a16:creationId xmlns:a16="http://schemas.microsoft.com/office/drawing/2014/main" id="{0D636C73-7B8F-490D-A75C-396C9AD8B3A8}"/>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5" name="Freeform 161">
                <a:extLst>
                  <a:ext uri="{FF2B5EF4-FFF2-40B4-BE49-F238E27FC236}">
                    <a16:creationId xmlns:a16="http://schemas.microsoft.com/office/drawing/2014/main" id="{AB4C2628-F8D2-40A6-9FB0-62CBE8FC713E}"/>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6" name="Freeform 162">
                <a:extLst>
                  <a:ext uri="{FF2B5EF4-FFF2-40B4-BE49-F238E27FC236}">
                    <a16:creationId xmlns:a16="http://schemas.microsoft.com/office/drawing/2014/main" id="{823EC7CA-7B46-4CD2-A449-6223A7AD8599}"/>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7" name="Freeform 163">
                <a:extLst>
                  <a:ext uri="{FF2B5EF4-FFF2-40B4-BE49-F238E27FC236}">
                    <a16:creationId xmlns:a16="http://schemas.microsoft.com/office/drawing/2014/main" id="{BE80ECA1-7A46-400A-9BB2-48C00FA7BE03}"/>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8" name="Freeform 164">
                <a:extLst>
                  <a:ext uri="{FF2B5EF4-FFF2-40B4-BE49-F238E27FC236}">
                    <a16:creationId xmlns:a16="http://schemas.microsoft.com/office/drawing/2014/main" id="{E85E81F1-14CE-42C2-B754-9C3CE9049760}"/>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9" name="Oval 165">
                <a:extLst>
                  <a:ext uri="{FF2B5EF4-FFF2-40B4-BE49-F238E27FC236}">
                    <a16:creationId xmlns:a16="http://schemas.microsoft.com/office/drawing/2014/main" id="{9C5733EC-ED13-4CDC-AC5C-A684C7CB23A3}"/>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0" name="Oval 166">
                <a:extLst>
                  <a:ext uri="{FF2B5EF4-FFF2-40B4-BE49-F238E27FC236}">
                    <a16:creationId xmlns:a16="http://schemas.microsoft.com/office/drawing/2014/main" id="{A0759B8D-A3B5-45D0-BCE8-3F85FEC9B328}"/>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1" name="Freeform 167">
                <a:extLst>
                  <a:ext uri="{FF2B5EF4-FFF2-40B4-BE49-F238E27FC236}">
                    <a16:creationId xmlns:a16="http://schemas.microsoft.com/office/drawing/2014/main" id="{8B73AD9A-EE6E-4CCF-8A71-FEB7C9C4500B}"/>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2" name="Freeform 168">
                <a:extLst>
                  <a:ext uri="{FF2B5EF4-FFF2-40B4-BE49-F238E27FC236}">
                    <a16:creationId xmlns:a16="http://schemas.microsoft.com/office/drawing/2014/main" id="{E915C859-6742-4DB9-8A11-2E5C8E3F3581}"/>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3" name="Freeform 169">
                <a:extLst>
                  <a:ext uri="{FF2B5EF4-FFF2-40B4-BE49-F238E27FC236}">
                    <a16:creationId xmlns:a16="http://schemas.microsoft.com/office/drawing/2014/main" id="{E7D80F7A-3BFF-409D-8CED-EF9585E81664}"/>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4" name="Freeform 170">
                <a:extLst>
                  <a:ext uri="{FF2B5EF4-FFF2-40B4-BE49-F238E27FC236}">
                    <a16:creationId xmlns:a16="http://schemas.microsoft.com/office/drawing/2014/main" id="{878FC8C3-3668-4681-B1E4-913DA37955A4}"/>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5" name="Freeform 171">
                <a:extLst>
                  <a:ext uri="{FF2B5EF4-FFF2-40B4-BE49-F238E27FC236}">
                    <a16:creationId xmlns:a16="http://schemas.microsoft.com/office/drawing/2014/main" id="{86C83E91-FDAF-4B56-BF13-BD151BC8E336}"/>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6" name="Freeform 172">
                <a:extLst>
                  <a:ext uri="{FF2B5EF4-FFF2-40B4-BE49-F238E27FC236}">
                    <a16:creationId xmlns:a16="http://schemas.microsoft.com/office/drawing/2014/main" id="{92618C65-B947-42D6-9DC2-F659C935770F}"/>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7" name="Freeform 173">
                <a:extLst>
                  <a:ext uri="{FF2B5EF4-FFF2-40B4-BE49-F238E27FC236}">
                    <a16:creationId xmlns:a16="http://schemas.microsoft.com/office/drawing/2014/main" id="{33906C22-13C2-45A9-9577-A689F4C1B9B6}"/>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8" name="Freeform 174">
                <a:extLst>
                  <a:ext uri="{FF2B5EF4-FFF2-40B4-BE49-F238E27FC236}">
                    <a16:creationId xmlns:a16="http://schemas.microsoft.com/office/drawing/2014/main" id="{8F792C4A-F376-49AB-8063-EB96A427BF64}"/>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90" name="Group 595">
              <a:extLst>
                <a:ext uri="{FF2B5EF4-FFF2-40B4-BE49-F238E27FC236}">
                  <a16:creationId xmlns:a16="http://schemas.microsoft.com/office/drawing/2014/main" id="{68D79790-5AF9-4AC5-987E-1EEF21D7E9B1}"/>
                </a:ext>
              </a:extLst>
            </p:cNvPr>
            <p:cNvGrpSpPr>
              <a:grpSpLocks noChangeAspect="1"/>
            </p:cNvGrpSpPr>
            <p:nvPr/>
          </p:nvGrpSpPr>
          <p:grpSpPr bwMode="auto">
            <a:xfrm>
              <a:off x="10102208" y="2938767"/>
              <a:ext cx="412442" cy="412150"/>
              <a:chOff x="2499" y="790"/>
              <a:chExt cx="2832" cy="2830"/>
            </a:xfrm>
          </p:grpSpPr>
          <p:sp>
            <p:nvSpPr>
              <p:cNvPr id="71" name="Oval 596">
                <a:extLst>
                  <a:ext uri="{FF2B5EF4-FFF2-40B4-BE49-F238E27FC236}">
                    <a16:creationId xmlns:a16="http://schemas.microsoft.com/office/drawing/2014/main" id="{CBB1262F-6963-4CB3-9185-D5E9EDF81158}"/>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2" name="Freeform 597">
                <a:extLst>
                  <a:ext uri="{FF2B5EF4-FFF2-40B4-BE49-F238E27FC236}">
                    <a16:creationId xmlns:a16="http://schemas.microsoft.com/office/drawing/2014/main" id="{9F6E666B-36E5-49D6-BDD1-1666E00F5FA9}"/>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3" name="Freeform 598">
                <a:extLst>
                  <a:ext uri="{FF2B5EF4-FFF2-40B4-BE49-F238E27FC236}">
                    <a16:creationId xmlns:a16="http://schemas.microsoft.com/office/drawing/2014/main" id="{D4BA1081-334F-4DC0-A69E-42BB86E8DB09}"/>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4" name="Freeform 599">
                <a:extLst>
                  <a:ext uri="{FF2B5EF4-FFF2-40B4-BE49-F238E27FC236}">
                    <a16:creationId xmlns:a16="http://schemas.microsoft.com/office/drawing/2014/main" id="{974D5DE5-D42A-478A-B988-3074EF6B3AF2}"/>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5" name="Freeform 600">
                <a:extLst>
                  <a:ext uri="{FF2B5EF4-FFF2-40B4-BE49-F238E27FC236}">
                    <a16:creationId xmlns:a16="http://schemas.microsoft.com/office/drawing/2014/main" id="{835179A4-14D6-4568-BB91-E31EB80E5669}"/>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6" name="Freeform 601">
                <a:extLst>
                  <a:ext uri="{FF2B5EF4-FFF2-40B4-BE49-F238E27FC236}">
                    <a16:creationId xmlns:a16="http://schemas.microsoft.com/office/drawing/2014/main" id="{2F3A4F00-1B86-4439-A783-B87B497E71F6}"/>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7" name="Freeform 602">
                <a:extLst>
                  <a:ext uri="{FF2B5EF4-FFF2-40B4-BE49-F238E27FC236}">
                    <a16:creationId xmlns:a16="http://schemas.microsoft.com/office/drawing/2014/main" id="{ACE0AAA2-0905-4467-986A-8D865E21F79A}"/>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8" name="Freeform 603">
                <a:extLst>
                  <a:ext uri="{FF2B5EF4-FFF2-40B4-BE49-F238E27FC236}">
                    <a16:creationId xmlns:a16="http://schemas.microsoft.com/office/drawing/2014/main" id="{4000B704-8D6C-42CA-B05A-B4AA5DE8B5E6}"/>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9" name="Freeform 604">
                <a:extLst>
                  <a:ext uri="{FF2B5EF4-FFF2-40B4-BE49-F238E27FC236}">
                    <a16:creationId xmlns:a16="http://schemas.microsoft.com/office/drawing/2014/main" id="{F8391FA7-50DA-4257-A82C-055D12C4FD0D}"/>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0" name="Freeform 605">
                <a:extLst>
                  <a:ext uri="{FF2B5EF4-FFF2-40B4-BE49-F238E27FC236}">
                    <a16:creationId xmlns:a16="http://schemas.microsoft.com/office/drawing/2014/main" id="{6A152B2F-7917-411C-AD0B-C2AEC03F59EC}"/>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1" name="Freeform 606">
                <a:extLst>
                  <a:ext uri="{FF2B5EF4-FFF2-40B4-BE49-F238E27FC236}">
                    <a16:creationId xmlns:a16="http://schemas.microsoft.com/office/drawing/2014/main" id="{59E41BC5-4462-4DAC-AA2A-ED76DEBA8900}"/>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2" name="Freeform 607">
                <a:extLst>
                  <a:ext uri="{FF2B5EF4-FFF2-40B4-BE49-F238E27FC236}">
                    <a16:creationId xmlns:a16="http://schemas.microsoft.com/office/drawing/2014/main" id="{1B99438E-A47D-48E3-AE7D-D534AB255AE5}"/>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3" name="Oval 608">
                <a:extLst>
                  <a:ext uri="{FF2B5EF4-FFF2-40B4-BE49-F238E27FC236}">
                    <a16:creationId xmlns:a16="http://schemas.microsoft.com/office/drawing/2014/main" id="{5106EA6B-8BB4-4A2F-BFA0-B02A35CC9001}"/>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4" name="Freeform 609">
                <a:extLst>
                  <a:ext uri="{FF2B5EF4-FFF2-40B4-BE49-F238E27FC236}">
                    <a16:creationId xmlns:a16="http://schemas.microsoft.com/office/drawing/2014/main" id="{8D55254E-CF70-4D15-90C7-1E056A9B4C77}"/>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5" name="Freeform 610">
                <a:extLst>
                  <a:ext uri="{FF2B5EF4-FFF2-40B4-BE49-F238E27FC236}">
                    <a16:creationId xmlns:a16="http://schemas.microsoft.com/office/drawing/2014/main" id="{37C66893-5131-4CB1-A90E-240B8F866121}"/>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6" name="Freeform 611">
                <a:extLst>
                  <a:ext uri="{FF2B5EF4-FFF2-40B4-BE49-F238E27FC236}">
                    <a16:creationId xmlns:a16="http://schemas.microsoft.com/office/drawing/2014/main" id="{22B44776-9D35-423D-8BB2-080C225CD517}"/>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7" name="Freeform 612">
                <a:extLst>
                  <a:ext uri="{FF2B5EF4-FFF2-40B4-BE49-F238E27FC236}">
                    <a16:creationId xmlns:a16="http://schemas.microsoft.com/office/drawing/2014/main" id="{2CCF1EA6-DF77-4796-A4A3-B74C8EC06E94}"/>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8" name="Freeform 613">
                <a:extLst>
                  <a:ext uri="{FF2B5EF4-FFF2-40B4-BE49-F238E27FC236}">
                    <a16:creationId xmlns:a16="http://schemas.microsoft.com/office/drawing/2014/main" id="{05A33CB0-7E0E-42D8-9C5D-D13439746F7A}"/>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9" name="Freeform 614">
                <a:extLst>
                  <a:ext uri="{FF2B5EF4-FFF2-40B4-BE49-F238E27FC236}">
                    <a16:creationId xmlns:a16="http://schemas.microsoft.com/office/drawing/2014/main" id="{69FFF57A-FC4F-4BC7-AD03-2D73A52EEB46}"/>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10" name="Group 925">
              <a:extLst>
                <a:ext uri="{FF2B5EF4-FFF2-40B4-BE49-F238E27FC236}">
                  <a16:creationId xmlns:a16="http://schemas.microsoft.com/office/drawing/2014/main" id="{A8F33F28-5659-4908-9C6F-3D21ECC9533B}"/>
                </a:ext>
              </a:extLst>
            </p:cNvPr>
            <p:cNvGrpSpPr>
              <a:grpSpLocks noChangeAspect="1"/>
            </p:cNvGrpSpPr>
            <p:nvPr/>
          </p:nvGrpSpPr>
          <p:grpSpPr bwMode="auto">
            <a:xfrm>
              <a:off x="11043090" y="2938767"/>
              <a:ext cx="411515" cy="412150"/>
              <a:chOff x="2619" y="903"/>
              <a:chExt cx="2592" cy="2596"/>
            </a:xfrm>
          </p:grpSpPr>
          <p:sp>
            <p:nvSpPr>
              <p:cNvPr id="92" name="Oval 926">
                <a:extLst>
                  <a:ext uri="{FF2B5EF4-FFF2-40B4-BE49-F238E27FC236}">
                    <a16:creationId xmlns:a16="http://schemas.microsoft.com/office/drawing/2014/main" id="{EB703ECF-5DEF-4C63-B415-7920DEB479EF}"/>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3" name="Freeform 927">
                <a:extLst>
                  <a:ext uri="{FF2B5EF4-FFF2-40B4-BE49-F238E27FC236}">
                    <a16:creationId xmlns:a16="http://schemas.microsoft.com/office/drawing/2014/main" id="{B864B928-738F-4B8A-BAF9-EE4225539C44}"/>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4" name="Freeform 928">
                <a:extLst>
                  <a:ext uri="{FF2B5EF4-FFF2-40B4-BE49-F238E27FC236}">
                    <a16:creationId xmlns:a16="http://schemas.microsoft.com/office/drawing/2014/main" id="{B5A5CA51-6FC1-4F52-94A3-79F7D1D2946A}"/>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5" name="Freeform 929">
                <a:extLst>
                  <a:ext uri="{FF2B5EF4-FFF2-40B4-BE49-F238E27FC236}">
                    <a16:creationId xmlns:a16="http://schemas.microsoft.com/office/drawing/2014/main" id="{B9B2A9A1-7791-48D9-BBBB-E3F0E6D4E10D}"/>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6" name="Freeform 930">
                <a:extLst>
                  <a:ext uri="{FF2B5EF4-FFF2-40B4-BE49-F238E27FC236}">
                    <a16:creationId xmlns:a16="http://schemas.microsoft.com/office/drawing/2014/main" id="{5778F9F6-6EFB-47CA-B976-C624145132AC}"/>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7" name="Freeform 931">
                <a:extLst>
                  <a:ext uri="{FF2B5EF4-FFF2-40B4-BE49-F238E27FC236}">
                    <a16:creationId xmlns:a16="http://schemas.microsoft.com/office/drawing/2014/main" id="{C9E90EC2-C8BC-4E8D-AF3D-507869068BCE}"/>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8" name="Freeform 932">
                <a:extLst>
                  <a:ext uri="{FF2B5EF4-FFF2-40B4-BE49-F238E27FC236}">
                    <a16:creationId xmlns:a16="http://schemas.microsoft.com/office/drawing/2014/main" id="{3F247789-B1DF-4DDD-B6E7-3AE1C8DB051E}"/>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9" name="Freeform 933">
                <a:extLst>
                  <a:ext uri="{FF2B5EF4-FFF2-40B4-BE49-F238E27FC236}">
                    <a16:creationId xmlns:a16="http://schemas.microsoft.com/office/drawing/2014/main" id="{C5B8DB87-A840-4BC6-AB71-9090FD660357}"/>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0" name="Freeform 934">
                <a:extLst>
                  <a:ext uri="{FF2B5EF4-FFF2-40B4-BE49-F238E27FC236}">
                    <a16:creationId xmlns:a16="http://schemas.microsoft.com/office/drawing/2014/main" id="{221A9959-E361-4A07-B801-2B69622178E0}"/>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1" name="Freeform 935">
                <a:extLst>
                  <a:ext uri="{FF2B5EF4-FFF2-40B4-BE49-F238E27FC236}">
                    <a16:creationId xmlns:a16="http://schemas.microsoft.com/office/drawing/2014/main" id="{C8556F7B-D14A-44E7-9C83-6CD3975AFEC3}"/>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2" name="Freeform 936">
                <a:extLst>
                  <a:ext uri="{FF2B5EF4-FFF2-40B4-BE49-F238E27FC236}">
                    <a16:creationId xmlns:a16="http://schemas.microsoft.com/office/drawing/2014/main" id="{6309E8FD-F689-4FBA-AEB7-E7A479D2BB5E}"/>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3" name="Freeform 937">
                <a:extLst>
                  <a:ext uri="{FF2B5EF4-FFF2-40B4-BE49-F238E27FC236}">
                    <a16:creationId xmlns:a16="http://schemas.microsoft.com/office/drawing/2014/main" id="{8436A9BF-C9E5-4A16-BD7E-54E7041D395C}"/>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4" name="Freeform 938">
                <a:extLst>
                  <a:ext uri="{FF2B5EF4-FFF2-40B4-BE49-F238E27FC236}">
                    <a16:creationId xmlns:a16="http://schemas.microsoft.com/office/drawing/2014/main" id="{30F5F815-0245-4771-9CAB-584F40DD85CD}"/>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5" name="Oval 939">
                <a:extLst>
                  <a:ext uri="{FF2B5EF4-FFF2-40B4-BE49-F238E27FC236}">
                    <a16:creationId xmlns:a16="http://schemas.microsoft.com/office/drawing/2014/main" id="{0F7F5780-7580-42C6-9985-2791F0F5CECF}"/>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6" name="Oval 940">
                <a:extLst>
                  <a:ext uri="{FF2B5EF4-FFF2-40B4-BE49-F238E27FC236}">
                    <a16:creationId xmlns:a16="http://schemas.microsoft.com/office/drawing/2014/main" id="{139553AF-001A-4CCF-86D9-0BD8DBE0A99A}"/>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7" name="Freeform 941">
                <a:extLst>
                  <a:ext uri="{FF2B5EF4-FFF2-40B4-BE49-F238E27FC236}">
                    <a16:creationId xmlns:a16="http://schemas.microsoft.com/office/drawing/2014/main" id="{F2FAFB07-29AB-49D3-8B7E-78E183F63FD3}"/>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8" name="Freeform 942">
                <a:extLst>
                  <a:ext uri="{FF2B5EF4-FFF2-40B4-BE49-F238E27FC236}">
                    <a16:creationId xmlns:a16="http://schemas.microsoft.com/office/drawing/2014/main" id="{137D4EE4-765A-463D-B5C3-568FD48AEA10}"/>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9" name="Freeform 943">
                <a:extLst>
                  <a:ext uri="{FF2B5EF4-FFF2-40B4-BE49-F238E27FC236}">
                    <a16:creationId xmlns:a16="http://schemas.microsoft.com/office/drawing/2014/main" id="{9801CFA8-5EDE-418C-9E43-212A458E238D}"/>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180" name="Right Brace 179">
              <a:extLst>
                <a:ext uri="{FF2B5EF4-FFF2-40B4-BE49-F238E27FC236}">
                  <a16:creationId xmlns:a16="http://schemas.microsoft.com/office/drawing/2014/main" id="{8DE3BB89-D7A6-4CAB-B165-6DA834A1650A}"/>
                </a:ext>
              </a:extLst>
            </p:cNvPr>
            <p:cNvSpPr/>
            <p:nvPr/>
          </p:nvSpPr>
          <p:spPr>
            <a:xfrm rot="5400000">
              <a:off x="9270379"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2" name="Right Brace 181">
              <a:extLst>
                <a:ext uri="{FF2B5EF4-FFF2-40B4-BE49-F238E27FC236}">
                  <a16:creationId xmlns:a16="http://schemas.microsoft.com/office/drawing/2014/main" id="{1FFE49A6-2A03-4E31-BE92-7C081C65A1B7}"/>
                </a:ext>
              </a:extLst>
            </p:cNvPr>
            <p:cNvSpPr/>
            <p:nvPr/>
          </p:nvSpPr>
          <p:spPr>
            <a:xfrm rot="5400000">
              <a:off x="10210994"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4" name="Right Brace 183">
              <a:extLst>
                <a:ext uri="{FF2B5EF4-FFF2-40B4-BE49-F238E27FC236}">
                  <a16:creationId xmlns:a16="http://schemas.microsoft.com/office/drawing/2014/main" id="{3A8699D5-030F-4D16-894C-D6DACDB46E14}"/>
                </a:ext>
              </a:extLst>
            </p:cNvPr>
            <p:cNvSpPr/>
            <p:nvPr/>
          </p:nvSpPr>
          <p:spPr>
            <a:xfrm rot="5400000">
              <a:off x="11151608"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8" name="Rectangle 187">
              <a:extLst>
                <a:ext uri="{FF2B5EF4-FFF2-40B4-BE49-F238E27FC236}">
                  <a16:creationId xmlns:a16="http://schemas.microsoft.com/office/drawing/2014/main" id="{B4BCD82D-890A-4BFD-B51F-31625DF6556B}"/>
                </a:ext>
              </a:extLst>
            </p:cNvPr>
            <p:cNvSpPr/>
            <p:nvPr/>
          </p:nvSpPr>
          <p:spPr bwMode="auto">
            <a:xfrm>
              <a:off x="9021174" y="5154601"/>
              <a:ext cx="131568" cy="8845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chemeClr val="tx1"/>
                  </a:solidFill>
                  <a:ea typeface="Segoe UI" pitchFamily="34" charset="0"/>
                  <a:cs typeface="Segoe UI" pitchFamily="34" charset="0"/>
                </a:rPr>
                <a:t>Utilization</a:t>
              </a:r>
            </a:p>
          </p:txBody>
        </p:sp>
        <p:grpSp>
          <p:nvGrpSpPr>
            <p:cNvPr id="216" name="Group 215">
              <a:extLst>
                <a:ext uri="{FF2B5EF4-FFF2-40B4-BE49-F238E27FC236}">
                  <a16:creationId xmlns:a16="http://schemas.microsoft.com/office/drawing/2014/main" id="{553CC655-C079-426A-819C-C2022AB174B8}"/>
                </a:ext>
              </a:extLst>
            </p:cNvPr>
            <p:cNvGrpSpPr/>
            <p:nvPr/>
          </p:nvGrpSpPr>
          <p:grpSpPr>
            <a:xfrm>
              <a:off x="9233044" y="3953422"/>
              <a:ext cx="2149381" cy="660139"/>
              <a:chOff x="977168" y="4552950"/>
              <a:chExt cx="2655165" cy="815480"/>
            </a:xfrm>
          </p:grpSpPr>
          <p:pic>
            <p:nvPicPr>
              <p:cNvPr id="201" name="Picture 200">
                <a:extLst>
                  <a:ext uri="{FF2B5EF4-FFF2-40B4-BE49-F238E27FC236}">
                    <a16:creationId xmlns:a16="http://schemas.microsoft.com/office/drawing/2014/main" id="{C177E402-A2E8-48CC-A9E1-A381766A3837}"/>
                  </a:ext>
                </a:extLst>
              </p:cNvPr>
              <p:cNvPicPr>
                <a:picLocks noChangeAspect="1"/>
              </p:cNvPicPr>
              <p:nvPr/>
            </p:nvPicPr>
            <p:blipFill>
              <a:blip r:embed="rId3"/>
              <a:stretch>
                <a:fillRect/>
              </a:stretch>
            </p:blipFill>
            <p:spPr>
              <a:xfrm>
                <a:off x="977168" y="4552950"/>
                <a:ext cx="330020" cy="815480"/>
              </a:xfrm>
              <a:prstGeom prst="rect">
                <a:avLst/>
              </a:prstGeom>
            </p:spPr>
          </p:pic>
          <p:grpSp>
            <p:nvGrpSpPr>
              <p:cNvPr id="202" name="Group 201">
                <a:extLst>
                  <a:ext uri="{FF2B5EF4-FFF2-40B4-BE49-F238E27FC236}">
                    <a16:creationId xmlns:a16="http://schemas.microsoft.com/office/drawing/2014/main" id="{9FE15286-099D-4693-9BC7-398D7406B1A3}"/>
                  </a:ext>
                </a:extLst>
              </p:cNvPr>
              <p:cNvGrpSpPr/>
              <p:nvPr/>
            </p:nvGrpSpPr>
            <p:grpSpPr>
              <a:xfrm>
                <a:off x="1075762" y="5079655"/>
                <a:ext cx="121634" cy="272841"/>
                <a:chOff x="8615966" y="345865"/>
                <a:chExt cx="121634" cy="272841"/>
              </a:xfrm>
            </p:grpSpPr>
            <p:sp>
              <p:nvSpPr>
                <p:cNvPr id="213" name="Rectangle 212">
                  <a:extLst>
                    <a:ext uri="{FF2B5EF4-FFF2-40B4-BE49-F238E27FC236}">
                      <a16:creationId xmlns:a16="http://schemas.microsoft.com/office/drawing/2014/main" id="{3406A4CD-8E8E-4947-A4D8-38A4B73FC800}"/>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9F1AD6BD-49D1-460E-B6AD-549CA0CC451C}"/>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1916D7E3-23FC-4F27-B7DB-E37B19BA1398}"/>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pic>
            <p:nvPicPr>
              <p:cNvPr id="203" name="Picture 202">
                <a:extLst>
                  <a:ext uri="{FF2B5EF4-FFF2-40B4-BE49-F238E27FC236}">
                    <a16:creationId xmlns:a16="http://schemas.microsoft.com/office/drawing/2014/main" id="{408C92BF-542C-40EE-A222-2C13ECD50AC7}"/>
                  </a:ext>
                </a:extLst>
              </p:cNvPr>
              <p:cNvPicPr>
                <a:picLocks noChangeAspect="1"/>
              </p:cNvPicPr>
              <p:nvPr/>
            </p:nvPicPr>
            <p:blipFill>
              <a:blip r:embed="rId3"/>
              <a:stretch>
                <a:fillRect/>
              </a:stretch>
            </p:blipFill>
            <p:spPr>
              <a:xfrm>
                <a:off x="2140598" y="4552950"/>
                <a:ext cx="330020" cy="815480"/>
              </a:xfrm>
              <a:prstGeom prst="rect">
                <a:avLst/>
              </a:prstGeom>
            </p:spPr>
          </p:pic>
          <p:grpSp>
            <p:nvGrpSpPr>
              <p:cNvPr id="204" name="Group 203">
                <a:extLst>
                  <a:ext uri="{FF2B5EF4-FFF2-40B4-BE49-F238E27FC236}">
                    <a16:creationId xmlns:a16="http://schemas.microsoft.com/office/drawing/2014/main" id="{541B1F90-48AF-40FD-95A1-8E9DE590BB55}"/>
                  </a:ext>
                </a:extLst>
              </p:cNvPr>
              <p:cNvGrpSpPr/>
              <p:nvPr/>
            </p:nvGrpSpPr>
            <p:grpSpPr>
              <a:xfrm>
                <a:off x="2237718" y="5079655"/>
                <a:ext cx="121634" cy="272841"/>
                <a:chOff x="8615966" y="345865"/>
                <a:chExt cx="121634" cy="272841"/>
              </a:xfrm>
            </p:grpSpPr>
            <p:sp>
              <p:nvSpPr>
                <p:cNvPr id="210" name="Rectangle 209">
                  <a:extLst>
                    <a:ext uri="{FF2B5EF4-FFF2-40B4-BE49-F238E27FC236}">
                      <a16:creationId xmlns:a16="http://schemas.microsoft.com/office/drawing/2014/main" id="{15698CA4-9F26-42A7-8FB0-F3446127FE8B}"/>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AECED8A8-1EE6-48B8-9833-195D7DC51080}"/>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D943724D-A525-466F-9DBC-9A9BA37162F9}"/>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AC6A6158-880B-46BE-B961-79A81A356025}"/>
                  </a:ext>
                </a:extLst>
              </p:cNvPr>
              <p:cNvPicPr>
                <a:picLocks noChangeAspect="1"/>
              </p:cNvPicPr>
              <p:nvPr/>
            </p:nvPicPr>
            <p:blipFill>
              <a:blip r:embed="rId3"/>
              <a:stretch>
                <a:fillRect/>
              </a:stretch>
            </p:blipFill>
            <p:spPr>
              <a:xfrm>
                <a:off x="3302313" y="4552950"/>
                <a:ext cx="330020" cy="815480"/>
              </a:xfrm>
              <a:prstGeom prst="rect">
                <a:avLst/>
              </a:prstGeom>
            </p:spPr>
          </p:pic>
          <p:grpSp>
            <p:nvGrpSpPr>
              <p:cNvPr id="206" name="Group 205">
                <a:extLst>
                  <a:ext uri="{FF2B5EF4-FFF2-40B4-BE49-F238E27FC236}">
                    <a16:creationId xmlns:a16="http://schemas.microsoft.com/office/drawing/2014/main" id="{A3AC2641-8189-4155-8BB6-151C1A1D47E3}"/>
                  </a:ext>
                </a:extLst>
              </p:cNvPr>
              <p:cNvGrpSpPr/>
              <p:nvPr/>
            </p:nvGrpSpPr>
            <p:grpSpPr>
              <a:xfrm>
                <a:off x="3404704" y="5079655"/>
                <a:ext cx="121634" cy="272841"/>
                <a:chOff x="8615966" y="345865"/>
                <a:chExt cx="121634" cy="272841"/>
              </a:xfrm>
            </p:grpSpPr>
            <p:sp>
              <p:nvSpPr>
                <p:cNvPr id="207" name="Rectangle 206">
                  <a:extLst>
                    <a:ext uri="{FF2B5EF4-FFF2-40B4-BE49-F238E27FC236}">
                      <a16:creationId xmlns:a16="http://schemas.microsoft.com/office/drawing/2014/main" id="{EFE0F686-443E-4000-9875-050189FC86C8}"/>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33EB9640-17A9-419B-BB0C-BAC71C8102FE}"/>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D59B0E47-7A42-4D6B-87A9-6A358AB03F50}"/>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22" name="TextBox 221">
              <a:extLst>
                <a:ext uri="{FF2B5EF4-FFF2-40B4-BE49-F238E27FC236}">
                  <a16:creationId xmlns:a16="http://schemas.microsoft.com/office/drawing/2014/main" id="{21984D12-52C8-4C87-9AAB-ECC8C5A4BB92}"/>
                </a:ext>
              </a:extLst>
            </p:cNvPr>
            <p:cNvSpPr txBox="1"/>
            <p:nvPr/>
          </p:nvSpPr>
          <p:spPr>
            <a:xfrm>
              <a:off x="8969407" y="2452145"/>
              <a:ext cx="2677120" cy="384912"/>
            </a:xfrm>
            <a:prstGeom prst="rect">
              <a:avLst/>
            </a:prstGeom>
            <a:solidFill>
              <a:schemeClr val="tx2"/>
            </a:solidFill>
            <a:ln w="6350">
              <a:solidFill>
                <a:schemeClr val="tx2"/>
              </a:solidFill>
            </a:ln>
          </p:spPr>
          <p:txBody>
            <a:bodyPr wrap="square" lIns="89642" tIns="44821" rIns="89642" bIns="44821" rtlCol="0" anchor="ctr">
              <a:noAutofit/>
            </a:bodyPr>
            <a:lstStyle/>
            <a:p>
              <a:pPr algn="ctr">
                <a:lnSpc>
                  <a:spcPct val="90000"/>
                </a:lnSpc>
              </a:pPr>
              <a:r>
                <a:rPr lang="en-US" sz="1372" b="1">
                  <a:solidFill>
                    <a:schemeClr val="bg1"/>
                  </a:solidFill>
                </a:rPr>
                <a:t>Personal desktops</a:t>
              </a:r>
            </a:p>
          </p:txBody>
        </p:sp>
        <p:sp>
          <p:nvSpPr>
            <p:cNvPr id="224" name="Graphic 7">
              <a:extLst>
                <a:ext uri="{FF2B5EF4-FFF2-40B4-BE49-F238E27FC236}">
                  <a16:creationId xmlns:a16="http://schemas.microsoft.com/office/drawing/2014/main" id="{578A1393-F27B-4A8B-8C4F-6DEEB8347610}"/>
                </a:ext>
              </a:extLst>
            </p:cNvPr>
            <p:cNvSpPr/>
            <p:nvPr/>
          </p:nvSpPr>
          <p:spPr>
            <a:xfrm>
              <a:off x="9311540"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226" name="Graphic 7">
              <a:extLst>
                <a:ext uri="{FF2B5EF4-FFF2-40B4-BE49-F238E27FC236}">
                  <a16:creationId xmlns:a16="http://schemas.microsoft.com/office/drawing/2014/main" id="{73B8BCBD-752A-4E3A-9090-4E093BDED086}"/>
                </a:ext>
              </a:extLst>
            </p:cNvPr>
            <p:cNvSpPr/>
            <p:nvPr/>
          </p:nvSpPr>
          <p:spPr>
            <a:xfrm>
              <a:off x="10253348"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228" name="Graphic 7">
              <a:extLst>
                <a:ext uri="{FF2B5EF4-FFF2-40B4-BE49-F238E27FC236}">
                  <a16:creationId xmlns:a16="http://schemas.microsoft.com/office/drawing/2014/main" id="{98104B77-57E8-4C76-AD57-F4194841448C}"/>
                </a:ext>
              </a:extLst>
            </p:cNvPr>
            <p:cNvSpPr/>
            <p:nvPr/>
          </p:nvSpPr>
          <p:spPr>
            <a:xfrm>
              <a:off x="11193767"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175" name="Rectangle 174">
              <a:extLst>
                <a:ext uri="{FF2B5EF4-FFF2-40B4-BE49-F238E27FC236}">
                  <a16:creationId xmlns:a16="http://schemas.microsoft.com/office/drawing/2014/main" id="{E5419366-8C62-4121-B0CD-4B3E70C9A280}"/>
                </a:ext>
              </a:extLst>
            </p:cNvPr>
            <p:cNvSpPr/>
            <p:nvPr/>
          </p:nvSpPr>
          <p:spPr>
            <a:xfrm>
              <a:off x="5300434" y="5419013"/>
              <a:ext cx="3404217" cy="923330"/>
            </a:xfrm>
            <a:prstGeom prst="rect">
              <a:avLst/>
            </a:prstGeom>
          </p:spPr>
          <p:txBody>
            <a:bodyPr wrap="square">
              <a:spAutoFit/>
            </a:bodyPr>
            <a:lstStyle/>
            <a:p>
              <a:pPr lvl="0" algn="ctr"/>
              <a:r>
                <a:rPr lang="en-US" sz="1730">
                  <a:solidFill>
                    <a:srgbClr val="000000"/>
                  </a:solidFill>
                </a:rPr>
                <a:t>When VM usage is </a:t>
              </a:r>
            </a:p>
            <a:p>
              <a:pPr lvl="0" algn="ctr"/>
              <a:r>
                <a:rPr lang="en-US" sz="1730">
                  <a:solidFill>
                    <a:srgbClr val="000000"/>
                  </a:solidFill>
                </a:rPr>
                <a:t>&gt;400 hours/month</a:t>
              </a:r>
              <a:r>
                <a:rPr lang="en-US" sz="1730">
                  <a:solidFill>
                    <a:srgbClr val="000000"/>
                  </a:solidFill>
                  <a:sym typeface="Wingdings" panose="05000000000000000000" pitchFamily="2" charset="2"/>
                </a:rPr>
                <a:t> 1-year RI</a:t>
              </a:r>
              <a:r>
                <a:rPr lang="en-US" sz="1730">
                  <a:solidFill>
                    <a:srgbClr val="000000"/>
                  </a:solidFill>
                </a:rPr>
                <a:t> &gt;240 hours/month </a:t>
              </a:r>
              <a:r>
                <a:rPr lang="en-US" sz="1730">
                  <a:solidFill>
                    <a:srgbClr val="000000"/>
                  </a:solidFill>
                  <a:sym typeface="Wingdings" panose="05000000000000000000" pitchFamily="2" charset="2"/>
                </a:rPr>
                <a:t> </a:t>
              </a:r>
              <a:r>
                <a:rPr lang="en-US" sz="1730">
                  <a:solidFill>
                    <a:srgbClr val="000000"/>
                  </a:solidFill>
                </a:rPr>
                <a:t>3-year RI</a:t>
              </a:r>
            </a:p>
          </p:txBody>
        </p:sp>
        <p:cxnSp>
          <p:nvCxnSpPr>
            <p:cNvPr id="176" name="Straight Connector 175">
              <a:extLst>
                <a:ext uri="{FF2B5EF4-FFF2-40B4-BE49-F238E27FC236}">
                  <a16:creationId xmlns:a16="http://schemas.microsoft.com/office/drawing/2014/main" id="{AB726994-E828-4226-9052-16774D2F7563}"/>
                </a:ext>
              </a:extLst>
            </p:cNvPr>
            <p:cNvCxnSpPr>
              <a:cxnSpLocks/>
            </p:cNvCxnSpPr>
            <p:nvPr/>
          </p:nvCxnSpPr>
          <p:spPr>
            <a:xfrm>
              <a:off x="8732567" y="2564534"/>
              <a:ext cx="0" cy="2665004"/>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7" name="Group 153">
              <a:extLst>
                <a:ext uri="{FF2B5EF4-FFF2-40B4-BE49-F238E27FC236}">
                  <a16:creationId xmlns:a16="http://schemas.microsoft.com/office/drawing/2014/main" id="{0531835B-1AC9-4369-8325-EBB15FAC6CD0}"/>
                </a:ext>
              </a:extLst>
            </p:cNvPr>
            <p:cNvGrpSpPr>
              <a:grpSpLocks noChangeAspect="1"/>
            </p:cNvGrpSpPr>
            <p:nvPr/>
          </p:nvGrpSpPr>
          <p:grpSpPr bwMode="auto">
            <a:xfrm>
              <a:off x="5933689" y="2939058"/>
              <a:ext cx="412150" cy="411859"/>
              <a:chOff x="2501" y="790"/>
              <a:chExt cx="2832" cy="2830"/>
            </a:xfrm>
          </p:grpSpPr>
          <p:sp>
            <p:nvSpPr>
              <p:cNvPr id="178" name="Oval 154">
                <a:extLst>
                  <a:ext uri="{FF2B5EF4-FFF2-40B4-BE49-F238E27FC236}">
                    <a16:creationId xmlns:a16="http://schemas.microsoft.com/office/drawing/2014/main" id="{89E8DFC4-970E-45FD-B5EC-1738206EA1F1}"/>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79" name="Freeform 155">
                <a:extLst>
                  <a:ext uri="{FF2B5EF4-FFF2-40B4-BE49-F238E27FC236}">
                    <a16:creationId xmlns:a16="http://schemas.microsoft.com/office/drawing/2014/main" id="{F1A26E0D-CAB4-47F6-BAA0-5A45AF25EF5D}"/>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1" name="Freeform 156">
                <a:extLst>
                  <a:ext uri="{FF2B5EF4-FFF2-40B4-BE49-F238E27FC236}">
                    <a16:creationId xmlns:a16="http://schemas.microsoft.com/office/drawing/2014/main" id="{1C94B85F-AD0F-4806-94D2-1155E70FE13C}"/>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3" name="Freeform 157">
                <a:extLst>
                  <a:ext uri="{FF2B5EF4-FFF2-40B4-BE49-F238E27FC236}">
                    <a16:creationId xmlns:a16="http://schemas.microsoft.com/office/drawing/2014/main" id="{0C652BE6-5573-4685-A5F9-35292F5B51EB}"/>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5" name="Freeform 158">
                <a:extLst>
                  <a:ext uri="{FF2B5EF4-FFF2-40B4-BE49-F238E27FC236}">
                    <a16:creationId xmlns:a16="http://schemas.microsoft.com/office/drawing/2014/main" id="{950A70D3-1E45-412B-9B3F-51EB15F2316B}"/>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7" name="Freeform 159">
                <a:extLst>
                  <a:ext uri="{FF2B5EF4-FFF2-40B4-BE49-F238E27FC236}">
                    <a16:creationId xmlns:a16="http://schemas.microsoft.com/office/drawing/2014/main" id="{D1D15971-59A8-4117-A383-7C0CAD87CCC6}"/>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9" name="Freeform 160">
                <a:extLst>
                  <a:ext uri="{FF2B5EF4-FFF2-40B4-BE49-F238E27FC236}">
                    <a16:creationId xmlns:a16="http://schemas.microsoft.com/office/drawing/2014/main" id="{1396AEF0-9BC9-4439-9E12-5CA7AFDFBF06}"/>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00" name="Freeform 161">
                <a:extLst>
                  <a:ext uri="{FF2B5EF4-FFF2-40B4-BE49-F238E27FC236}">
                    <a16:creationId xmlns:a16="http://schemas.microsoft.com/office/drawing/2014/main" id="{73267DB6-B11D-4109-A423-A4579D3591E3}"/>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17" name="Freeform 162">
                <a:extLst>
                  <a:ext uri="{FF2B5EF4-FFF2-40B4-BE49-F238E27FC236}">
                    <a16:creationId xmlns:a16="http://schemas.microsoft.com/office/drawing/2014/main" id="{13126736-459B-4B0B-B47B-9855558C988E}"/>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19" name="Freeform 163">
                <a:extLst>
                  <a:ext uri="{FF2B5EF4-FFF2-40B4-BE49-F238E27FC236}">
                    <a16:creationId xmlns:a16="http://schemas.microsoft.com/office/drawing/2014/main" id="{957ABAD7-C8E5-4EB7-9CF7-FE379A35917B}"/>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1" name="Freeform 164">
                <a:extLst>
                  <a:ext uri="{FF2B5EF4-FFF2-40B4-BE49-F238E27FC236}">
                    <a16:creationId xmlns:a16="http://schemas.microsoft.com/office/drawing/2014/main" id="{769DCB1E-103D-4FEC-A1C9-2F7CDD56AB33}"/>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3" name="Oval 165">
                <a:extLst>
                  <a:ext uri="{FF2B5EF4-FFF2-40B4-BE49-F238E27FC236}">
                    <a16:creationId xmlns:a16="http://schemas.microsoft.com/office/drawing/2014/main" id="{318DB69A-507C-4229-9E4C-16D152F3448F}"/>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5" name="Oval 166">
                <a:extLst>
                  <a:ext uri="{FF2B5EF4-FFF2-40B4-BE49-F238E27FC236}">
                    <a16:creationId xmlns:a16="http://schemas.microsoft.com/office/drawing/2014/main" id="{DFD4E193-6C65-4EBA-9CA7-D90166CFCF96}"/>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7" name="Freeform 167">
                <a:extLst>
                  <a:ext uri="{FF2B5EF4-FFF2-40B4-BE49-F238E27FC236}">
                    <a16:creationId xmlns:a16="http://schemas.microsoft.com/office/drawing/2014/main" id="{0D07A717-5575-4E06-A540-BA4CA03EFB01}"/>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9" name="Freeform 168">
                <a:extLst>
                  <a:ext uri="{FF2B5EF4-FFF2-40B4-BE49-F238E27FC236}">
                    <a16:creationId xmlns:a16="http://schemas.microsoft.com/office/drawing/2014/main" id="{94958CA7-8712-42B8-B712-D8C09B227D77}"/>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3" name="Freeform 169">
                <a:extLst>
                  <a:ext uri="{FF2B5EF4-FFF2-40B4-BE49-F238E27FC236}">
                    <a16:creationId xmlns:a16="http://schemas.microsoft.com/office/drawing/2014/main" id="{85333875-2E2C-4BD7-A3A5-8D4DE8FF80B5}"/>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4" name="Freeform 170">
                <a:extLst>
                  <a:ext uri="{FF2B5EF4-FFF2-40B4-BE49-F238E27FC236}">
                    <a16:creationId xmlns:a16="http://schemas.microsoft.com/office/drawing/2014/main" id="{CC74F69D-36DA-4150-87F6-B485F9BEE85B}"/>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5" name="Freeform 171">
                <a:extLst>
                  <a:ext uri="{FF2B5EF4-FFF2-40B4-BE49-F238E27FC236}">
                    <a16:creationId xmlns:a16="http://schemas.microsoft.com/office/drawing/2014/main" id="{980A0AFB-7047-4DB3-8CFB-65E5A09BBAB3}"/>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6" name="Freeform 172">
                <a:extLst>
                  <a:ext uri="{FF2B5EF4-FFF2-40B4-BE49-F238E27FC236}">
                    <a16:creationId xmlns:a16="http://schemas.microsoft.com/office/drawing/2014/main" id="{7D8EE7D1-81E8-4F36-8FF3-801218903AA0}"/>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7" name="Freeform 173">
                <a:extLst>
                  <a:ext uri="{FF2B5EF4-FFF2-40B4-BE49-F238E27FC236}">
                    <a16:creationId xmlns:a16="http://schemas.microsoft.com/office/drawing/2014/main" id="{0F750D7C-62A7-4C75-BC2D-1C7499260185}"/>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8" name="Freeform 174">
                <a:extLst>
                  <a:ext uri="{FF2B5EF4-FFF2-40B4-BE49-F238E27FC236}">
                    <a16:creationId xmlns:a16="http://schemas.microsoft.com/office/drawing/2014/main" id="{C659CDD1-22E6-49F0-BC78-E42C963DEE7B}"/>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40" name="Group 595">
              <a:extLst>
                <a:ext uri="{FF2B5EF4-FFF2-40B4-BE49-F238E27FC236}">
                  <a16:creationId xmlns:a16="http://schemas.microsoft.com/office/drawing/2014/main" id="{D62646DF-74E3-482E-A11E-8E91E8C1FB4C}"/>
                </a:ext>
              </a:extLst>
            </p:cNvPr>
            <p:cNvGrpSpPr>
              <a:grpSpLocks noChangeAspect="1"/>
            </p:cNvGrpSpPr>
            <p:nvPr/>
          </p:nvGrpSpPr>
          <p:grpSpPr bwMode="auto">
            <a:xfrm>
              <a:off x="6875351" y="2938767"/>
              <a:ext cx="412442" cy="412150"/>
              <a:chOff x="2499" y="790"/>
              <a:chExt cx="2832" cy="2830"/>
            </a:xfrm>
          </p:grpSpPr>
          <p:sp>
            <p:nvSpPr>
              <p:cNvPr id="241" name="Oval 596">
                <a:extLst>
                  <a:ext uri="{FF2B5EF4-FFF2-40B4-BE49-F238E27FC236}">
                    <a16:creationId xmlns:a16="http://schemas.microsoft.com/office/drawing/2014/main" id="{1DE255C3-362A-4605-8D28-784D4607725B}"/>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2" name="Freeform 597">
                <a:extLst>
                  <a:ext uri="{FF2B5EF4-FFF2-40B4-BE49-F238E27FC236}">
                    <a16:creationId xmlns:a16="http://schemas.microsoft.com/office/drawing/2014/main" id="{49D4E90F-493F-4B0F-A73C-4D08F86AA287}"/>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3" name="Freeform 598">
                <a:extLst>
                  <a:ext uri="{FF2B5EF4-FFF2-40B4-BE49-F238E27FC236}">
                    <a16:creationId xmlns:a16="http://schemas.microsoft.com/office/drawing/2014/main" id="{B63B6B21-9AF8-41CE-82ED-2CEBA33FE1A3}"/>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4" name="Freeform 599">
                <a:extLst>
                  <a:ext uri="{FF2B5EF4-FFF2-40B4-BE49-F238E27FC236}">
                    <a16:creationId xmlns:a16="http://schemas.microsoft.com/office/drawing/2014/main" id="{AE94D948-5E9C-4EF8-8386-DEEF47B8632C}"/>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5" name="Freeform 600">
                <a:extLst>
                  <a:ext uri="{FF2B5EF4-FFF2-40B4-BE49-F238E27FC236}">
                    <a16:creationId xmlns:a16="http://schemas.microsoft.com/office/drawing/2014/main" id="{09791E41-ABDA-4BFB-AE5F-4F5FF921E2A0}"/>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6" name="Freeform 601">
                <a:extLst>
                  <a:ext uri="{FF2B5EF4-FFF2-40B4-BE49-F238E27FC236}">
                    <a16:creationId xmlns:a16="http://schemas.microsoft.com/office/drawing/2014/main" id="{54581665-ABB9-403A-B751-743E012A1BD8}"/>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7" name="Freeform 602">
                <a:extLst>
                  <a:ext uri="{FF2B5EF4-FFF2-40B4-BE49-F238E27FC236}">
                    <a16:creationId xmlns:a16="http://schemas.microsoft.com/office/drawing/2014/main" id="{CFAF52C6-DDA7-47EC-8B0F-69F7B313EAFE}"/>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8" name="Freeform 603">
                <a:extLst>
                  <a:ext uri="{FF2B5EF4-FFF2-40B4-BE49-F238E27FC236}">
                    <a16:creationId xmlns:a16="http://schemas.microsoft.com/office/drawing/2014/main" id="{A2392A49-110C-4552-9FED-63B8E1298719}"/>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9" name="Freeform 604">
                <a:extLst>
                  <a:ext uri="{FF2B5EF4-FFF2-40B4-BE49-F238E27FC236}">
                    <a16:creationId xmlns:a16="http://schemas.microsoft.com/office/drawing/2014/main" id="{E78850CD-BF81-40F6-8158-4664F5B6C8E1}"/>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0" name="Freeform 605">
                <a:extLst>
                  <a:ext uri="{FF2B5EF4-FFF2-40B4-BE49-F238E27FC236}">
                    <a16:creationId xmlns:a16="http://schemas.microsoft.com/office/drawing/2014/main" id="{6DB83818-7BB2-465F-9E7E-1E2166E2B3F8}"/>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1" name="Freeform 606">
                <a:extLst>
                  <a:ext uri="{FF2B5EF4-FFF2-40B4-BE49-F238E27FC236}">
                    <a16:creationId xmlns:a16="http://schemas.microsoft.com/office/drawing/2014/main" id="{1E5010AB-C334-46F3-BF51-1BED2F9B6E27}"/>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2" name="Freeform 607">
                <a:extLst>
                  <a:ext uri="{FF2B5EF4-FFF2-40B4-BE49-F238E27FC236}">
                    <a16:creationId xmlns:a16="http://schemas.microsoft.com/office/drawing/2014/main" id="{B0588A52-ADB3-4F5F-BBA4-82A25FD84C37}"/>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3" name="Oval 608">
                <a:extLst>
                  <a:ext uri="{FF2B5EF4-FFF2-40B4-BE49-F238E27FC236}">
                    <a16:creationId xmlns:a16="http://schemas.microsoft.com/office/drawing/2014/main" id="{663877BC-3182-448A-BC62-4A18FE6189F8}"/>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4" name="Freeform 609">
                <a:extLst>
                  <a:ext uri="{FF2B5EF4-FFF2-40B4-BE49-F238E27FC236}">
                    <a16:creationId xmlns:a16="http://schemas.microsoft.com/office/drawing/2014/main" id="{FA65766D-D0DC-4F6F-B419-E8FBC53D30F1}"/>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5" name="Freeform 610">
                <a:extLst>
                  <a:ext uri="{FF2B5EF4-FFF2-40B4-BE49-F238E27FC236}">
                    <a16:creationId xmlns:a16="http://schemas.microsoft.com/office/drawing/2014/main" id="{7BE8E6A4-DA21-447D-82E9-AD38B600F8EE}"/>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6" name="Freeform 611">
                <a:extLst>
                  <a:ext uri="{FF2B5EF4-FFF2-40B4-BE49-F238E27FC236}">
                    <a16:creationId xmlns:a16="http://schemas.microsoft.com/office/drawing/2014/main" id="{73F2F07B-3E0E-4A8B-9CB5-962D0775E47D}"/>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7" name="Freeform 612">
                <a:extLst>
                  <a:ext uri="{FF2B5EF4-FFF2-40B4-BE49-F238E27FC236}">
                    <a16:creationId xmlns:a16="http://schemas.microsoft.com/office/drawing/2014/main" id="{71A659F5-215D-4F82-BBD1-F39D72D0D795}"/>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8" name="Freeform 613">
                <a:extLst>
                  <a:ext uri="{FF2B5EF4-FFF2-40B4-BE49-F238E27FC236}">
                    <a16:creationId xmlns:a16="http://schemas.microsoft.com/office/drawing/2014/main" id="{5424B816-585C-45E8-9E6C-20BD2AF7C7C6}"/>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9" name="Freeform 614">
                <a:extLst>
                  <a:ext uri="{FF2B5EF4-FFF2-40B4-BE49-F238E27FC236}">
                    <a16:creationId xmlns:a16="http://schemas.microsoft.com/office/drawing/2014/main" id="{1384FFC6-11EB-4D50-B386-AE25C5FC3A67}"/>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60" name="Group 925">
              <a:extLst>
                <a:ext uri="{FF2B5EF4-FFF2-40B4-BE49-F238E27FC236}">
                  <a16:creationId xmlns:a16="http://schemas.microsoft.com/office/drawing/2014/main" id="{AF2D664B-D183-491F-BDDE-1D7CA308CD5F}"/>
                </a:ext>
              </a:extLst>
            </p:cNvPr>
            <p:cNvGrpSpPr>
              <a:grpSpLocks noChangeAspect="1"/>
            </p:cNvGrpSpPr>
            <p:nvPr/>
          </p:nvGrpSpPr>
          <p:grpSpPr bwMode="auto">
            <a:xfrm>
              <a:off x="7816234" y="2938767"/>
              <a:ext cx="411515" cy="412150"/>
              <a:chOff x="2619" y="903"/>
              <a:chExt cx="2592" cy="2596"/>
            </a:xfrm>
          </p:grpSpPr>
          <p:sp>
            <p:nvSpPr>
              <p:cNvPr id="261" name="Oval 926">
                <a:extLst>
                  <a:ext uri="{FF2B5EF4-FFF2-40B4-BE49-F238E27FC236}">
                    <a16:creationId xmlns:a16="http://schemas.microsoft.com/office/drawing/2014/main" id="{0FC0EB97-2423-4D7C-B13A-ED0CA6576C92}"/>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2" name="Freeform 927">
                <a:extLst>
                  <a:ext uri="{FF2B5EF4-FFF2-40B4-BE49-F238E27FC236}">
                    <a16:creationId xmlns:a16="http://schemas.microsoft.com/office/drawing/2014/main" id="{27A29B85-F41F-401A-80FA-D54802DCB1BF}"/>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3" name="Freeform 928">
                <a:extLst>
                  <a:ext uri="{FF2B5EF4-FFF2-40B4-BE49-F238E27FC236}">
                    <a16:creationId xmlns:a16="http://schemas.microsoft.com/office/drawing/2014/main" id="{148BD83D-F46A-40A7-9F33-C6BDA545DA87}"/>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4" name="Freeform 929">
                <a:extLst>
                  <a:ext uri="{FF2B5EF4-FFF2-40B4-BE49-F238E27FC236}">
                    <a16:creationId xmlns:a16="http://schemas.microsoft.com/office/drawing/2014/main" id="{71EB20EC-B456-4613-AC66-6D13DAA922C6}"/>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5" name="Freeform 930">
                <a:extLst>
                  <a:ext uri="{FF2B5EF4-FFF2-40B4-BE49-F238E27FC236}">
                    <a16:creationId xmlns:a16="http://schemas.microsoft.com/office/drawing/2014/main" id="{8986AA6D-A27C-4133-B2E7-0ABFCC91BC3A}"/>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6" name="Freeform 931">
                <a:extLst>
                  <a:ext uri="{FF2B5EF4-FFF2-40B4-BE49-F238E27FC236}">
                    <a16:creationId xmlns:a16="http://schemas.microsoft.com/office/drawing/2014/main" id="{178FE87F-BC5D-4E4B-A223-BAC732068BFF}"/>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7" name="Freeform 932">
                <a:extLst>
                  <a:ext uri="{FF2B5EF4-FFF2-40B4-BE49-F238E27FC236}">
                    <a16:creationId xmlns:a16="http://schemas.microsoft.com/office/drawing/2014/main" id="{71BE0A6B-04D7-45E9-9ADB-B7E14C280115}"/>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8" name="Freeform 933">
                <a:extLst>
                  <a:ext uri="{FF2B5EF4-FFF2-40B4-BE49-F238E27FC236}">
                    <a16:creationId xmlns:a16="http://schemas.microsoft.com/office/drawing/2014/main" id="{736BCBA8-04A7-479F-BFBE-89E0B837E5BC}"/>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9" name="Freeform 934">
                <a:extLst>
                  <a:ext uri="{FF2B5EF4-FFF2-40B4-BE49-F238E27FC236}">
                    <a16:creationId xmlns:a16="http://schemas.microsoft.com/office/drawing/2014/main" id="{47695F71-D4D8-4531-822A-31AC306A9791}"/>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0" name="Freeform 935">
                <a:extLst>
                  <a:ext uri="{FF2B5EF4-FFF2-40B4-BE49-F238E27FC236}">
                    <a16:creationId xmlns:a16="http://schemas.microsoft.com/office/drawing/2014/main" id="{84BDDAE8-EFC7-44F7-9637-925CD05A3BD3}"/>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1" name="Freeform 936">
                <a:extLst>
                  <a:ext uri="{FF2B5EF4-FFF2-40B4-BE49-F238E27FC236}">
                    <a16:creationId xmlns:a16="http://schemas.microsoft.com/office/drawing/2014/main" id="{B49F9105-31EE-4AE8-8C32-AA61A1D22A1B}"/>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2" name="Freeform 937">
                <a:extLst>
                  <a:ext uri="{FF2B5EF4-FFF2-40B4-BE49-F238E27FC236}">
                    <a16:creationId xmlns:a16="http://schemas.microsoft.com/office/drawing/2014/main" id="{F39A8293-ADEA-4BCE-B48B-033ABD239086}"/>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3" name="Freeform 938">
                <a:extLst>
                  <a:ext uri="{FF2B5EF4-FFF2-40B4-BE49-F238E27FC236}">
                    <a16:creationId xmlns:a16="http://schemas.microsoft.com/office/drawing/2014/main" id="{CBED85F2-95FD-4776-855E-4A7AE86D9BC9}"/>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4" name="Oval 939">
                <a:extLst>
                  <a:ext uri="{FF2B5EF4-FFF2-40B4-BE49-F238E27FC236}">
                    <a16:creationId xmlns:a16="http://schemas.microsoft.com/office/drawing/2014/main" id="{60D4424E-C980-4009-A254-21DB9621341C}"/>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5" name="Oval 940">
                <a:extLst>
                  <a:ext uri="{FF2B5EF4-FFF2-40B4-BE49-F238E27FC236}">
                    <a16:creationId xmlns:a16="http://schemas.microsoft.com/office/drawing/2014/main" id="{68FA9120-A092-4360-8EF2-F92756DCA687}"/>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6" name="Freeform 941">
                <a:extLst>
                  <a:ext uri="{FF2B5EF4-FFF2-40B4-BE49-F238E27FC236}">
                    <a16:creationId xmlns:a16="http://schemas.microsoft.com/office/drawing/2014/main" id="{A0E0AD1F-C31C-45F8-8A55-373F28724B66}"/>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7" name="Freeform 942">
                <a:extLst>
                  <a:ext uri="{FF2B5EF4-FFF2-40B4-BE49-F238E27FC236}">
                    <a16:creationId xmlns:a16="http://schemas.microsoft.com/office/drawing/2014/main" id="{EF7A9EF5-9493-4F1E-8AF4-312DE1F10612}"/>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8" name="Freeform 943">
                <a:extLst>
                  <a:ext uri="{FF2B5EF4-FFF2-40B4-BE49-F238E27FC236}">
                    <a16:creationId xmlns:a16="http://schemas.microsoft.com/office/drawing/2014/main" id="{A5A7C365-C946-44F7-BF32-107F5A0290FC}"/>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279" name="Right Brace 278">
              <a:extLst>
                <a:ext uri="{FF2B5EF4-FFF2-40B4-BE49-F238E27FC236}">
                  <a16:creationId xmlns:a16="http://schemas.microsoft.com/office/drawing/2014/main" id="{6493A83B-237C-4B67-8382-5229C55286AA}"/>
                </a:ext>
              </a:extLst>
            </p:cNvPr>
            <p:cNvSpPr/>
            <p:nvPr/>
          </p:nvSpPr>
          <p:spPr>
            <a:xfrm rot="5400000">
              <a:off x="6988745" y="2336756"/>
              <a:ext cx="183947" cy="2294060"/>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grpSp>
          <p:nvGrpSpPr>
            <p:cNvPr id="280" name="Group 279">
              <a:extLst>
                <a:ext uri="{FF2B5EF4-FFF2-40B4-BE49-F238E27FC236}">
                  <a16:creationId xmlns:a16="http://schemas.microsoft.com/office/drawing/2014/main" id="{656C8345-0D55-48E1-B471-284706AF2707}"/>
                </a:ext>
              </a:extLst>
            </p:cNvPr>
            <p:cNvGrpSpPr/>
            <p:nvPr/>
          </p:nvGrpSpPr>
          <p:grpSpPr>
            <a:xfrm>
              <a:off x="6739412" y="3864354"/>
              <a:ext cx="731797" cy="914896"/>
              <a:chOff x="5997806" y="4552950"/>
              <a:chExt cx="330020" cy="815480"/>
            </a:xfrm>
          </p:grpSpPr>
          <p:pic>
            <p:nvPicPr>
              <p:cNvPr id="281" name="Picture 280">
                <a:extLst>
                  <a:ext uri="{FF2B5EF4-FFF2-40B4-BE49-F238E27FC236}">
                    <a16:creationId xmlns:a16="http://schemas.microsoft.com/office/drawing/2014/main" id="{308B2CB5-B03D-45C0-989C-263E337DFD15}"/>
                  </a:ext>
                </a:extLst>
              </p:cNvPr>
              <p:cNvPicPr>
                <a:picLocks noChangeAspect="1"/>
              </p:cNvPicPr>
              <p:nvPr/>
            </p:nvPicPr>
            <p:blipFill>
              <a:blip r:embed="rId3"/>
              <a:stretch>
                <a:fillRect/>
              </a:stretch>
            </p:blipFill>
            <p:spPr>
              <a:xfrm>
                <a:off x="5997806" y="4552950"/>
                <a:ext cx="330020" cy="815480"/>
              </a:xfrm>
              <a:prstGeom prst="rect">
                <a:avLst/>
              </a:prstGeom>
            </p:spPr>
          </p:pic>
          <p:sp>
            <p:nvSpPr>
              <p:cNvPr id="282" name="Rectangle 281">
                <a:extLst>
                  <a:ext uri="{FF2B5EF4-FFF2-40B4-BE49-F238E27FC236}">
                    <a16:creationId xmlns:a16="http://schemas.microsoft.com/office/drawing/2014/main" id="{3274B191-5F59-4968-AC2E-D58E1C62D9EF}"/>
                  </a:ext>
                </a:extLst>
              </p:cNvPr>
              <p:cNvSpPr/>
              <p:nvPr/>
            </p:nvSpPr>
            <p:spPr bwMode="auto">
              <a:xfrm>
                <a:off x="6101306" y="529398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E2F1D0CD-877E-49F9-8D3C-F7202BB6A8F9}"/>
                  </a:ext>
                </a:extLst>
              </p:cNvPr>
              <p:cNvSpPr/>
              <p:nvPr/>
            </p:nvSpPr>
            <p:spPr bwMode="auto">
              <a:xfrm>
                <a:off x="6101306" y="5204670"/>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092C79AE-73EB-4B89-8A30-DDCB1FD27017}"/>
                  </a:ext>
                </a:extLst>
              </p:cNvPr>
              <p:cNvSpPr/>
              <p:nvPr/>
            </p:nvSpPr>
            <p:spPr bwMode="auto">
              <a:xfrm>
                <a:off x="6101306" y="5115353"/>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12073DBB-DC88-4062-A767-DB58A2546688}"/>
                  </a:ext>
                </a:extLst>
              </p:cNvPr>
              <p:cNvSpPr/>
              <p:nvPr/>
            </p:nvSpPr>
            <p:spPr bwMode="auto">
              <a:xfrm>
                <a:off x="6101306" y="5026036"/>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573B982A-AC38-4BB1-92A6-6AFFDC0B2B5C}"/>
                  </a:ext>
                </a:extLst>
              </p:cNvPr>
              <p:cNvSpPr/>
              <p:nvPr/>
            </p:nvSpPr>
            <p:spPr bwMode="auto">
              <a:xfrm>
                <a:off x="6101306" y="493671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F6FF5A95-812F-40BF-B478-B0360ABC7199}"/>
                  </a:ext>
                </a:extLst>
              </p:cNvPr>
              <p:cNvSpPr/>
              <p:nvPr/>
            </p:nvSpPr>
            <p:spPr bwMode="auto">
              <a:xfrm>
                <a:off x="6101306" y="4847402"/>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a:extLst>
                  <a:ext uri="{FF2B5EF4-FFF2-40B4-BE49-F238E27FC236}">
                    <a16:creationId xmlns:a16="http://schemas.microsoft.com/office/drawing/2014/main" id="{7078207B-596D-454E-9144-8DF922098B04}"/>
                  </a:ext>
                </a:extLst>
              </p:cNvPr>
              <p:cNvSpPr/>
              <p:nvPr/>
            </p:nvSpPr>
            <p:spPr bwMode="auto">
              <a:xfrm>
                <a:off x="6101306" y="4758085"/>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a:extLst>
                  <a:ext uri="{FF2B5EF4-FFF2-40B4-BE49-F238E27FC236}">
                    <a16:creationId xmlns:a16="http://schemas.microsoft.com/office/drawing/2014/main" id="{9093F4C2-34DD-4E33-84C7-E49846111932}"/>
                  </a:ext>
                </a:extLst>
              </p:cNvPr>
              <p:cNvSpPr/>
              <p:nvPr/>
            </p:nvSpPr>
            <p:spPr bwMode="auto">
              <a:xfrm>
                <a:off x="6101306" y="4668768"/>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DB6938A-5949-4213-B4A6-550AA05FE633}"/>
                </a:ext>
              </a:extLst>
            </p:cNvPr>
            <p:cNvSpPr/>
            <p:nvPr/>
          </p:nvSpPr>
          <p:spPr bwMode="auto">
            <a:xfrm>
              <a:off x="5802120" y="5154601"/>
              <a:ext cx="131568" cy="8845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chemeClr val="tx1"/>
                  </a:solidFill>
                  <a:ea typeface="Segoe UI" pitchFamily="34" charset="0"/>
                  <a:cs typeface="Segoe UI" pitchFamily="34" charset="0"/>
                </a:rPr>
                <a:t>Utilization</a:t>
              </a:r>
            </a:p>
          </p:txBody>
        </p:sp>
        <p:sp>
          <p:nvSpPr>
            <p:cNvPr id="291" name="TextBox 290">
              <a:extLst>
                <a:ext uri="{FF2B5EF4-FFF2-40B4-BE49-F238E27FC236}">
                  <a16:creationId xmlns:a16="http://schemas.microsoft.com/office/drawing/2014/main" id="{FDE4663C-4925-4438-B39E-9D5ECDE72207}"/>
                </a:ext>
              </a:extLst>
            </p:cNvPr>
            <p:cNvSpPr txBox="1"/>
            <p:nvPr/>
          </p:nvSpPr>
          <p:spPr>
            <a:xfrm>
              <a:off x="5758164" y="2452145"/>
              <a:ext cx="2677120" cy="384912"/>
            </a:xfrm>
            <a:prstGeom prst="rect">
              <a:avLst/>
            </a:prstGeom>
            <a:solidFill>
              <a:schemeClr val="accent4"/>
            </a:solidFill>
            <a:ln w="6350">
              <a:solidFill>
                <a:schemeClr val="accent4"/>
              </a:solidFill>
            </a:ln>
          </p:spPr>
          <p:txBody>
            <a:bodyPr wrap="square" lIns="89642" tIns="44821" rIns="89642" bIns="44821" rtlCol="0" anchor="ctr">
              <a:noAutofit/>
            </a:bodyPr>
            <a:lstStyle/>
            <a:p>
              <a:pPr algn="ctr">
                <a:lnSpc>
                  <a:spcPct val="90000"/>
                </a:lnSpc>
              </a:pPr>
              <a:r>
                <a:rPr lang="en-US" sz="1372" b="1">
                  <a:solidFill>
                    <a:schemeClr val="bg1"/>
                  </a:solidFill>
                </a:rPr>
                <a:t>Pooled desktops</a:t>
              </a:r>
            </a:p>
          </p:txBody>
        </p:sp>
        <p:grpSp>
          <p:nvGrpSpPr>
            <p:cNvPr id="292" name="Group 291">
              <a:extLst>
                <a:ext uri="{FF2B5EF4-FFF2-40B4-BE49-F238E27FC236}">
                  <a16:creationId xmlns:a16="http://schemas.microsoft.com/office/drawing/2014/main" id="{3785D5D6-B34C-4CBE-A48E-FF933DDB0967}"/>
                </a:ext>
              </a:extLst>
            </p:cNvPr>
            <p:cNvGrpSpPr/>
            <p:nvPr/>
          </p:nvGrpSpPr>
          <p:grpSpPr>
            <a:xfrm>
              <a:off x="6958556" y="3616373"/>
              <a:ext cx="246033" cy="207368"/>
              <a:chOff x="6004725" y="3849989"/>
              <a:chExt cx="303928" cy="256164"/>
            </a:xfrm>
          </p:grpSpPr>
          <p:sp>
            <p:nvSpPr>
              <p:cNvPr id="293" name="Graphic 7">
                <a:extLst>
                  <a:ext uri="{FF2B5EF4-FFF2-40B4-BE49-F238E27FC236}">
                    <a16:creationId xmlns:a16="http://schemas.microsoft.com/office/drawing/2014/main" id="{0EBBC608-FF0E-466F-82BB-878C57B74EAD}"/>
                  </a:ext>
                </a:extLst>
              </p:cNvPr>
              <p:cNvSpPr/>
              <p:nvPr/>
            </p:nvSpPr>
            <p:spPr>
              <a:xfrm>
                <a:off x="6004725" y="3849989"/>
                <a:ext cx="136087" cy="256164"/>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4"/>
              </a:solidFill>
              <a:ln w="27214" cap="flat">
                <a:noFill/>
                <a:prstDash val="solid"/>
                <a:miter/>
              </a:ln>
            </p:spPr>
            <p:txBody>
              <a:bodyPr rtlCol="0" anchor="ctr"/>
              <a:lstStyle/>
              <a:p>
                <a:endParaRPr lang="en-US" sz="1730"/>
              </a:p>
            </p:txBody>
          </p:sp>
          <p:sp>
            <p:nvSpPr>
              <p:cNvPr id="294" name="Graphic 7">
                <a:extLst>
                  <a:ext uri="{FF2B5EF4-FFF2-40B4-BE49-F238E27FC236}">
                    <a16:creationId xmlns:a16="http://schemas.microsoft.com/office/drawing/2014/main" id="{704A16D8-0CAD-45F8-9EE3-5CECA27E0EDF}"/>
                  </a:ext>
                </a:extLst>
              </p:cNvPr>
              <p:cNvSpPr/>
              <p:nvPr/>
            </p:nvSpPr>
            <p:spPr>
              <a:xfrm>
                <a:off x="6172566" y="3849989"/>
                <a:ext cx="136087" cy="256164"/>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4"/>
              </a:solidFill>
              <a:ln w="27214" cap="flat">
                <a:noFill/>
                <a:prstDash val="solid"/>
                <a:miter/>
              </a:ln>
            </p:spPr>
            <p:txBody>
              <a:bodyPr rtlCol="0" anchor="ctr"/>
              <a:lstStyle/>
              <a:p>
                <a:endParaRPr lang="en-US" sz="1730"/>
              </a:p>
            </p:txBody>
          </p:sp>
        </p:grpSp>
      </p:grpSp>
    </p:spTree>
    <p:extLst>
      <p:ext uri="{BB962C8B-B14F-4D97-AF65-F5344CB8AC3E}">
        <p14:creationId xmlns:p14="http://schemas.microsoft.com/office/powerpoint/2010/main" val="27057172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869609"/>
            <a:ext cx="5510784" cy="664797"/>
          </a:xfrm>
        </p:spPr>
        <p:txBody>
          <a:bodyPr/>
          <a:lstStyle/>
          <a:p>
            <a:r>
              <a:rPr lang="en-US" sz="4800" dirty="0"/>
              <a:t>WVD Client Details</a:t>
            </a:r>
          </a:p>
        </p:txBody>
      </p:sp>
    </p:spTree>
    <p:extLst>
      <p:ext uri="{BB962C8B-B14F-4D97-AF65-F5344CB8AC3E}">
        <p14:creationId xmlns:p14="http://schemas.microsoft.com/office/powerpoint/2010/main" val="75095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p:txBody>
          <a:bodyPr/>
          <a:lstStyle/>
          <a:p>
            <a:r>
              <a:rPr lang="en-US" dirty="0"/>
              <a:t>Clients</a:t>
            </a:r>
          </a:p>
        </p:txBody>
      </p:sp>
      <p:sp>
        <p:nvSpPr>
          <p:cNvPr id="3" name="Freeform: Shape 2">
            <a:extLst>
              <a:ext uri="{FF2B5EF4-FFF2-40B4-BE49-F238E27FC236}">
                <a16:creationId xmlns:a16="http://schemas.microsoft.com/office/drawing/2014/main" id="{19DB1F09-29ED-4F4D-9FE5-EF4B48C8BC0F}"/>
              </a:ext>
            </a:extLst>
          </p:cNvPr>
          <p:cNvSpPr>
            <a:spLocks noChangeAspect="1"/>
          </p:cNvSpPr>
          <p:nvPr/>
        </p:nvSpPr>
        <p:spPr bwMode="auto">
          <a:xfrm>
            <a:off x="9441472" y="2605229"/>
            <a:ext cx="1463040" cy="1684443"/>
          </a:xfrm>
          <a:custGeom>
            <a:avLst/>
            <a:gdLst>
              <a:gd name="connsiteX0" fmla="*/ 241252 w 317685"/>
              <a:gd name="connsiteY0" fmla="*/ 99018 h 409664"/>
              <a:gd name="connsiteX1" fmla="*/ 288132 w 317685"/>
              <a:gd name="connsiteY1" fmla="*/ 118208 h 409664"/>
              <a:gd name="connsiteX2" fmla="*/ 307834 w 317685"/>
              <a:gd name="connsiteY2" fmla="*/ 138232 h 409664"/>
              <a:gd name="connsiteX3" fmla="*/ 264912 w 317685"/>
              <a:gd name="connsiteY3" fmla="*/ 222779 h 409664"/>
              <a:gd name="connsiteX4" fmla="*/ 317685 w 317685"/>
              <a:gd name="connsiteY4" fmla="*/ 301392 h 409664"/>
              <a:gd name="connsiteX5" fmla="*/ 297983 w 317685"/>
              <a:gd name="connsiteY5" fmla="*/ 344407 h 409664"/>
              <a:gd name="connsiteX6" fmla="*/ 261394 w 317685"/>
              <a:gd name="connsiteY6" fmla="*/ 394839 h 409664"/>
              <a:gd name="connsiteX7" fmla="*/ 214250 w 317685"/>
              <a:gd name="connsiteY7" fmla="*/ 405963 h 409664"/>
              <a:gd name="connsiteX8" fmla="*/ 198770 w 317685"/>
              <a:gd name="connsiteY8" fmla="*/ 400030 h 409664"/>
              <a:gd name="connsiteX9" fmla="*/ 134035 w 317685"/>
              <a:gd name="connsiteY9" fmla="*/ 400030 h 409664"/>
              <a:gd name="connsiteX10" fmla="*/ 117851 w 317685"/>
              <a:gd name="connsiteY10" fmla="*/ 405963 h 409664"/>
              <a:gd name="connsiteX11" fmla="*/ 69300 w 317685"/>
              <a:gd name="connsiteY11" fmla="*/ 394097 h 409664"/>
              <a:gd name="connsiteX12" fmla="*/ 20749 w 317685"/>
              <a:gd name="connsiteY12" fmla="*/ 319192 h 409664"/>
              <a:gd name="connsiteX13" fmla="*/ 343 w 317685"/>
              <a:gd name="connsiteY13" fmla="*/ 207946 h 409664"/>
              <a:gd name="connsiteX14" fmla="*/ 65782 w 317685"/>
              <a:gd name="connsiteY14" fmla="*/ 105600 h 409664"/>
              <a:gd name="connsiteX15" fmla="*/ 129813 w 317685"/>
              <a:gd name="connsiteY15" fmla="*/ 107084 h 409664"/>
              <a:gd name="connsiteX16" fmla="*/ 191733 w 317685"/>
              <a:gd name="connsiteY16" fmla="*/ 107084 h 409664"/>
              <a:gd name="connsiteX17" fmla="*/ 241252 w 317685"/>
              <a:gd name="connsiteY17" fmla="*/ 99018 h 409664"/>
              <a:gd name="connsiteX18" fmla="*/ 236159 w 317685"/>
              <a:gd name="connsiteY18" fmla="*/ 0 h 409664"/>
              <a:gd name="connsiteX19" fmla="*/ 157949 w 317685"/>
              <a:gd name="connsiteY19" fmla="*/ 93472 h 409664"/>
              <a:gd name="connsiteX20" fmla="*/ 181905 w 317685"/>
              <a:gd name="connsiteY20" fmla="*/ 26706 h 409664"/>
              <a:gd name="connsiteX21" fmla="*/ 236159 w 317685"/>
              <a:gd name="connsiteY21" fmla="*/ 0 h 4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685" h="409664">
                <a:moveTo>
                  <a:pt x="241252" y="99018"/>
                </a:moveTo>
                <a:cubicBezTo>
                  <a:pt x="257348" y="100594"/>
                  <a:pt x="273004" y="106713"/>
                  <a:pt x="288132" y="118208"/>
                </a:cubicBezTo>
                <a:cubicBezTo>
                  <a:pt x="295169" y="123400"/>
                  <a:pt x="300798" y="131558"/>
                  <a:pt x="307834" y="138232"/>
                </a:cubicBezTo>
                <a:cubicBezTo>
                  <a:pt x="277578" y="158998"/>
                  <a:pt x="262098" y="186439"/>
                  <a:pt x="264912" y="222779"/>
                </a:cubicBezTo>
                <a:cubicBezTo>
                  <a:pt x="267023" y="259119"/>
                  <a:pt x="286021" y="284335"/>
                  <a:pt x="317685" y="301392"/>
                </a:cubicBezTo>
                <a:cubicBezTo>
                  <a:pt x="311352" y="315484"/>
                  <a:pt x="305723" y="330316"/>
                  <a:pt x="297983" y="344407"/>
                </a:cubicBezTo>
                <a:cubicBezTo>
                  <a:pt x="288132" y="362948"/>
                  <a:pt x="276874" y="380748"/>
                  <a:pt x="261394" y="394839"/>
                </a:cubicBezTo>
                <a:cubicBezTo>
                  <a:pt x="248025" y="408188"/>
                  <a:pt x="231841" y="411155"/>
                  <a:pt x="214250" y="405963"/>
                </a:cubicBezTo>
                <a:cubicBezTo>
                  <a:pt x="209324" y="404480"/>
                  <a:pt x="203695" y="402997"/>
                  <a:pt x="198770" y="400030"/>
                </a:cubicBezTo>
                <a:cubicBezTo>
                  <a:pt x="176957" y="390389"/>
                  <a:pt x="155848" y="390389"/>
                  <a:pt x="134035" y="400030"/>
                </a:cubicBezTo>
                <a:cubicBezTo>
                  <a:pt x="129109" y="402255"/>
                  <a:pt x="123480" y="403738"/>
                  <a:pt x="117851" y="405963"/>
                </a:cubicBezTo>
                <a:cubicBezTo>
                  <a:pt x="98853" y="414121"/>
                  <a:pt x="83373" y="408188"/>
                  <a:pt x="69300" y="394097"/>
                </a:cubicBezTo>
                <a:cubicBezTo>
                  <a:pt x="48191" y="372590"/>
                  <a:pt x="32711" y="347374"/>
                  <a:pt x="20749" y="319192"/>
                </a:cubicBezTo>
                <a:cubicBezTo>
                  <a:pt x="5972" y="283593"/>
                  <a:pt x="-1768" y="247253"/>
                  <a:pt x="343" y="207946"/>
                </a:cubicBezTo>
                <a:cubicBezTo>
                  <a:pt x="3158" y="164931"/>
                  <a:pt x="23563" y="122658"/>
                  <a:pt x="65782" y="105600"/>
                </a:cubicBezTo>
                <a:cubicBezTo>
                  <a:pt x="86891" y="96701"/>
                  <a:pt x="108000" y="98184"/>
                  <a:pt x="129813" y="107084"/>
                </a:cubicBezTo>
                <a:cubicBezTo>
                  <a:pt x="166402" y="121175"/>
                  <a:pt x="155848" y="120433"/>
                  <a:pt x="191733" y="107084"/>
                </a:cubicBezTo>
                <a:cubicBezTo>
                  <a:pt x="208621" y="100409"/>
                  <a:pt x="225156" y="97442"/>
                  <a:pt x="241252" y="99018"/>
                </a:cubicBezTo>
                <a:close/>
                <a:moveTo>
                  <a:pt x="236159" y="0"/>
                </a:moveTo>
                <a:cubicBezTo>
                  <a:pt x="239682" y="50445"/>
                  <a:pt x="200225" y="97181"/>
                  <a:pt x="157949" y="93472"/>
                </a:cubicBezTo>
                <a:cubicBezTo>
                  <a:pt x="155130" y="66765"/>
                  <a:pt x="164995" y="45252"/>
                  <a:pt x="181905" y="26706"/>
                </a:cubicBezTo>
                <a:cubicBezTo>
                  <a:pt x="196702" y="11127"/>
                  <a:pt x="214317" y="1484"/>
                  <a:pt x="236159"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noAutofit/>
          </a:bodyPr>
          <a:lstStyle/>
          <a:p>
            <a:pPr defTabSz="914016">
              <a:defRPr/>
            </a:pPr>
            <a:endParaRPr lang="en-US" sz="4703">
              <a:solidFill>
                <a:srgbClr val="505050"/>
              </a:solidFill>
              <a:latin typeface="Segoe UI"/>
            </a:endParaRPr>
          </a:p>
        </p:txBody>
      </p:sp>
      <p:pic>
        <p:nvPicPr>
          <p:cNvPr id="4" name="Picture 62" descr="Image result for html 5 logo png">
            <a:extLst>
              <a:ext uri="{FF2B5EF4-FFF2-40B4-BE49-F238E27FC236}">
                <a16:creationId xmlns:a16="http://schemas.microsoft.com/office/drawing/2014/main" id="{437F1AAD-7A98-455A-9C94-6685F741F37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5925" t="21208" r="15925" b="5899"/>
          <a:stretch/>
        </p:blipFill>
        <p:spPr bwMode="auto">
          <a:xfrm>
            <a:off x="4005483" y="2661281"/>
            <a:ext cx="1463040" cy="1564861"/>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A picture containing object&#10;&#10;Description automatically generated">
            <a:extLst>
              <a:ext uri="{FF2B5EF4-FFF2-40B4-BE49-F238E27FC236}">
                <a16:creationId xmlns:a16="http://schemas.microsoft.com/office/drawing/2014/main" id="{0150C285-263E-4CFF-82E3-494015CD4EA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7488" y="2708205"/>
            <a:ext cx="1463040" cy="1464755"/>
          </a:xfrm>
          <a:prstGeom prst="rect">
            <a:avLst/>
          </a:prstGeom>
        </p:spPr>
      </p:pic>
      <p:pic>
        <p:nvPicPr>
          <p:cNvPr id="6" name="Picture 4" descr="See the source image">
            <a:extLst>
              <a:ext uri="{FF2B5EF4-FFF2-40B4-BE49-F238E27FC236}">
                <a16:creationId xmlns:a16="http://schemas.microsoft.com/office/drawing/2014/main" id="{6863C201-3FA5-49F5-894A-3EDBB585FE2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23478" y="2590177"/>
            <a:ext cx="1463040" cy="17165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6563D36-79D3-4B71-9BF4-4494AECBED70}"/>
              </a:ext>
            </a:extLst>
          </p:cNvPr>
          <p:cNvSpPr txBox="1"/>
          <p:nvPr/>
        </p:nvSpPr>
        <p:spPr>
          <a:xfrm>
            <a:off x="1135789"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Windows 10, 7</a:t>
            </a:r>
          </a:p>
        </p:txBody>
      </p:sp>
      <p:sp>
        <p:nvSpPr>
          <p:cNvPr id="10" name="TextBox 9">
            <a:extLst>
              <a:ext uri="{FF2B5EF4-FFF2-40B4-BE49-F238E27FC236}">
                <a16:creationId xmlns:a16="http://schemas.microsoft.com/office/drawing/2014/main" id="{539D8533-73A6-4EA1-B66F-2E7FA18027D4}"/>
              </a:ext>
            </a:extLst>
          </p:cNvPr>
          <p:cNvSpPr txBox="1"/>
          <p:nvPr/>
        </p:nvSpPr>
        <p:spPr>
          <a:xfrm>
            <a:off x="3853784"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HTML5</a:t>
            </a:r>
          </a:p>
        </p:txBody>
      </p:sp>
      <p:sp>
        <p:nvSpPr>
          <p:cNvPr id="11" name="TextBox 10">
            <a:extLst>
              <a:ext uri="{FF2B5EF4-FFF2-40B4-BE49-F238E27FC236}">
                <a16:creationId xmlns:a16="http://schemas.microsoft.com/office/drawing/2014/main" id="{63F27FBD-BB96-4F91-A14A-CAA9D4BF0888}"/>
              </a:ext>
            </a:extLst>
          </p:cNvPr>
          <p:cNvSpPr txBox="1"/>
          <p:nvPr/>
        </p:nvSpPr>
        <p:spPr>
          <a:xfrm>
            <a:off x="6571779"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Android</a:t>
            </a:r>
          </a:p>
        </p:txBody>
      </p:sp>
      <p:sp>
        <p:nvSpPr>
          <p:cNvPr id="12" name="TextBox 11">
            <a:extLst>
              <a:ext uri="{FF2B5EF4-FFF2-40B4-BE49-F238E27FC236}">
                <a16:creationId xmlns:a16="http://schemas.microsoft.com/office/drawing/2014/main" id="{241C8CC7-B3D9-44B9-BA20-8364FF6B85C7}"/>
              </a:ext>
            </a:extLst>
          </p:cNvPr>
          <p:cNvSpPr txBox="1"/>
          <p:nvPr/>
        </p:nvSpPr>
        <p:spPr>
          <a:xfrm>
            <a:off x="9289773" y="4466030"/>
            <a:ext cx="1766438" cy="569708"/>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macOS</a:t>
            </a:r>
          </a:p>
          <a:p>
            <a:pPr algn="ctr">
              <a:lnSpc>
                <a:spcPct val="150000"/>
              </a:lnSpc>
            </a:pPr>
            <a:r>
              <a:rPr lang="en-US" sz="1600" dirty="0">
                <a:gradFill>
                  <a:gsLst>
                    <a:gs pos="2917">
                      <a:schemeClr val="tx1"/>
                    </a:gs>
                    <a:gs pos="30000">
                      <a:schemeClr val="tx1"/>
                    </a:gs>
                  </a:gsLst>
                  <a:lin ang="5400000" scaled="0"/>
                </a:gradFill>
              </a:rPr>
              <a:t>iOS</a:t>
            </a:r>
          </a:p>
        </p:txBody>
      </p:sp>
    </p:spTree>
    <p:extLst>
      <p:ext uri="{BB962C8B-B14F-4D97-AF65-F5344CB8AC3E}">
        <p14:creationId xmlns:p14="http://schemas.microsoft.com/office/powerpoint/2010/main" val="1879868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a:xfrm>
            <a:off x="588263" y="457200"/>
            <a:ext cx="11018520" cy="553998"/>
          </a:xfrm>
        </p:spPr>
        <p:txBody>
          <a:bodyPr/>
          <a:lstStyle/>
          <a:p>
            <a:r>
              <a:rPr lang="en-US" dirty="0"/>
              <a:t>Support for thin clients</a:t>
            </a:r>
          </a:p>
        </p:txBody>
      </p:sp>
      <p:pic>
        <p:nvPicPr>
          <p:cNvPr id="5" name="Picture 4" descr="A picture containing object&#10;&#10;Description automatically generated">
            <a:extLst>
              <a:ext uri="{FF2B5EF4-FFF2-40B4-BE49-F238E27FC236}">
                <a16:creationId xmlns:a16="http://schemas.microsoft.com/office/drawing/2014/main" id="{0150C285-263E-4CFF-82E3-494015CD4E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67528" y="2699371"/>
            <a:ext cx="1463040" cy="1464755"/>
          </a:xfrm>
          <a:prstGeom prst="rect">
            <a:avLst/>
          </a:prstGeom>
        </p:spPr>
      </p:pic>
      <p:pic>
        <p:nvPicPr>
          <p:cNvPr id="7" name="Picture 2" descr="See the source image">
            <a:extLst>
              <a:ext uri="{FF2B5EF4-FFF2-40B4-BE49-F238E27FC236}">
                <a16:creationId xmlns:a16="http://schemas.microsoft.com/office/drawing/2014/main" id="{88D19D9D-4629-4572-A358-15772236BAE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61432" y="2563015"/>
            <a:ext cx="1463040" cy="1755648"/>
          </a:xfrm>
          <a:prstGeom prst="rect">
            <a:avLst/>
          </a:prstGeom>
          <a:noFill/>
          <a:effectLst>
            <a:glow rad="12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085C0D-1FC3-420E-AAA3-18F622DA855C}"/>
              </a:ext>
            </a:extLst>
          </p:cNvPr>
          <p:cNvSpPr txBox="1"/>
          <p:nvPr/>
        </p:nvSpPr>
        <p:spPr>
          <a:xfrm>
            <a:off x="2640092" y="4457197"/>
            <a:ext cx="2517911"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Windows 10 IoT Enterprise</a:t>
            </a:r>
          </a:p>
        </p:txBody>
      </p:sp>
      <p:sp>
        <p:nvSpPr>
          <p:cNvPr id="10" name="TextBox 9">
            <a:extLst>
              <a:ext uri="{FF2B5EF4-FFF2-40B4-BE49-F238E27FC236}">
                <a16:creationId xmlns:a16="http://schemas.microsoft.com/office/drawing/2014/main" id="{5420902B-E48B-4EDE-A3C8-16DFEE542462}"/>
              </a:ext>
            </a:extLst>
          </p:cNvPr>
          <p:cNvSpPr txBox="1"/>
          <p:nvPr/>
        </p:nvSpPr>
        <p:spPr>
          <a:xfrm>
            <a:off x="7033999" y="4457197"/>
            <a:ext cx="2517911" cy="430887"/>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Linux SDK</a:t>
            </a:r>
          </a:p>
          <a:p>
            <a:pPr algn="ctr"/>
            <a:r>
              <a:rPr lang="en-US" sz="1200" dirty="0">
                <a:gradFill>
                  <a:gsLst>
                    <a:gs pos="2917">
                      <a:schemeClr val="tx1"/>
                    </a:gs>
                    <a:gs pos="30000">
                      <a:schemeClr val="tx1"/>
                    </a:gs>
                  </a:gsLst>
                  <a:lin ang="5400000" scaled="0"/>
                </a:gradFill>
              </a:rPr>
              <a:t>Ubuntu 18.04</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28953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626-416F-4539-A29B-EBDD671212CE}"/>
              </a:ext>
            </a:extLst>
          </p:cNvPr>
          <p:cNvSpPr>
            <a:spLocks noGrp="1"/>
          </p:cNvSpPr>
          <p:nvPr>
            <p:ph type="title"/>
          </p:nvPr>
        </p:nvSpPr>
        <p:spPr/>
        <p:txBody>
          <a:bodyPr/>
          <a:lstStyle/>
          <a:p>
            <a:r>
              <a:rPr lang="en-US" dirty="0"/>
              <a:t>WVD Notes from the Field – POC Prep</a:t>
            </a:r>
          </a:p>
        </p:txBody>
      </p:sp>
      <p:sp>
        <p:nvSpPr>
          <p:cNvPr id="3" name="Text Placeholder 2">
            <a:extLst>
              <a:ext uri="{FF2B5EF4-FFF2-40B4-BE49-F238E27FC236}">
                <a16:creationId xmlns:a16="http://schemas.microsoft.com/office/drawing/2014/main" id="{F0B82526-0C49-47AF-B9EB-47EF94491919}"/>
              </a:ext>
            </a:extLst>
          </p:cNvPr>
          <p:cNvSpPr>
            <a:spLocks noGrp="1"/>
          </p:cNvSpPr>
          <p:nvPr>
            <p:ph type="body" sz="quarter" idx="10"/>
          </p:nvPr>
        </p:nvSpPr>
        <p:spPr>
          <a:xfrm>
            <a:off x="586740" y="1124946"/>
            <a:ext cx="11018520" cy="5361468"/>
          </a:xfrm>
        </p:spPr>
        <p:txBody>
          <a:bodyPr/>
          <a:lstStyle/>
          <a:p>
            <a:r>
              <a:rPr lang="en-US" sz="1800" dirty="0">
                <a:latin typeface="+mn-lt"/>
              </a:rPr>
              <a:t>User account/Service account that can join VMs to the domain</a:t>
            </a:r>
          </a:p>
          <a:p>
            <a:pPr lvl="1"/>
            <a:r>
              <a:rPr lang="en-US" sz="1600" dirty="0"/>
              <a:t>MUST NOT use MFA of any sort </a:t>
            </a:r>
          </a:p>
          <a:p>
            <a:pPr lvl="1"/>
            <a:r>
              <a:rPr lang="en-US" sz="1600" dirty="0"/>
              <a:t>Requires a complex password of at least 12 characters</a:t>
            </a:r>
          </a:p>
          <a:p>
            <a:pPr lvl="1"/>
            <a:r>
              <a:rPr lang="en-US" sz="1600" dirty="0"/>
              <a:t>Reference: </a:t>
            </a:r>
            <a:r>
              <a:rPr lang="en-US" sz="1400" u="sng" dirty="0">
                <a:hlinkClick r:id="rId2"/>
              </a:rPr>
              <a:t>https://richardstk.com/2013/11/29/create-a-dedicated-account-to-join-computers-to-a-domain/</a:t>
            </a:r>
            <a:endParaRPr lang="en-US" sz="1050" dirty="0"/>
          </a:p>
          <a:p>
            <a:r>
              <a:rPr lang="en-US" sz="1800" dirty="0">
                <a:latin typeface="+mn-lt"/>
              </a:rPr>
              <a:t>VMs we spin up will need to be placed in an OU container; requires the </a:t>
            </a:r>
            <a:r>
              <a:rPr lang="en-US" sz="1800" dirty="0" err="1">
                <a:latin typeface="+mn-lt"/>
              </a:rPr>
              <a:t>distinguishedName</a:t>
            </a:r>
            <a:r>
              <a:rPr lang="en-US" sz="1800" dirty="0">
                <a:latin typeface="+mn-lt"/>
              </a:rPr>
              <a:t> of the OU (</a:t>
            </a:r>
            <a:r>
              <a:rPr lang="en-US" sz="1800" b="1" dirty="0">
                <a:solidFill>
                  <a:schemeClr val="accent2">
                    <a:lumMod val="75000"/>
                    <a:lumOff val="25000"/>
                  </a:schemeClr>
                </a:solidFill>
                <a:latin typeface="+mn-lt"/>
              </a:rPr>
              <a:t>OU=HackWVD-Team1,OU=HACKWVD,DC=</a:t>
            </a:r>
            <a:r>
              <a:rPr lang="en-US" sz="1800" b="1" dirty="0" err="1">
                <a:solidFill>
                  <a:schemeClr val="accent2">
                    <a:lumMod val="75000"/>
                    <a:lumOff val="25000"/>
                  </a:schemeClr>
                </a:solidFill>
                <a:latin typeface="+mn-lt"/>
              </a:rPr>
              <a:t>onprem,DC</a:t>
            </a:r>
            <a:r>
              <a:rPr lang="en-US" sz="1800" b="1" dirty="0">
                <a:solidFill>
                  <a:schemeClr val="accent2">
                    <a:lumMod val="75000"/>
                    <a:lumOff val="25000"/>
                  </a:schemeClr>
                </a:solidFill>
                <a:latin typeface="+mn-lt"/>
              </a:rPr>
              <a:t>=</a:t>
            </a:r>
            <a:r>
              <a:rPr lang="en-US" sz="1800" b="1" dirty="0" err="1">
                <a:solidFill>
                  <a:schemeClr val="accent2">
                    <a:lumMod val="75000"/>
                    <a:lumOff val="25000"/>
                  </a:schemeClr>
                </a:solidFill>
                <a:latin typeface="+mn-lt"/>
              </a:rPr>
              <a:t>hackwvd,DC</a:t>
            </a:r>
            <a:r>
              <a:rPr lang="en-US" sz="1800" b="1" dirty="0">
                <a:solidFill>
                  <a:schemeClr val="accent2">
                    <a:lumMod val="75000"/>
                    <a:lumOff val="25000"/>
                  </a:schemeClr>
                </a:solidFill>
                <a:latin typeface="+mn-lt"/>
              </a:rPr>
              <a:t>=net</a:t>
            </a:r>
            <a:r>
              <a:rPr lang="en-US" sz="1800" dirty="0">
                <a:latin typeface="+mn-lt"/>
              </a:rPr>
              <a:t>)</a:t>
            </a:r>
          </a:p>
          <a:p>
            <a:r>
              <a:rPr lang="en-US" sz="1800" dirty="0">
                <a:latin typeface="+mn-lt"/>
              </a:rPr>
              <a:t>Contributor or above (Owner) role(s) assigned at the Azure Subscription level</a:t>
            </a:r>
          </a:p>
          <a:p>
            <a:r>
              <a:rPr lang="en-US" sz="1800" dirty="0">
                <a:latin typeface="+mn-lt"/>
              </a:rPr>
              <a:t>Designated Subnet per team for placement of the WVD VMs and the File Server hosting the FSLogix Profiles</a:t>
            </a:r>
          </a:p>
          <a:p>
            <a:r>
              <a:rPr lang="en-US" sz="1800" dirty="0">
                <a:latin typeface="+mn-lt"/>
              </a:rPr>
              <a:t>File Server for hosting Profiles </a:t>
            </a:r>
          </a:p>
          <a:p>
            <a:r>
              <a:rPr lang="en-US" sz="1800" dirty="0">
                <a:latin typeface="+mn-lt"/>
              </a:rPr>
              <a:t>Software to install on custom images available on a file server in Azure</a:t>
            </a:r>
          </a:p>
          <a:p>
            <a:r>
              <a:rPr lang="en-US" sz="1800" dirty="0">
                <a:latin typeface="+mn-lt"/>
                <a:hlinkClick r:id="rId3"/>
              </a:rPr>
              <a:t>Binaries for FSLogix </a:t>
            </a:r>
            <a:r>
              <a:rPr lang="en-US" sz="1800" dirty="0">
                <a:latin typeface="+mn-lt"/>
              </a:rPr>
              <a:t>(we need the agent in our VMs)</a:t>
            </a:r>
          </a:p>
          <a:p>
            <a:pPr lvl="1"/>
            <a:r>
              <a:rPr lang="en-US" sz="1400" dirty="0"/>
              <a:t>Copied the included ADMX and ADML files into your Active Directory environment: </a:t>
            </a:r>
            <a:r>
              <a:rPr lang="en-US" sz="1400" u="sng" dirty="0">
                <a:hlinkClick r:id="rId4"/>
              </a:rPr>
              <a:t>https://docs.microsoft.com/en-us/fslogix/use-group-policy-templates-ht</a:t>
            </a:r>
            <a:endParaRPr lang="en-US" sz="1400" dirty="0"/>
          </a:p>
          <a:p>
            <a:r>
              <a:rPr lang="en-US" sz="1800" dirty="0">
                <a:latin typeface="+mn-lt"/>
              </a:rPr>
              <a:t>Use Extra Accounts for your Team to Test (e.g., use accounts a-d to build and e-g to test)</a:t>
            </a:r>
          </a:p>
          <a:p>
            <a:r>
              <a:rPr lang="en-US" sz="1800" dirty="0">
                <a:latin typeface="+mn-lt"/>
              </a:rPr>
              <a:t>Service Principal for building WVD Host Pools – required in MFA-enabled environments</a:t>
            </a:r>
          </a:p>
          <a:p>
            <a:r>
              <a:rPr lang="en-US" sz="1800" dirty="0">
                <a:latin typeface="+mn-lt"/>
              </a:rPr>
              <a:t>Grant other users participating in the WVD POC the “WVD Tenant Creator” Role</a:t>
            </a:r>
            <a:endParaRPr lang="en-US" sz="1200" dirty="0">
              <a:latin typeface="+mn-lt"/>
            </a:endParaRPr>
          </a:p>
        </p:txBody>
      </p:sp>
    </p:spTree>
    <p:extLst>
      <p:ext uri="{BB962C8B-B14F-4D97-AF65-F5344CB8AC3E}">
        <p14:creationId xmlns:p14="http://schemas.microsoft.com/office/powerpoint/2010/main" val="11199626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p:txBody>
          <a:bodyPr/>
          <a:lstStyle/>
          <a:p>
            <a:r>
              <a:rPr lang="en-US" dirty="0"/>
              <a:t>Client features</a:t>
            </a:r>
          </a:p>
        </p:txBody>
      </p:sp>
      <p:graphicFrame>
        <p:nvGraphicFramePr>
          <p:cNvPr id="4" name="Content Placeholder 3">
            <a:extLst>
              <a:ext uri="{FF2B5EF4-FFF2-40B4-BE49-F238E27FC236}">
                <a16:creationId xmlns:a16="http://schemas.microsoft.com/office/drawing/2014/main" id="{74504336-1F42-4209-9576-FD68C144C2A7}"/>
              </a:ext>
            </a:extLst>
          </p:cNvPr>
          <p:cNvGraphicFramePr>
            <a:graphicFrameLocks noGrp="1"/>
          </p:cNvGraphicFramePr>
          <p:nvPr>
            <p:ph sz="quarter" idx="10"/>
            <p:extLst>
              <p:ext uri="{D42A27DB-BD31-4B8C-83A1-F6EECF244321}">
                <p14:modId xmlns:p14="http://schemas.microsoft.com/office/powerpoint/2010/main" val="1390243030"/>
              </p:ext>
            </p:extLst>
          </p:nvPr>
        </p:nvGraphicFramePr>
        <p:xfrm>
          <a:off x="584200" y="1435100"/>
          <a:ext cx="11064240" cy="4301782"/>
        </p:xfrm>
        <a:graphic>
          <a:graphicData uri="http://schemas.openxmlformats.org/drawingml/2006/table">
            <a:tbl>
              <a:tblPr firstRow="1" bandRow="1">
                <a:tableStyleId>{5FD0F851-EC5A-4D38-B0AD-8093EC10F338}</a:tableStyleId>
              </a:tblPr>
              <a:tblGrid>
                <a:gridCol w="2754745">
                  <a:extLst>
                    <a:ext uri="{9D8B030D-6E8A-4147-A177-3AD203B41FA5}">
                      <a16:colId xmlns:a16="http://schemas.microsoft.com/office/drawing/2014/main" val="774645173"/>
                    </a:ext>
                  </a:extLst>
                </a:gridCol>
                <a:gridCol w="1661899">
                  <a:extLst>
                    <a:ext uri="{9D8B030D-6E8A-4147-A177-3AD203B41FA5}">
                      <a16:colId xmlns:a16="http://schemas.microsoft.com/office/drawing/2014/main" val="782659687"/>
                    </a:ext>
                  </a:extLst>
                </a:gridCol>
                <a:gridCol w="1661899">
                  <a:extLst>
                    <a:ext uri="{9D8B030D-6E8A-4147-A177-3AD203B41FA5}">
                      <a16:colId xmlns:a16="http://schemas.microsoft.com/office/drawing/2014/main" val="3010761008"/>
                    </a:ext>
                  </a:extLst>
                </a:gridCol>
                <a:gridCol w="1661899">
                  <a:extLst>
                    <a:ext uri="{9D8B030D-6E8A-4147-A177-3AD203B41FA5}">
                      <a16:colId xmlns:a16="http://schemas.microsoft.com/office/drawing/2014/main" val="2429783650"/>
                    </a:ext>
                  </a:extLst>
                </a:gridCol>
                <a:gridCol w="1661899">
                  <a:extLst>
                    <a:ext uri="{9D8B030D-6E8A-4147-A177-3AD203B41FA5}">
                      <a16:colId xmlns:a16="http://schemas.microsoft.com/office/drawing/2014/main" val="1245934366"/>
                    </a:ext>
                  </a:extLst>
                </a:gridCol>
                <a:gridCol w="1661899">
                  <a:extLst>
                    <a:ext uri="{9D8B030D-6E8A-4147-A177-3AD203B41FA5}">
                      <a16:colId xmlns:a16="http://schemas.microsoft.com/office/drawing/2014/main" val="11837421"/>
                    </a:ext>
                  </a:extLst>
                </a:gridCol>
              </a:tblGrid>
              <a:tr h="358467">
                <a:tc>
                  <a:txBody>
                    <a:bodyPr/>
                    <a:lstStyle/>
                    <a:p>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Windows</a:t>
                      </a:r>
                      <a:endParaRPr lang="en-US" sz="1600" b="1" kern="1200" dirty="0">
                        <a:solidFill>
                          <a:schemeClr val="bg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Web</a:t>
                      </a:r>
                      <a:endParaRPr lang="en-US" sz="1600" b="1" kern="120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algn="ctr"/>
                      <a:r>
                        <a:rPr lang="en-US" sz="1600" dirty="0"/>
                        <a:t>Android</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dirty="0"/>
                        <a:t>macOS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kern="1200" dirty="0"/>
                        <a:t>iOS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extLst>
                  <a:ext uri="{0D108BD9-81ED-4DB2-BD59-A6C34878D82A}">
                    <a16:rowId xmlns:a16="http://schemas.microsoft.com/office/drawing/2014/main" val="4254717804"/>
                  </a:ext>
                </a:extLst>
              </a:tr>
              <a:tr h="393842">
                <a:tc>
                  <a:txBody>
                    <a:bodyPr/>
                    <a:lstStyle/>
                    <a:p>
                      <a:pPr algn="l"/>
                      <a:r>
                        <a:rPr kumimoji="0" lang="en-US" sz="1400" b="1" i="0" u="none" strike="noStrike" kern="1200" cap="none" spc="0" normalizeH="0" baseline="0" dirty="0">
                          <a:ln>
                            <a:noFill/>
                          </a:ln>
                          <a:solidFill>
                            <a:schemeClr val="tx1"/>
                          </a:solidFill>
                          <a:effectLst/>
                          <a:uLnTx/>
                          <a:uFillTx/>
                          <a:latin typeface="+mn-lt"/>
                          <a:ea typeface="+mn-ea"/>
                          <a:cs typeface="+mn-cs"/>
                        </a:rPr>
                        <a:t>Desktop </a:t>
                      </a:r>
                      <a:r>
                        <a:rPr kumimoji="0" lang="en-US" sz="1400" b="1" i="0" u="none" strike="noStrike" kern="1200" cap="none" spc="0" normalizeH="0" baseline="0" noProof="0" dirty="0">
                          <a:ln>
                            <a:noFill/>
                          </a:ln>
                          <a:solidFill>
                            <a:schemeClr val="tx1"/>
                          </a:solidFill>
                          <a:effectLst/>
                          <a:uLnTx/>
                          <a:uFillTx/>
                          <a:latin typeface="+mn-lt"/>
                          <a:ea typeface="+mn-ea"/>
                          <a:cs typeface="+mn-cs"/>
                        </a:rPr>
                        <a:t>Experience</a:t>
                      </a:r>
                      <a:endParaRPr lang="en-US" sz="1400" b="1" dirty="0">
                        <a:solidFill>
                          <a:schemeClr val="tx1"/>
                        </a:solidFill>
                        <a:latin typeface="Calibri"/>
                        <a:cs typeface="Calibri"/>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289806143"/>
                  </a:ext>
                </a:extLst>
              </a:tr>
              <a:tr h="393842">
                <a:tc>
                  <a:txBody>
                    <a:bodyPr/>
                    <a:lstStyle/>
                    <a:p>
                      <a:pPr algn="l"/>
                      <a:r>
                        <a:rPr lang="en-US" sz="1400" b="1" kern="1200" dirty="0">
                          <a:solidFill>
                            <a:schemeClr val="tx1"/>
                          </a:solidFill>
                          <a:latin typeface="+mn-lt"/>
                          <a:ea typeface="+mn-ea"/>
                          <a:cs typeface="+mn-cs"/>
                        </a:rPr>
                        <a:t>RemoteApp Experience</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Integrated</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a:latin typeface="+mn-lt"/>
                          <a:sym typeface="Wingdings 2"/>
                        </a:rPr>
                        <a:t>Immersive</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algn="ctr"/>
                      <a:r>
                        <a:rPr lang="en-US" sz="1400" b="0" i="0" u="none" strike="noStrike" kern="1200" baseline="0" dirty="0">
                          <a:solidFill>
                            <a:schemeClr val="tx1"/>
                          </a:solidFill>
                          <a:latin typeface="+mn-lt"/>
                          <a:ea typeface="+mn-ea"/>
                          <a:cs typeface="+mn-cs"/>
                        </a:rPr>
                        <a:t>Immersive</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Integrated</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Immersive</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1150694752"/>
                  </a:ext>
                </a:extLst>
              </a:tr>
              <a:tr h="393842">
                <a:tc>
                  <a:txBody>
                    <a:bodyPr/>
                    <a:lstStyle/>
                    <a:p>
                      <a:pPr algn="l"/>
                      <a:r>
                        <a:rPr lang="en-US" sz="1400" b="1" kern="1200" dirty="0">
                          <a:solidFill>
                            <a:schemeClr val="tx1"/>
                          </a:solidFill>
                          <a:latin typeface="+mn-lt"/>
                          <a:ea typeface="+mn-ea"/>
                          <a:cs typeface="+mn-cs"/>
                        </a:rPr>
                        <a:t>Multi-factor Authentication</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3503738621"/>
                  </a:ext>
                </a:extLst>
              </a:tr>
              <a:tr h="393842">
                <a:tc>
                  <a:txBody>
                    <a:bodyPr/>
                    <a:lstStyle/>
                    <a:p>
                      <a:pPr algn="l"/>
                      <a:r>
                        <a:rPr lang="en-US" sz="1400" b="1" kern="1200" dirty="0">
                          <a:solidFill>
                            <a:schemeClr val="tx1"/>
                          </a:solidFill>
                          <a:latin typeface="+mn-lt"/>
                          <a:ea typeface="+mn-ea"/>
                          <a:cs typeface="+mn-cs"/>
                        </a:rPr>
                        <a:t>Conditional Access</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113691288"/>
                  </a:ext>
                </a:extLst>
              </a:tr>
              <a:tr h="393842">
                <a:tc>
                  <a:txBody>
                    <a:bodyPr/>
                    <a:lstStyle/>
                    <a:p>
                      <a:pPr algn="l"/>
                      <a:r>
                        <a:rPr lang="en-US" sz="1400" b="1" kern="1200" dirty="0">
                          <a:solidFill>
                            <a:schemeClr val="tx1"/>
                          </a:solidFill>
                          <a:latin typeface="+mn-lt"/>
                          <a:ea typeface="+mn-ea"/>
                          <a:cs typeface="+mn-cs"/>
                        </a:rPr>
                        <a:t>Localized</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algn="ctr"/>
                      <a:r>
                        <a:rPr lang="en-US" sz="1400" b="0" i="0" u="none" strike="noStrike" kern="1200" baseline="0">
                          <a:solidFill>
                            <a:schemeClr val="tx1"/>
                          </a:solidFill>
                          <a:latin typeface="+mn-lt"/>
                          <a:ea typeface="+mn-ea"/>
                          <a:cs typeface="+mn-cs"/>
                        </a:rPr>
                        <a:t>English (US)</a:t>
                      </a:r>
                      <a:endParaRPr lang="en-US" sz="1400" b="0" i="0" u="none" strike="noStrike" kern="1200" baseline="0" dirty="0">
                        <a:solidFill>
                          <a:schemeClr val="tx1"/>
                        </a:solidFill>
                        <a:latin typeface="+mn-lt"/>
                        <a:ea typeface="+mn-ea"/>
                        <a:cs typeface="+mn-cs"/>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extLst>
                  <a:ext uri="{0D108BD9-81ED-4DB2-BD59-A6C34878D82A}">
                    <a16:rowId xmlns:a16="http://schemas.microsoft.com/office/drawing/2014/main" val="3593012310"/>
                  </a:ext>
                </a:extLst>
              </a:tr>
              <a:tr h="393842">
                <a:tc>
                  <a:txBody>
                    <a:bodyPr/>
                    <a:lstStyle/>
                    <a:p>
                      <a:pPr algn="l"/>
                      <a:r>
                        <a:rPr lang="en-US" sz="1400" b="1" kern="1200" dirty="0">
                          <a:solidFill>
                            <a:schemeClr val="tx1"/>
                          </a:solidFill>
                          <a:latin typeface="+mn-lt"/>
                          <a:ea typeface="+mn-ea"/>
                          <a:cs typeface="+mn-cs"/>
                        </a:rPr>
                        <a:t>3rd Party Plugin support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Wingdings 2"/>
                        <a:ea typeface="+mn-ea"/>
                        <a:cs typeface="+mn-cs"/>
                        <a:sym typeface="Wingdings 2"/>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922508350"/>
                  </a:ext>
                </a:extLst>
              </a:tr>
              <a:tr h="393842">
                <a:tc>
                  <a:txBody>
                    <a:bodyPr/>
                    <a:lstStyle/>
                    <a:p>
                      <a:pPr algn="l"/>
                      <a:r>
                        <a:rPr lang="en-US" sz="1400" b="1" dirty="0"/>
                        <a:t>Dynamic Resolution</a:t>
                      </a:r>
                      <a:endParaRPr lang="en-US" sz="1400" b="1" dirty="0">
                        <a:latin typeface="Calibri"/>
                        <a:cs typeface="Calibri"/>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506144186"/>
                  </a:ext>
                </a:extLst>
              </a:tr>
              <a:tr h="39384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t>Multimonitor</a:t>
                      </a:r>
                      <a:endParaRPr lang="en-US" sz="1400" b="1" dirty="0">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rgbClr val="00B050"/>
                        </a:solidFill>
                        <a:latin typeface="Wingdings 2"/>
                        <a:ea typeface="+mn-ea"/>
                        <a:cs typeface="+mn-cs"/>
                        <a:sym typeface="Wingdings 2"/>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lvl="0" algn="ctr">
                        <a:buNone/>
                      </a:pPr>
                      <a:endParaRPr lang="en-US" sz="1400" b="0" dirty="0">
                        <a:solidFill>
                          <a:schemeClr val="tx1"/>
                        </a:solidFill>
                        <a:latin typeface="Wingdings 2"/>
                        <a:sym typeface="Wingdings 2"/>
                      </a:endParaRPr>
                    </a:p>
                  </a:txBody>
                  <a:tcPr marL="126668" marR="126668" marT="59761" marB="59761" anchor="ctr"/>
                </a:tc>
                <a:extLst>
                  <a:ext uri="{0D108BD9-81ED-4DB2-BD59-A6C34878D82A}">
                    <a16:rowId xmlns:a16="http://schemas.microsoft.com/office/drawing/2014/main" val="3240059399"/>
                  </a:ext>
                </a:extLst>
              </a:tr>
              <a:tr h="393842">
                <a:tc>
                  <a:txBody>
                    <a:bodyPr/>
                    <a:lstStyle/>
                    <a:p>
                      <a:pPr algn="l"/>
                      <a:r>
                        <a:rPr lang="en-US" sz="1400" b="1" kern="1200" dirty="0">
                          <a:solidFill>
                            <a:schemeClr val="tx1"/>
                          </a:solidFill>
                          <a:latin typeface="+mn-lt"/>
                          <a:ea typeface="+mn-ea"/>
                          <a:cs typeface="+mn-cs"/>
                        </a:rPr>
                        <a:t>Subset of Monitors</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algn="ctr"/>
                      <a:endParaRPr lang="en-US" sz="1400" b="1" kern="1200" baseline="0" dirty="0">
                        <a:solidFill>
                          <a:schemeClr val="tx1"/>
                        </a:solidFill>
                        <a:latin typeface="Wingdings 2" panose="05020102010507070707" pitchFamily="18" charset="2"/>
                        <a:ea typeface="+mn-ea"/>
                        <a:cs typeface="+mn-cs"/>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2125400114"/>
                  </a:ext>
                </a:extLst>
              </a:tr>
              <a:tr h="393842">
                <a:tc>
                  <a:txBody>
                    <a:bodyPr/>
                    <a:lstStyle/>
                    <a:p>
                      <a:pPr algn="l"/>
                      <a:r>
                        <a:rPr lang="en-US" sz="1400" b="1" kern="1200" dirty="0">
                          <a:solidFill>
                            <a:schemeClr val="tx1"/>
                          </a:solidFill>
                          <a:latin typeface="+mn-lt"/>
                          <a:ea typeface="+mn-ea"/>
                          <a:cs typeface="+mn-cs"/>
                        </a:rPr>
                        <a:t>Microsoft Teams support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Coming soon</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algn="ctr"/>
                      <a:endParaRPr lang="en-US" sz="1400" b="0" i="0" u="none" strike="noStrike" kern="1200" baseline="0" dirty="0">
                        <a:solidFill>
                          <a:schemeClr val="tx1"/>
                        </a:solidFill>
                        <a:latin typeface="+mn-lt"/>
                        <a:ea typeface="+mn-ea"/>
                        <a:cs typeface="+mn-cs"/>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3874434774"/>
                  </a:ext>
                </a:extLst>
              </a:tr>
            </a:tbl>
          </a:graphicData>
        </a:graphic>
      </p:graphicFrame>
    </p:spTree>
    <p:extLst>
      <p:ext uri="{BB962C8B-B14F-4D97-AF65-F5344CB8AC3E}">
        <p14:creationId xmlns:p14="http://schemas.microsoft.com/office/powerpoint/2010/main" val="36321152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B3E20-75E1-4692-B0AD-828CA951B1A5}"/>
              </a:ext>
            </a:extLst>
          </p:cNvPr>
          <p:cNvSpPr>
            <a:spLocks noGrp="1"/>
          </p:cNvSpPr>
          <p:nvPr>
            <p:ph type="title"/>
          </p:nvPr>
        </p:nvSpPr>
        <p:spPr>
          <a:xfrm>
            <a:off x="588263" y="457200"/>
            <a:ext cx="11018520" cy="553998"/>
          </a:xfrm>
        </p:spPr>
        <p:txBody>
          <a:bodyPr/>
          <a:lstStyle/>
          <a:p>
            <a:r>
              <a:rPr lang="en-US" dirty="0"/>
              <a:t>Client feature: Dynamic resolution</a:t>
            </a:r>
          </a:p>
        </p:txBody>
      </p:sp>
      <p:sp>
        <p:nvSpPr>
          <p:cNvPr id="5" name="TextBox 4">
            <a:extLst>
              <a:ext uri="{FF2B5EF4-FFF2-40B4-BE49-F238E27FC236}">
                <a16:creationId xmlns:a16="http://schemas.microsoft.com/office/drawing/2014/main" id="{0ABF96B7-BE1F-4304-8B3E-EF8A1B3CBA23}"/>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Automatic resolution update based on windows size</a:t>
            </a:r>
          </a:p>
        </p:txBody>
      </p:sp>
      <p:pic>
        <p:nvPicPr>
          <p:cNvPr id="6" name="Screen Recording 9">
            <a:hlinkClick r:id="" action="ppaction://media"/>
            <a:extLst>
              <a:ext uri="{FF2B5EF4-FFF2-40B4-BE49-F238E27FC236}">
                <a16:creationId xmlns:a16="http://schemas.microsoft.com/office/drawing/2014/main" id="{68455490-FA8D-4703-A6E3-1B7D5703A8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2230" y="1093578"/>
            <a:ext cx="7407541" cy="4937760"/>
          </a:xfrm>
          <a:prstGeom prst="rect">
            <a:avLst/>
          </a:prstGeom>
        </p:spPr>
      </p:pic>
    </p:spTree>
    <p:extLst>
      <p:ext uri="{BB962C8B-B14F-4D97-AF65-F5344CB8AC3E}">
        <p14:creationId xmlns:p14="http://schemas.microsoft.com/office/powerpoint/2010/main" val="2815871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C747-4923-43BE-9D25-B22654697DFF}"/>
              </a:ext>
            </a:extLst>
          </p:cNvPr>
          <p:cNvSpPr>
            <a:spLocks noGrp="1"/>
          </p:cNvSpPr>
          <p:nvPr>
            <p:ph type="title"/>
          </p:nvPr>
        </p:nvSpPr>
        <p:spPr/>
        <p:txBody>
          <a:bodyPr/>
          <a:lstStyle/>
          <a:p>
            <a:r>
              <a:rPr lang="en-US" dirty="0"/>
              <a:t>Client feature: Subset of monitors</a:t>
            </a:r>
          </a:p>
        </p:txBody>
      </p:sp>
      <p:sp>
        <p:nvSpPr>
          <p:cNvPr id="5" name="TextBox 4">
            <a:extLst>
              <a:ext uri="{FF2B5EF4-FFF2-40B4-BE49-F238E27FC236}">
                <a16:creationId xmlns:a16="http://schemas.microsoft.com/office/drawing/2014/main" id="{71702737-3A1C-48A7-88EA-03A2BB34C645}"/>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Select subset of displays to use in a desktop session</a:t>
            </a:r>
          </a:p>
        </p:txBody>
      </p:sp>
      <p:grpSp>
        <p:nvGrpSpPr>
          <p:cNvPr id="8" name="Group 7">
            <a:extLst>
              <a:ext uri="{FF2B5EF4-FFF2-40B4-BE49-F238E27FC236}">
                <a16:creationId xmlns:a16="http://schemas.microsoft.com/office/drawing/2014/main" id="{21D2E127-094C-4FEA-8839-1BD46373138D}"/>
              </a:ext>
            </a:extLst>
          </p:cNvPr>
          <p:cNvGrpSpPr/>
          <p:nvPr/>
        </p:nvGrpSpPr>
        <p:grpSpPr>
          <a:xfrm>
            <a:off x="2322323" y="1093578"/>
            <a:ext cx="7547353" cy="4937760"/>
            <a:chOff x="2322323" y="1093578"/>
            <a:chExt cx="7547353" cy="4937760"/>
          </a:xfrm>
        </p:grpSpPr>
        <p:pic>
          <p:nvPicPr>
            <p:cNvPr id="6" name="Picture 5">
              <a:extLst>
                <a:ext uri="{FF2B5EF4-FFF2-40B4-BE49-F238E27FC236}">
                  <a16:creationId xmlns:a16="http://schemas.microsoft.com/office/drawing/2014/main" id="{0B2D67EA-A1FC-414F-807C-DA786E12FC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2323" y="1093578"/>
              <a:ext cx="7547353" cy="4937760"/>
            </a:xfrm>
            <a:prstGeom prst="rect">
              <a:avLst/>
            </a:prstGeom>
          </p:spPr>
        </p:pic>
        <p:pic>
          <p:nvPicPr>
            <p:cNvPr id="7" name="Picture 6">
              <a:extLst>
                <a:ext uri="{FF2B5EF4-FFF2-40B4-BE49-F238E27FC236}">
                  <a16:creationId xmlns:a16="http://schemas.microsoft.com/office/drawing/2014/main" id="{794AB6FB-9F5A-4F48-80A7-CAAB40BA21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8433" y="3483995"/>
              <a:ext cx="1914600" cy="984413"/>
            </a:xfrm>
            <a:prstGeom prst="rect">
              <a:avLst/>
            </a:prstGeom>
          </p:spPr>
        </p:pic>
      </p:grpSp>
    </p:spTree>
    <p:extLst>
      <p:ext uri="{BB962C8B-B14F-4D97-AF65-F5344CB8AC3E}">
        <p14:creationId xmlns:p14="http://schemas.microsoft.com/office/powerpoint/2010/main" val="304683166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941C12-5109-43E2-B171-E29813485A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02533" y="1324881"/>
            <a:ext cx="9986936" cy="4475154"/>
          </a:xfrm>
          <a:prstGeom prst="rect">
            <a:avLst/>
          </a:prstGeom>
          <a:effectLst/>
        </p:spPr>
      </p:pic>
      <p:sp>
        <p:nvSpPr>
          <p:cNvPr id="5" name="Title 1">
            <a:extLst>
              <a:ext uri="{FF2B5EF4-FFF2-40B4-BE49-F238E27FC236}">
                <a16:creationId xmlns:a16="http://schemas.microsoft.com/office/drawing/2014/main" id="{E9DE27BE-2E64-4FD2-B74A-678ACCF250FA}"/>
              </a:ext>
            </a:extLst>
          </p:cNvPr>
          <p:cNvSpPr txBox="1">
            <a:spLocks/>
          </p:cNvSpPr>
          <p:nvPr/>
        </p:nvSpPr>
        <p:spPr>
          <a:xfrm>
            <a:off x="257968" y="39869"/>
            <a:ext cx="11676063" cy="625475"/>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endParaRPr lang="en-US" dirty="0"/>
          </a:p>
        </p:txBody>
      </p:sp>
      <p:sp>
        <p:nvSpPr>
          <p:cNvPr id="3" name="Title 2">
            <a:extLst>
              <a:ext uri="{FF2B5EF4-FFF2-40B4-BE49-F238E27FC236}">
                <a16:creationId xmlns:a16="http://schemas.microsoft.com/office/drawing/2014/main" id="{50D7B85A-13F9-4D8F-8D4D-9F5262ED718A}"/>
              </a:ext>
            </a:extLst>
          </p:cNvPr>
          <p:cNvSpPr>
            <a:spLocks noGrp="1"/>
          </p:cNvSpPr>
          <p:nvPr>
            <p:ph type="title"/>
          </p:nvPr>
        </p:nvSpPr>
        <p:spPr>
          <a:xfrm>
            <a:off x="588263" y="457200"/>
            <a:ext cx="11018520" cy="553998"/>
          </a:xfrm>
        </p:spPr>
        <p:txBody>
          <a:bodyPr/>
          <a:lstStyle/>
          <a:p>
            <a:r>
              <a:rPr lang="en-US" dirty="0"/>
              <a:t>Microsoft Teams support</a:t>
            </a:r>
          </a:p>
        </p:txBody>
      </p:sp>
      <p:sp>
        <p:nvSpPr>
          <p:cNvPr id="7" name="TextBox 6">
            <a:extLst>
              <a:ext uri="{FF2B5EF4-FFF2-40B4-BE49-F238E27FC236}">
                <a16:creationId xmlns:a16="http://schemas.microsoft.com/office/drawing/2014/main" id="{1799E82D-6003-44D8-8351-727314748935}"/>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Audio/Video calling optimization for Teams on Windows Virtual Desktop</a:t>
            </a:r>
          </a:p>
        </p:txBody>
      </p:sp>
      <p:pic>
        <p:nvPicPr>
          <p:cNvPr id="11" name="Picture 10">
            <a:extLst>
              <a:ext uri="{FF2B5EF4-FFF2-40B4-BE49-F238E27FC236}">
                <a16:creationId xmlns:a16="http://schemas.microsoft.com/office/drawing/2014/main" id="{3ECC058B-119B-4F35-9A64-FC70A84627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2532" y="1351722"/>
            <a:ext cx="9986936" cy="4448313"/>
          </a:xfrm>
          <a:prstGeom prst="rect">
            <a:avLst/>
          </a:prstGeom>
          <a:effectLst/>
        </p:spPr>
      </p:pic>
    </p:spTree>
    <p:extLst>
      <p:ext uri="{BB962C8B-B14F-4D97-AF65-F5344CB8AC3E}">
        <p14:creationId xmlns:p14="http://schemas.microsoft.com/office/powerpoint/2010/main" val="1095464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B3E20-75E1-4692-B0AD-828CA951B1A5}"/>
              </a:ext>
            </a:extLst>
          </p:cNvPr>
          <p:cNvSpPr>
            <a:spLocks noGrp="1"/>
          </p:cNvSpPr>
          <p:nvPr>
            <p:ph type="title"/>
          </p:nvPr>
        </p:nvSpPr>
        <p:spPr/>
        <p:txBody>
          <a:bodyPr/>
          <a:lstStyle/>
          <a:p>
            <a:r>
              <a:rPr lang="en-US" dirty="0"/>
              <a:t>Microsoft Teams support</a:t>
            </a:r>
          </a:p>
        </p:txBody>
      </p:sp>
      <p:sp>
        <p:nvSpPr>
          <p:cNvPr id="5" name="TextBox 4">
            <a:extLst>
              <a:ext uri="{FF2B5EF4-FFF2-40B4-BE49-F238E27FC236}">
                <a16:creationId xmlns:a16="http://schemas.microsoft.com/office/drawing/2014/main" id="{0ABF96B7-BE1F-4304-8B3E-EF8A1B3CBA23}"/>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Audio/Video calling optimization for Teams on Windows Virtual Desktop</a:t>
            </a:r>
          </a:p>
        </p:txBody>
      </p:sp>
      <p:pic>
        <p:nvPicPr>
          <p:cNvPr id="3" name="[Final cut] Teams on WVD demo_Trim">
            <a:hlinkClick r:id="" action="ppaction://media"/>
            <a:extLst>
              <a:ext uri="{FF2B5EF4-FFF2-40B4-BE49-F238E27FC236}">
                <a16:creationId xmlns:a16="http://schemas.microsoft.com/office/drawing/2014/main" id="{4145FDB6-23FD-4405-8811-F7A54F0390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0706" y="1277497"/>
            <a:ext cx="8124305" cy="4569922"/>
          </a:xfrm>
          <a:prstGeom prst="rect">
            <a:avLst/>
          </a:prstGeom>
        </p:spPr>
      </p:pic>
      <p:sp>
        <p:nvSpPr>
          <p:cNvPr id="2" name="Rectangle 1">
            <a:extLst>
              <a:ext uri="{FF2B5EF4-FFF2-40B4-BE49-F238E27FC236}">
                <a16:creationId xmlns:a16="http://schemas.microsoft.com/office/drawing/2014/main" id="{6E37FB1D-A45E-4717-86F3-22A2C2B2F267}"/>
              </a:ext>
            </a:extLst>
          </p:cNvPr>
          <p:cNvSpPr/>
          <p:nvPr/>
        </p:nvSpPr>
        <p:spPr>
          <a:xfrm>
            <a:off x="326833" y="1649266"/>
            <a:ext cx="3220598" cy="4438138"/>
          </a:xfrm>
          <a:prstGeom prst="rect">
            <a:avLst/>
          </a:prstGeom>
        </p:spPr>
        <p:txBody>
          <a:bodyPr wrap="square">
            <a:spAutoFit/>
          </a:bodyPr>
          <a:lstStyle/>
          <a:p>
            <a:r>
              <a:rPr lang="en-US" b="1" dirty="0">
                <a:latin typeface="Segoe UI" panose="020B0502040204020203" pitchFamily="34" charset="0"/>
              </a:rPr>
              <a:t>MUST Deploy this Registry Key:</a:t>
            </a:r>
          </a:p>
          <a:p>
            <a:r>
              <a:rPr lang="en-US" dirty="0">
                <a:latin typeface="Segoe UI" panose="020B0502040204020203" pitchFamily="34" charset="0"/>
              </a:rPr>
              <a:t>[HKEY_LOCAL_MACHINE\SOFTWARE\Microsoft\Teams\IsWVDEnvironment]</a:t>
            </a:r>
            <a:br>
              <a:rPr lang="en-US" dirty="0">
                <a:latin typeface="Segoe UI" panose="020B0502040204020203" pitchFamily="34" charset="0"/>
              </a:rPr>
            </a:br>
            <a:r>
              <a:rPr lang="en-US" dirty="0">
                <a:latin typeface="Segoe UI" panose="020B0502040204020203" pitchFamily="34" charset="0"/>
              </a:rPr>
              <a:t>  Type: REG_DWORD</a:t>
            </a:r>
            <a:br>
              <a:rPr lang="en-US" dirty="0">
                <a:latin typeface="Segoe UI" panose="020B0502040204020203" pitchFamily="34" charset="0"/>
              </a:rPr>
            </a:br>
            <a:r>
              <a:rPr lang="en-US" dirty="0">
                <a:latin typeface="Segoe UI" panose="020B0502040204020203" pitchFamily="34" charset="0"/>
              </a:rPr>
              <a:t>  Value: 1</a:t>
            </a:r>
          </a:p>
          <a:p>
            <a:endParaRPr lang="en-US" b="0" i="0" dirty="0">
              <a:effectLst/>
              <a:latin typeface="Segoe UI" panose="020B0502040204020203" pitchFamily="34" charset="0"/>
            </a:endParaRPr>
          </a:p>
          <a:p>
            <a:r>
              <a:rPr lang="en-US" b="1" dirty="0">
                <a:latin typeface="Segoe UI" panose="020B0502040204020203" pitchFamily="34" charset="0"/>
              </a:rPr>
              <a:t>To keep Teams from launching at login: </a:t>
            </a:r>
          </a:p>
          <a:p>
            <a:r>
              <a:rPr lang="en-US" dirty="0">
                <a:hlinkClick r:id="rId6"/>
              </a:rPr>
              <a:t>https://docs.microsoft.com/en-us/deployoffice/teams-install#use-group-policy-to-prevent-microsoft-teams-from-starting-automatically-after-installation</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1903575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58BCC1-1B11-404D-9B37-1D64D89493B5}"/>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1F1B3750-1865-437C-809F-83A4AAEB6EFA}"/>
              </a:ext>
            </a:extLst>
          </p:cNvPr>
          <p:cNvSpPr>
            <a:spLocks noGrp="1"/>
          </p:cNvSpPr>
          <p:nvPr>
            <p:ph type="body" sz="quarter" idx="10"/>
          </p:nvPr>
        </p:nvSpPr>
        <p:spPr>
          <a:xfrm>
            <a:off x="584200" y="1435497"/>
            <a:ext cx="11018520" cy="5244513"/>
          </a:xfrm>
        </p:spPr>
        <p:txBody>
          <a:bodyPr/>
          <a:lstStyle/>
          <a:p>
            <a:r>
              <a:rPr lang="en-US" sz="2400" dirty="0"/>
              <a:t>1.	Mic redirection will not work with the Web Client. Your customer must use the Windows, iOS, or Android client</a:t>
            </a:r>
          </a:p>
          <a:p>
            <a:r>
              <a:rPr lang="en-US" sz="2400" dirty="0"/>
              <a:t>2.	You must update the host pool to allow Audio Capture. More information in https://docs.microsoft.com/en-us/azure/virtual-desktop/customize-rdp-properties</a:t>
            </a:r>
          </a:p>
          <a:p>
            <a:r>
              <a:rPr lang="en-US" sz="2400" dirty="0"/>
              <a:t>3.	Some Bluetooth devices might not allow for multiple audio channels on the host machine in the same time, or might be exclusively controlled by one application on the host device. Suggest trying with a regular mic first, to make sure that the WVD configuration works, then try the Bluetooth device</a:t>
            </a:r>
          </a:p>
          <a:p>
            <a:r>
              <a:rPr lang="en-US" sz="2400" dirty="0"/>
              <a:t>Add-</a:t>
            </a:r>
            <a:r>
              <a:rPr lang="en-US" sz="2400" dirty="0" err="1"/>
              <a:t>RdsAccount</a:t>
            </a:r>
            <a:r>
              <a:rPr lang="en-US" sz="2400" dirty="0"/>
              <a:t> -</a:t>
            </a:r>
            <a:r>
              <a:rPr lang="en-US" sz="2400" dirty="0" err="1"/>
              <a:t>DeploymentUrl</a:t>
            </a:r>
            <a:r>
              <a:rPr lang="en-US" sz="2400" dirty="0"/>
              <a:t> "https://rdbroker.wvd.microsoft.com"  </a:t>
            </a:r>
          </a:p>
          <a:p>
            <a:r>
              <a:rPr lang="en-US" sz="2400" dirty="0"/>
              <a:t>Set-</a:t>
            </a:r>
            <a:r>
              <a:rPr lang="en-US" sz="2400" dirty="0" err="1"/>
              <a:t>RdsHostPool</a:t>
            </a:r>
            <a:r>
              <a:rPr lang="en-US" sz="2400" dirty="0"/>
              <a:t> -</a:t>
            </a:r>
            <a:r>
              <a:rPr lang="en-US" sz="2400" dirty="0" err="1"/>
              <a:t>TenantName</a:t>
            </a:r>
            <a:r>
              <a:rPr lang="en-US" sz="2400" dirty="0"/>
              <a:t> &lt;</a:t>
            </a:r>
            <a:r>
              <a:rPr lang="en-US" sz="2400" dirty="0" err="1"/>
              <a:t>tenantname</a:t>
            </a:r>
            <a:r>
              <a:rPr lang="en-US" sz="2400" dirty="0"/>
              <a:t>&gt; -Name &lt;</a:t>
            </a:r>
            <a:r>
              <a:rPr lang="en-US" sz="2400" dirty="0" err="1"/>
              <a:t>hostpoolname</a:t>
            </a:r>
            <a:r>
              <a:rPr lang="en-US" sz="2400" dirty="0"/>
              <a:t>&gt; -</a:t>
            </a:r>
            <a:r>
              <a:rPr lang="en-US" sz="2400" dirty="0" err="1"/>
              <a:t>CustomRdpProperty</a:t>
            </a:r>
            <a:r>
              <a:rPr lang="en-US" sz="2400" dirty="0"/>
              <a:t> "audiomode:i:0;audiocapturemode:i:1; </a:t>
            </a:r>
            <a:r>
              <a:rPr lang="en-US" sz="2400" dirty="0" err="1"/>
              <a:t>camerastoredirect:s</a:t>
            </a:r>
            <a:r>
              <a:rPr lang="en-US" sz="2400" dirty="0"/>
              <a:t>:*;</a:t>
            </a:r>
            <a:r>
              <a:rPr lang="en-US" sz="2400" dirty="0" err="1"/>
              <a:t>devicestoredirect:s</a:t>
            </a:r>
            <a:r>
              <a:rPr lang="en-US" sz="2400" dirty="0"/>
              <a:t>:*" </a:t>
            </a:r>
          </a:p>
          <a:p>
            <a:endParaRPr lang="en-US" sz="2400" dirty="0"/>
          </a:p>
        </p:txBody>
      </p:sp>
    </p:spTree>
    <p:extLst>
      <p:ext uri="{BB962C8B-B14F-4D97-AF65-F5344CB8AC3E}">
        <p14:creationId xmlns:p14="http://schemas.microsoft.com/office/powerpoint/2010/main" val="162329167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a:xfrm>
            <a:off x="588263" y="457200"/>
            <a:ext cx="11018520" cy="553998"/>
          </a:xfrm>
        </p:spPr>
        <p:txBody>
          <a:bodyPr/>
          <a:lstStyle/>
          <a:p>
            <a:r>
              <a:rPr lang="en-US" dirty="0"/>
              <a:t>Client administration</a:t>
            </a:r>
          </a:p>
        </p:txBody>
      </p:sp>
      <p:graphicFrame>
        <p:nvGraphicFramePr>
          <p:cNvPr id="4" name="Content Placeholder 3">
            <a:extLst>
              <a:ext uri="{FF2B5EF4-FFF2-40B4-BE49-F238E27FC236}">
                <a16:creationId xmlns:a16="http://schemas.microsoft.com/office/drawing/2014/main" id="{74504336-1F42-4209-9576-FD68C144C2A7}"/>
              </a:ext>
            </a:extLst>
          </p:cNvPr>
          <p:cNvGraphicFramePr>
            <a:graphicFrameLocks noGrp="1"/>
          </p:cNvGraphicFramePr>
          <p:nvPr>
            <p:ph sz="quarter" idx="10"/>
          </p:nvPr>
        </p:nvGraphicFramePr>
        <p:xfrm>
          <a:off x="584200" y="1435100"/>
          <a:ext cx="11018521" cy="2304490"/>
        </p:xfrm>
        <a:graphic>
          <a:graphicData uri="http://schemas.openxmlformats.org/drawingml/2006/table">
            <a:tbl>
              <a:tblPr firstRow="1" bandRow="1">
                <a:tableStyleId>{5FD0F851-EC5A-4D38-B0AD-8093EC10F338}</a:tableStyleId>
              </a:tblPr>
              <a:tblGrid>
                <a:gridCol w="2363001">
                  <a:extLst>
                    <a:ext uri="{9D8B030D-6E8A-4147-A177-3AD203B41FA5}">
                      <a16:colId xmlns:a16="http://schemas.microsoft.com/office/drawing/2014/main" val="774645173"/>
                    </a:ext>
                  </a:extLst>
                </a:gridCol>
                <a:gridCol w="1731104">
                  <a:extLst>
                    <a:ext uri="{9D8B030D-6E8A-4147-A177-3AD203B41FA5}">
                      <a16:colId xmlns:a16="http://schemas.microsoft.com/office/drawing/2014/main" val="782659687"/>
                    </a:ext>
                  </a:extLst>
                </a:gridCol>
                <a:gridCol w="1731104">
                  <a:extLst>
                    <a:ext uri="{9D8B030D-6E8A-4147-A177-3AD203B41FA5}">
                      <a16:colId xmlns:a16="http://schemas.microsoft.com/office/drawing/2014/main" val="3010761008"/>
                    </a:ext>
                  </a:extLst>
                </a:gridCol>
                <a:gridCol w="1731104">
                  <a:extLst>
                    <a:ext uri="{9D8B030D-6E8A-4147-A177-3AD203B41FA5}">
                      <a16:colId xmlns:a16="http://schemas.microsoft.com/office/drawing/2014/main" val="2429783650"/>
                    </a:ext>
                  </a:extLst>
                </a:gridCol>
                <a:gridCol w="1731104">
                  <a:extLst>
                    <a:ext uri="{9D8B030D-6E8A-4147-A177-3AD203B41FA5}">
                      <a16:colId xmlns:a16="http://schemas.microsoft.com/office/drawing/2014/main" val="1245934366"/>
                    </a:ext>
                  </a:extLst>
                </a:gridCol>
                <a:gridCol w="1731104">
                  <a:extLst>
                    <a:ext uri="{9D8B030D-6E8A-4147-A177-3AD203B41FA5}">
                      <a16:colId xmlns:a16="http://schemas.microsoft.com/office/drawing/2014/main" val="11837421"/>
                    </a:ext>
                  </a:extLst>
                </a:gridCol>
              </a:tblGrid>
              <a:tr h="358467">
                <a:tc>
                  <a:txBody>
                    <a:bodyPr/>
                    <a:lstStyle/>
                    <a:p>
                      <a:endParaRPr lang="en-US" sz="1600" b="1" kern="1200" dirty="0">
                        <a:solidFill>
                          <a:schemeClr val="tx1"/>
                        </a:solidFill>
                        <a:latin typeface="+mn-lt"/>
                        <a:ea typeface="+mn-ea"/>
                        <a:cs typeface="+mn-cs"/>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Windows</a:t>
                      </a:r>
                      <a:endParaRPr lang="en-US" sz="1600" b="1" kern="1200" dirty="0">
                        <a:solidFill>
                          <a:schemeClr val="bg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t>Web</a:t>
                      </a:r>
                      <a:endParaRPr lang="en-US" sz="1600" b="1" kern="120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algn="ctr"/>
                      <a:r>
                        <a:rPr lang="en-US" sz="1600"/>
                        <a:t>Android</a:t>
                      </a:r>
                      <a:endParaRPr lang="en-US" sz="1600" b="1">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a:t>macOS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kern="1200"/>
                        <a:t>iOS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extLst>
                  <a:ext uri="{0D108BD9-81ED-4DB2-BD59-A6C34878D82A}">
                    <a16:rowId xmlns:a16="http://schemas.microsoft.com/office/drawing/2014/main" val="4254717804"/>
                  </a:ext>
                </a:extLst>
              </a:tr>
              <a:tr h="393842">
                <a:tc>
                  <a:txBody>
                    <a:bodyPr/>
                    <a:lstStyle/>
                    <a:p>
                      <a:pPr algn="l"/>
                      <a:r>
                        <a:rPr lang="en-US" sz="1400" b="1" kern="1200" dirty="0">
                          <a:solidFill>
                            <a:schemeClr val="tx1"/>
                          </a:solidFill>
                          <a:latin typeface="+mn-lt"/>
                          <a:ea typeface="+mn-ea"/>
                          <a:cs typeface="+mn-cs"/>
                        </a:rPr>
                        <a:t>Release cadence</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sym typeface="Wingdings 2"/>
                        </a:rPr>
                        <a:t>Monthly</a:t>
                      </a:r>
                    </a:p>
                  </a:txBody>
                  <a:tcPr marL="126668" marR="126668" marT="59761" marB="59761" anchor="ctr"/>
                </a:tc>
                <a:extLst>
                  <a:ext uri="{0D108BD9-81ED-4DB2-BD59-A6C34878D82A}">
                    <a16:rowId xmlns:a16="http://schemas.microsoft.com/office/drawing/2014/main" val="1506144186"/>
                  </a:ext>
                </a:extLst>
              </a:tr>
              <a:tr h="39384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t>Availability</a:t>
                      </a:r>
                      <a:endParaRPr lang="en-US" sz="1400" b="1" dirty="0">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sym typeface="Wingdings 2"/>
                        </a:rPr>
                        <a:t>Download page</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sym typeface="Wingdings 2"/>
                        </a:rPr>
                        <a:t>Service</a:t>
                      </a:r>
                    </a:p>
                  </a:txBody>
                  <a:tcPr marL="126668" marR="126668" marT="59761" marB="59761" anchor="ctr"/>
                </a:tc>
                <a:tc>
                  <a:txBody>
                    <a:bodyPr/>
                    <a:lstStyle/>
                    <a:p>
                      <a:pPr algn="ctr"/>
                      <a:r>
                        <a:rPr lang="en-US" sz="1400" kern="1200" dirty="0">
                          <a:solidFill>
                            <a:schemeClr val="tx1"/>
                          </a:solidFill>
                          <a:latin typeface="+mn-lt"/>
                          <a:ea typeface="+mn-ea"/>
                          <a:cs typeface="+mn-cs"/>
                        </a:rPr>
                        <a:t>Google Play Store</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sym typeface="Wingdings 2"/>
                        </a:rPr>
                        <a:t>App Store</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lvl="0" algn="ctr">
                        <a:buNone/>
                      </a:pPr>
                      <a:r>
                        <a:rPr lang="en-US" sz="1400" kern="1200">
                          <a:solidFill>
                            <a:schemeClr val="tx1"/>
                          </a:solidFill>
                          <a:latin typeface="+mn-lt"/>
                          <a:ea typeface="+mn-ea"/>
                          <a:cs typeface="+mn-cs"/>
                          <a:sym typeface="Wingdings 2"/>
                        </a:rPr>
                        <a:t>App Store</a:t>
                      </a:r>
                      <a:endParaRPr lang="en-US" sz="1400" kern="1200" dirty="0">
                        <a:solidFill>
                          <a:schemeClr val="tx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3240059399"/>
                  </a:ext>
                </a:extLst>
              </a:tr>
              <a:tr h="393842">
                <a:tc>
                  <a:txBody>
                    <a:bodyPr/>
                    <a:lstStyle/>
                    <a:p>
                      <a:pPr algn="l"/>
                      <a:r>
                        <a:rPr lang="en-US" sz="1400" b="1" kern="1200" dirty="0">
                          <a:solidFill>
                            <a:schemeClr val="tx1"/>
                          </a:solidFill>
                          <a:latin typeface="+mn-lt"/>
                          <a:ea typeface="+mn-ea"/>
                          <a:cs typeface="+mn-cs"/>
                        </a:rPr>
                        <a:t>Bulk deployment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algn="ctr"/>
                      <a:r>
                        <a:rPr lang="en-US" sz="1400" b="1" kern="1200" baseline="0" dirty="0">
                          <a:solidFill>
                            <a:schemeClr val="tx1"/>
                          </a:solidFill>
                          <a:latin typeface="Calibri" panose="020F0502020204030204" pitchFamily="34" charset="0"/>
                          <a:ea typeface="+mn-ea"/>
                          <a:cs typeface="Calibri" panose="020F0502020204030204" pitchFamily="34" charset="0"/>
                        </a:rPr>
                        <a:t>n/a</a:t>
                      </a:r>
                    </a:p>
                  </a:txBody>
                  <a:tcPr marL="126668" marR="126668" marT="59761" marB="59761" anchor="ctr"/>
                </a:tc>
                <a:tc>
                  <a:txBody>
                    <a:bodyPr/>
                    <a:lstStyle/>
                    <a:p>
                      <a:pPr algn="ctr"/>
                      <a:endParaRPr lang="en-US" sz="1400" b="1" baseline="0" dirty="0">
                        <a:solidFill>
                          <a:schemeClr val="tx1"/>
                        </a:solidFill>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extLst>
                  <a:ext uri="{0D108BD9-81ED-4DB2-BD59-A6C34878D82A}">
                    <a16:rowId xmlns:a16="http://schemas.microsoft.com/office/drawing/2014/main" val="2125400114"/>
                  </a:ext>
                </a:extLst>
              </a:tr>
              <a:tr h="393842">
                <a:tc>
                  <a:txBody>
                    <a:bodyPr/>
                    <a:lstStyle/>
                    <a:p>
                      <a:pPr algn="l"/>
                      <a:r>
                        <a:rPr lang="en-US" sz="1400" b="1" kern="1200">
                          <a:solidFill>
                            <a:schemeClr val="tx1"/>
                          </a:solidFill>
                          <a:latin typeface="+mn-lt"/>
                          <a:ea typeface="+mn-ea"/>
                          <a:cs typeface="+mn-cs"/>
                        </a:rPr>
                        <a:t>Management Tools</a:t>
                      </a:r>
                      <a:endParaRPr lang="en-US" sz="1400" b="1" kern="1200" dirty="0">
                        <a:solidFill>
                          <a:schemeClr val="tx1"/>
                        </a:solidFill>
                        <a:latin typeface="+mn-lt"/>
                        <a:ea typeface="+mn-ea"/>
                        <a:cs typeface="+mn-cs"/>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baseline="0" noProof="0">
                          <a:sym typeface="Wingdings 2"/>
                        </a:rPr>
                        <a:t>Microsoft Intune, ConfigMgr,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baseline="0" noProof="0">
                          <a:sym typeface="Wingdings 2"/>
                        </a:rPr>
                        <a:t>Group policies</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algn="ctr"/>
                      <a:endParaRPr lang="en-US" sz="1400" b="1" kern="1200" baseline="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ctr"/>
                </a:tc>
                <a:tc>
                  <a:txBody>
                    <a:bodyPr/>
                    <a:lstStyle/>
                    <a:p>
                      <a:pPr algn="ctr"/>
                      <a:endParaRPr lang="en-US" sz="1400" b="1" baseline="0" dirty="0">
                        <a:solidFill>
                          <a:schemeClr val="tx1"/>
                        </a:solidFill>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extLst>
                  <a:ext uri="{0D108BD9-81ED-4DB2-BD59-A6C34878D82A}">
                    <a16:rowId xmlns:a16="http://schemas.microsoft.com/office/drawing/2014/main" val="2009075358"/>
                  </a:ext>
                </a:extLst>
              </a:tr>
            </a:tbl>
          </a:graphicData>
        </a:graphic>
      </p:graphicFrame>
    </p:spTree>
    <p:extLst>
      <p:ext uri="{BB962C8B-B14F-4D97-AF65-F5344CB8AC3E}">
        <p14:creationId xmlns:p14="http://schemas.microsoft.com/office/powerpoint/2010/main" val="3595971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vs. Azure Lab Services?</a:t>
            </a:r>
          </a:p>
        </p:txBody>
      </p:sp>
    </p:spTree>
    <p:extLst>
      <p:ext uri="{BB962C8B-B14F-4D97-AF65-F5344CB8AC3E}">
        <p14:creationId xmlns:p14="http://schemas.microsoft.com/office/powerpoint/2010/main" val="26639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8BEEE969-5ED5-4C1C-B512-560DC33572E9}"/>
              </a:ext>
            </a:extLst>
          </p:cNvPr>
          <p:cNvGraphicFramePr>
            <a:graphicFrameLocks noGrp="1"/>
          </p:cNvGraphicFramePr>
          <p:nvPr>
            <p:extLst>
              <p:ext uri="{D42A27DB-BD31-4B8C-83A1-F6EECF244321}">
                <p14:modId xmlns:p14="http://schemas.microsoft.com/office/powerpoint/2010/main" val="2210496363"/>
              </p:ext>
            </p:extLst>
          </p:nvPr>
        </p:nvGraphicFramePr>
        <p:xfrm>
          <a:off x="239995" y="899395"/>
          <a:ext cx="11477939" cy="5727912"/>
        </p:xfrm>
        <a:graphic>
          <a:graphicData uri="http://schemas.openxmlformats.org/drawingml/2006/table">
            <a:tbl>
              <a:tblPr firstRow="1" bandRow="1">
                <a:tableStyleId>{5C22544A-7EE6-4342-B048-85BDC9FD1C3A}</a:tableStyleId>
              </a:tblPr>
              <a:tblGrid>
                <a:gridCol w="1728632">
                  <a:extLst>
                    <a:ext uri="{9D8B030D-6E8A-4147-A177-3AD203B41FA5}">
                      <a16:colId xmlns:a16="http://schemas.microsoft.com/office/drawing/2014/main" val="1035664831"/>
                    </a:ext>
                  </a:extLst>
                </a:gridCol>
                <a:gridCol w="4829578">
                  <a:extLst>
                    <a:ext uri="{9D8B030D-6E8A-4147-A177-3AD203B41FA5}">
                      <a16:colId xmlns:a16="http://schemas.microsoft.com/office/drawing/2014/main" val="4205215726"/>
                    </a:ext>
                  </a:extLst>
                </a:gridCol>
                <a:gridCol w="4919729">
                  <a:extLst>
                    <a:ext uri="{9D8B030D-6E8A-4147-A177-3AD203B41FA5}">
                      <a16:colId xmlns:a16="http://schemas.microsoft.com/office/drawing/2014/main" val="3236005676"/>
                    </a:ext>
                  </a:extLst>
                </a:gridCol>
              </a:tblGrid>
              <a:tr h="336378">
                <a:tc>
                  <a:txBody>
                    <a:bodyPr/>
                    <a:lstStyle/>
                    <a:p>
                      <a:r>
                        <a:rPr lang="en-US" dirty="0"/>
                        <a:t>Criteria</a:t>
                      </a:r>
                    </a:p>
                  </a:txBody>
                  <a:tcPr/>
                </a:tc>
                <a:tc>
                  <a:txBody>
                    <a:bodyPr/>
                    <a:lstStyle/>
                    <a:p>
                      <a:pPr algn="ctr"/>
                      <a:r>
                        <a:rPr lang="en-US" dirty="0"/>
                        <a:t>Lab Services Best for…</a:t>
                      </a:r>
                    </a:p>
                  </a:txBody>
                  <a:tcPr/>
                </a:tc>
                <a:tc>
                  <a:txBody>
                    <a:bodyPr/>
                    <a:lstStyle/>
                    <a:p>
                      <a:pPr algn="ctr"/>
                      <a:r>
                        <a:rPr lang="en-US" dirty="0"/>
                        <a:t>WVD Best for…</a:t>
                      </a:r>
                    </a:p>
                  </a:txBody>
                  <a:tcPr/>
                </a:tc>
                <a:extLst>
                  <a:ext uri="{0D108BD9-81ED-4DB2-BD59-A6C34878D82A}">
                    <a16:rowId xmlns:a16="http://schemas.microsoft.com/office/drawing/2014/main" val="633058293"/>
                  </a:ext>
                </a:extLst>
              </a:tr>
              <a:tr h="672757">
                <a:tc>
                  <a:txBody>
                    <a:bodyPr/>
                    <a:lstStyle/>
                    <a:p>
                      <a:r>
                        <a:rPr lang="en-US" dirty="0"/>
                        <a:t>OS Options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Unmanaged Linux VMs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Unmanaged Windows VMs </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Managed Windows desktops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Published Windows Apps (full desktop not required)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Linux)</a:t>
                      </a:r>
                    </a:p>
                  </a:txBody>
                  <a:tcPr/>
                </a:tc>
                <a:extLst>
                  <a:ext uri="{0D108BD9-81ED-4DB2-BD59-A6C34878D82A}">
                    <a16:rowId xmlns:a16="http://schemas.microsoft.com/office/drawing/2014/main" val="28252052"/>
                  </a:ext>
                </a:extLst>
              </a:tr>
              <a:tr h="672757">
                <a:tc>
                  <a:txBody>
                    <a:bodyPr/>
                    <a:lstStyle/>
                    <a:p>
                      <a:r>
                        <a:rPr lang="en-US" dirty="0"/>
                        <a:t>Auth Options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Portal login separate from OS login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AAD credentials (</a:t>
                      </a:r>
                      <a:r>
                        <a:rPr lang="en-US" sz="1400" dirty="0">
                          <a:hlinkClick r:id="rId2"/>
                        </a:rPr>
                        <a:t>rmcbrine@microsoft.com</a:t>
                      </a:r>
                      <a:r>
                        <a:rPr lang="en-US" sz="1400" dirty="0"/>
                        <a: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Microsoft consumer (MSA) logins (</a:t>
                      </a:r>
                      <a:r>
                        <a:rPr lang="en-US" sz="1400" dirty="0">
                          <a:hlinkClick r:id="rId3"/>
                        </a:rPr>
                        <a:t>rmcbrine@live.com</a:t>
                      </a:r>
                      <a:r>
                        <a:rPr lang="en-US" sz="1400" dirty="0"/>
                        <a:t>)</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AD synced with AAD, both creds required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SSO possible portal to OS login with Federation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MSA accounts)</a:t>
                      </a:r>
                    </a:p>
                  </a:txBody>
                  <a:tcPr/>
                </a:tc>
                <a:extLst>
                  <a:ext uri="{0D108BD9-81ED-4DB2-BD59-A6C34878D82A}">
                    <a16:rowId xmlns:a16="http://schemas.microsoft.com/office/drawing/2014/main" val="676421670"/>
                  </a:ext>
                </a:extLst>
              </a:tr>
              <a:tr h="819922">
                <a:tc>
                  <a:txBody>
                    <a:bodyPr/>
                    <a:lstStyle/>
                    <a:p>
                      <a:r>
                        <a:rPr lang="en-US" dirty="0"/>
                        <a:t>VDI Options</a:t>
                      </a:r>
                    </a:p>
                  </a:txBody>
                  <a:tcPr/>
                </a:tc>
                <a:tc>
                  <a:txBody>
                    <a:bodyPr/>
                    <a:lstStyle/>
                    <a:p>
                      <a:pPr marL="285750" indent="-285750">
                        <a:buFont typeface="Arial" panose="020B0604020202020204" pitchFamily="34" charset="0"/>
                        <a:buChar char="•"/>
                      </a:pPr>
                      <a:r>
                        <a:rPr lang="en-US" sz="1400" dirty="0"/>
                        <a:t>1 VM:1 User pairing only</a:t>
                      </a:r>
                    </a:p>
                    <a:p>
                      <a:pPr marL="285750" indent="-285750">
                        <a:buFont typeface="Arial" panose="020B0604020202020204" pitchFamily="34" charset="0"/>
                        <a:buChar char="•"/>
                      </a:pPr>
                      <a:r>
                        <a:rPr lang="en-US" sz="1400" dirty="0"/>
                        <a:t>VM required per user, nested virtualization supported</a:t>
                      </a:r>
                    </a:p>
                    <a:p>
                      <a:pPr marL="285750" indent="-285750">
                        <a:buFont typeface="Arial" panose="020B0604020202020204" pitchFamily="34" charset="0"/>
                        <a:buChar char="•"/>
                      </a:pPr>
                      <a:r>
                        <a:rPr lang="en-US" sz="1400" dirty="0"/>
                        <a:t>Full system access via RDP or SSH only</a:t>
                      </a:r>
                    </a:p>
                  </a:txBody>
                  <a:tcPr/>
                </a:tc>
                <a:tc>
                  <a:txBody>
                    <a:bodyPr/>
                    <a:lstStyle/>
                    <a:p>
                      <a:pPr marL="285750" indent="-285750">
                        <a:buFont typeface="Arial" panose="020B0604020202020204" pitchFamily="34" charset="0"/>
                        <a:buChar char="•"/>
                      </a:pPr>
                      <a:r>
                        <a:rPr lang="en-US" sz="1400" dirty="0"/>
                        <a:t>1 </a:t>
                      </a:r>
                      <a:r>
                        <a:rPr lang="en-US" sz="1400" dirty="0" err="1"/>
                        <a:t>VM:Many</a:t>
                      </a:r>
                      <a:r>
                        <a:rPr lang="en-US" sz="1400" dirty="0"/>
                        <a:t> Users for Win10 or Win </a:t>
                      </a:r>
                      <a:r>
                        <a:rPr lang="en-US" sz="1400" dirty="0" err="1"/>
                        <a:t>Svr</a:t>
                      </a:r>
                      <a:r>
                        <a:rPr lang="en-US" sz="1400" dirty="0"/>
                        <a:t> RDS </a:t>
                      </a:r>
                      <a:r>
                        <a:rPr lang="en-US" sz="1050" dirty="0"/>
                        <a:t>(also 1:1 Win10 if needed)</a:t>
                      </a:r>
                      <a:endParaRPr lang="en-US" sz="1400" dirty="0"/>
                    </a:p>
                    <a:p>
                      <a:pPr marL="285750" indent="-285750">
                        <a:buFont typeface="Arial" panose="020B0604020202020204" pitchFamily="34" charset="0"/>
                        <a:buChar char="•"/>
                      </a:pPr>
                      <a:r>
                        <a:rPr lang="en-US" sz="1400" dirty="0"/>
                        <a:t>Each VM supports many users </a:t>
                      </a:r>
                      <a:r>
                        <a:rPr lang="en-US" sz="1200" dirty="0"/>
                        <a:t>(except Win7 or 1:1 Win10)</a:t>
                      </a:r>
                      <a:endParaRPr lang="en-US" sz="1400" dirty="0"/>
                    </a:p>
                    <a:p>
                      <a:pPr marL="285750" indent="-285750">
                        <a:buFont typeface="Arial" panose="020B0604020202020204" pitchFamily="34" charset="0"/>
                        <a:buChar char="•"/>
                      </a:pPr>
                      <a:r>
                        <a:rPr lang="en-US" sz="1400" dirty="0"/>
                        <a:t>Full desktop or published apps</a:t>
                      </a:r>
                    </a:p>
                  </a:txBody>
                  <a:tcPr/>
                </a:tc>
                <a:extLst>
                  <a:ext uri="{0D108BD9-81ED-4DB2-BD59-A6C34878D82A}">
                    <a16:rowId xmlns:a16="http://schemas.microsoft.com/office/drawing/2014/main" val="910941273"/>
                  </a:ext>
                </a:extLst>
              </a:tr>
              <a:tr h="1653861">
                <a:tc>
                  <a:txBody>
                    <a:bodyPr/>
                    <a:lstStyle/>
                    <a:p>
                      <a:r>
                        <a:rPr lang="en-US" dirty="0"/>
                        <a:t>IT Goals</a:t>
                      </a:r>
                    </a:p>
                  </a:txBody>
                  <a:tcPr/>
                </a:tc>
                <a:tc>
                  <a:txBody>
                    <a:bodyPr/>
                    <a:lstStyle/>
                    <a:p>
                      <a:pPr marL="171450" lvl="0" indent="-171450">
                        <a:buFont typeface="Arial" panose="020B0604020202020204" pitchFamily="34" charset="0"/>
                        <a:buChar char="•"/>
                      </a:pPr>
                      <a:r>
                        <a:rPr lang="en-US" sz="1400" dirty="0"/>
                        <a:t>Delegation of lab use and JIT setup w/minimal interaction with existing Institutional infrastructure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long-term goals of VM persistence beyond a given task/class/lab with a specified termination plan</a:t>
                      </a:r>
                    </a:p>
                    <a:p>
                      <a:pPr marL="171450" lvl="0" indent="-171450">
                        <a:buFont typeface="Arial" panose="020B0604020202020204" pitchFamily="34" charset="0"/>
                        <a:buChar char="•"/>
                      </a:pPr>
                      <a:r>
                        <a:rPr lang="en-US" sz="1400" dirty="0"/>
                        <a:t>No long-term goals of managing VMs on behalf of a class/lab/course, no compliance targets</a:t>
                      </a:r>
                    </a:p>
                    <a:p>
                      <a:pPr marL="171450" lvl="0" indent="-171450">
                        <a:buFont typeface="Arial" panose="020B0604020202020204" pitchFamily="34" charset="0"/>
                        <a:buChar char="•"/>
                      </a:pPr>
                      <a:r>
                        <a:rPr lang="en-US" sz="1400" dirty="0"/>
                        <a:t>Delegation of image and lab management to faculty or distributed IT to manage lab per class</a:t>
                      </a:r>
                    </a:p>
                  </a:txBody>
                  <a:tcPr/>
                </a:tc>
                <a:tc>
                  <a:txBody>
                    <a:bodyPr/>
                    <a:lstStyle/>
                    <a:p>
                      <a:pPr marL="171450" lvl="0" indent="-171450">
                        <a:buFont typeface="Arial" panose="020B0604020202020204" pitchFamily="34" charset="0"/>
                        <a:buChar char="•"/>
                      </a:pPr>
                      <a:r>
                        <a:rPr lang="en-US" sz="1400" dirty="0"/>
                        <a:t>Owning and managing persistent VMs as part of Org’s infrastructure (not JIT setup/config)</a:t>
                      </a:r>
                    </a:p>
                    <a:p>
                      <a:pPr marL="171450" lvl="0" indent="-171450">
                        <a:buFont typeface="Arial" panose="020B0604020202020204" pitchFamily="34" charset="0"/>
                        <a:buChar char="•"/>
                      </a:pPr>
                      <a:r>
                        <a:rPr lang="en-US" sz="1400" dirty="0"/>
                        <a:t>Scenarios wherein machines persist for long-term use by the Institution (typical Citrix or VMWare mindset)</a:t>
                      </a:r>
                    </a:p>
                    <a:p>
                      <a:pPr marL="171450" lvl="0" indent="-171450">
                        <a:buFont typeface="Arial" panose="020B0604020202020204" pitchFamily="34" charset="0"/>
                        <a:buChar char="•"/>
                      </a:pPr>
                      <a:r>
                        <a:rPr lang="en-US" sz="1400" dirty="0"/>
                        <a:t>IT-managed &amp; secured delivery of productivity, line of business Windows apps/desktops, compliance scenarios</a:t>
                      </a:r>
                    </a:p>
                    <a:p>
                      <a:pPr marL="171450" lvl="0" indent="-171450">
                        <a:buFont typeface="Arial" panose="020B0604020202020204" pitchFamily="34" charset="0"/>
                        <a:buChar char="•"/>
                      </a:pPr>
                      <a:r>
                        <a:rPr lang="en-US" sz="1400" dirty="0"/>
                        <a:t>Customer leveraging existing Group Policy/Active Directory investments for customization &amp; management</a:t>
                      </a:r>
                    </a:p>
                  </a:txBody>
                  <a:tcPr/>
                </a:tc>
                <a:extLst>
                  <a:ext uri="{0D108BD9-81ED-4DB2-BD59-A6C34878D82A}">
                    <a16:rowId xmlns:a16="http://schemas.microsoft.com/office/drawing/2014/main" val="2931917540"/>
                  </a:ext>
                </a:extLst>
              </a:tr>
              <a:tr h="1209252">
                <a:tc>
                  <a:txBody>
                    <a:bodyPr/>
                    <a:lstStyle/>
                    <a:p>
                      <a:r>
                        <a:rPr lang="en-US" dirty="0"/>
                        <a:t>Metered Use</a:t>
                      </a:r>
                    </a:p>
                  </a:txBody>
                  <a:tcPr/>
                </a:tc>
                <a:tc>
                  <a:txBody>
                    <a:bodyPr/>
                    <a:lstStyle/>
                    <a:p>
                      <a:pPr marL="285750" lvl="0" indent="-285750">
                        <a:buFont typeface="Arial" panose="020B0604020202020204" pitchFamily="34" charset="0"/>
                        <a:buChar char="•"/>
                      </a:pPr>
                      <a:r>
                        <a:rPr lang="en-US" sz="1400" dirty="0"/>
                        <a:t>Labs that run on a schedule (not 7x24)  to limit costs</a:t>
                      </a:r>
                    </a:p>
                    <a:p>
                      <a:pPr marL="752121" lvl="1" indent="-285750">
                        <a:buFont typeface="Arial" panose="020B0604020202020204" pitchFamily="34" charset="0"/>
                        <a:buChar char="•"/>
                      </a:pPr>
                      <a:r>
                        <a:rPr lang="en-US" sz="1200" dirty="0"/>
                        <a:t>Scheduled run times and per-user limits</a:t>
                      </a:r>
                    </a:p>
                    <a:p>
                      <a:pPr marL="752121" lvl="1" indent="-285750">
                        <a:buFont typeface="Arial" panose="020B0604020202020204" pitchFamily="34" charset="0"/>
                        <a:buChar char="•"/>
                      </a:pPr>
                      <a:r>
                        <a:rPr lang="en-US" sz="1200" dirty="0"/>
                        <a:t>Calendar-based start/stop scheduling simplified</a:t>
                      </a:r>
                    </a:p>
                    <a:p>
                      <a:pPr marL="752121" lvl="1" indent="-285750">
                        <a:buFont typeface="Arial" panose="020B0604020202020204" pitchFamily="34" charset="0"/>
                        <a:buChar char="•"/>
                      </a:pPr>
                      <a:r>
                        <a:rPr lang="en-US" sz="1200" dirty="0"/>
                        <a:t>User runtime quotas to limit total use (# total hour use quota can be raised per user as needed)</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Best for 7x24 scenarios given VMs are part of managed infrastructure, but compatible with start/stop cycles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per-user limits on utilization</a:t>
                      </a:r>
                    </a:p>
                    <a:p>
                      <a:pPr marL="285750" lvl="0" indent="-285750">
                        <a:buFont typeface="Arial" panose="020B0604020202020204" pitchFamily="34" charset="0"/>
                        <a:buChar char="•"/>
                      </a:pPr>
                      <a:r>
                        <a:rPr lang="en-US" sz="1400" dirty="0"/>
                        <a:t>Multi-user, larger scale and longer-lived deployments</a:t>
                      </a:r>
                    </a:p>
                  </a:txBody>
                  <a:tcPr/>
                </a:tc>
                <a:extLst>
                  <a:ext uri="{0D108BD9-81ED-4DB2-BD59-A6C34878D82A}">
                    <a16:rowId xmlns:a16="http://schemas.microsoft.com/office/drawing/2014/main" val="3402057385"/>
                  </a:ext>
                </a:extLst>
              </a:tr>
            </a:tbl>
          </a:graphicData>
        </a:graphic>
      </p:graphicFrame>
      <p:sp>
        <p:nvSpPr>
          <p:cNvPr id="2" name="Title 1">
            <a:extLst>
              <a:ext uri="{FF2B5EF4-FFF2-40B4-BE49-F238E27FC236}">
                <a16:creationId xmlns:a16="http://schemas.microsoft.com/office/drawing/2014/main" id="{CAC6A004-04BA-4B8D-90C9-54EB7F2273EE}"/>
              </a:ext>
            </a:extLst>
          </p:cNvPr>
          <p:cNvSpPr>
            <a:spLocks noGrp="1"/>
          </p:cNvSpPr>
          <p:nvPr>
            <p:ph type="title"/>
          </p:nvPr>
        </p:nvSpPr>
        <p:spPr>
          <a:xfrm>
            <a:off x="469704" y="168273"/>
            <a:ext cx="11018520" cy="553998"/>
          </a:xfrm>
        </p:spPr>
        <p:txBody>
          <a:bodyPr/>
          <a:lstStyle/>
          <a:p>
            <a:r>
              <a:rPr lang="en-US" dirty="0"/>
              <a:t>Scenarios:  Lab Services and Windows Virtual Desktop</a:t>
            </a:r>
          </a:p>
        </p:txBody>
      </p:sp>
      <p:sp>
        <p:nvSpPr>
          <p:cNvPr id="9" name="Rectangle 8">
            <a:extLst>
              <a:ext uri="{FF2B5EF4-FFF2-40B4-BE49-F238E27FC236}">
                <a16:creationId xmlns:a16="http://schemas.microsoft.com/office/drawing/2014/main" id="{746BA140-9D19-419D-8F1F-1704536DD4BD}"/>
              </a:ext>
            </a:extLst>
          </p:cNvPr>
          <p:cNvSpPr/>
          <p:nvPr/>
        </p:nvSpPr>
        <p:spPr bwMode="auto">
          <a:xfrm>
            <a:off x="1995816" y="1241815"/>
            <a:ext cx="9722118" cy="749802"/>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1DD8ACF6-8A5A-42E2-B4A7-75118E43AF4B}"/>
              </a:ext>
            </a:extLst>
          </p:cNvPr>
          <p:cNvSpPr/>
          <p:nvPr/>
        </p:nvSpPr>
        <p:spPr bwMode="auto">
          <a:xfrm>
            <a:off x="1995816" y="1999127"/>
            <a:ext cx="9722119" cy="749802"/>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Rectangle 10">
            <a:extLst>
              <a:ext uri="{FF2B5EF4-FFF2-40B4-BE49-F238E27FC236}">
                <a16:creationId xmlns:a16="http://schemas.microsoft.com/office/drawing/2014/main" id="{7072B2CB-BEC4-4970-A4D8-A870A341B44B}"/>
              </a:ext>
            </a:extLst>
          </p:cNvPr>
          <p:cNvSpPr/>
          <p:nvPr/>
        </p:nvSpPr>
        <p:spPr bwMode="auto">
          <a:xfrm>
            <a:off x="1995816" y="2748929"/>
            <a:ext cx="9722120" cy="921197"/>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 name="Rectangle 11">
            <a:extLst>
              <a:ext uri="{FF2B5EF4-FFF2-40B4-BE49-F238E27FC236}">
                <a16:creationId xmlns:a16="http://schemas.microsoft.com/office/drawing/2014/main" id="{C18A61BC-4DD0-4F4F-992B-A5ACDA35A571}"/>
              </a:ext>
            </a:extLst>
          </p:cNvPr>
          <p:cNvSpPr/>
          <p:nvPr/>
        </p:nvSpPr>
        <p:spPr bwMode="auto">
          <a:xfrm>
            <a:off x="1976863" y="3670125"/>
            <a:ext cx="9741071" cy="1734387"/>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3" name="Rectangle 12">
            <a:extLst>
              <a:ext uri="{FF2B5EF4-FFF2-40B4-BE49-F238E27FC236}">
                <a16:creationId xmlns:a16="http://schemas.microsoft.com/office/drawing/2014/main" id="{C6A332D5-F0A3-41D4-836D-346740BEA375}"/>
              </a:ext>
            </a:extLst>
          </p:cNvPr>
          <p:cNvSpPr/>
          <p:nvPr/>
        </p:nvSpPr>
        <p:spPr bwMode="auto">
          <a:xfrm>
            <a:off x="1976861" y="5404511"/>
            <a:ext cx="9741071" cy="1222795"/>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856938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11"/>
                                        </p:tgtEl>
                                        <p:attrNameLst>
                                          <p:attrName>ppt_x</p:attrName>
                                        </p:attrNameLst>
                                      </p:cBhvr>
                                      <p:tavLst>
                                        <p:tav tm="0">
                                          <p:val>
                                            <p:strVal val="ppt_x"/>
                                          </p:val>
                                        </p:tav>
                                        <p:tav tm="100000">
                                          <p:val>
                                            <p:strVal val="ppt_x"/>
                                          </p:val>
                                        </p:tav>
                                      </p:tavLst>
                                    </p:anim>
                                    <p:anim calcmode="lin" valueType="num">
                                      <p:cBhvr additive="base">
                                        <p:cTn id="19" dur="500"/>
                                        <p:tgtEl>
                                          <p:spTgt spid="11"/>
                                        </p:tgtEl>
                                        <p:attrNameLst>
                                          <p:attrName>ppt_y</p:attrName>
                                        </p:attrNameLst>
                                      </p:cBhvr>
                                      <p:tavLst>
                                        <p:tav tm="0">
                                          <p:val>
                                            <p:strVal val="ppt_y"/>
                                          </p:val>
                                        </p:tav>
                                        <p:tav tm="100000">
                                          <p:val>
                                            <p:strVal val="1+ppt_h/2"/>
                                          </p:val>
                                        </p:tav>
                                      </p:tavLst>
                                    </p:anim>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2"/>
                                        </p:tgtEl>
                                        <p:attrNameLst>
                                          <p:attrName>ppt_x</p:attrName>
                                        </p:attrNameLst>
                                      </p:cBhvr>
                                      <p:tavLst>
                                        <p:tav tm="0">
                                          <p:val>
                                            <p:strVal val="ppt_x"/>
                                          </p:val>
                                        </p:tav>
                                        <p:tav tm="100000">
                                          <p:val>
                                            <p:strVal val="ppt_x"/>
                                          </p:val>
                                        </p:tav>
                                      </p:tavLst>
                                    </p:anim>
                                    <p:anim calcmode="lin" valueType="num">
                                      <p:cBhvr additive="base">
                                        <p:cTn id="25" dur="500"/>
                                        <p:tgtEl>
                                          <p:spTgt spid="12"/>
                                        </p:tgtEl>
                                        <p:attrNameLst>
                                          <p:attrName>ppt_y</p:attrName>
                                        </p:attrNameLst>
                                      </p:cBhvr>
                                      <p:tavLst>
                                        <p:tav tm="0">
                                          <p:val>
                                            <p:strVal val="ppt_y"/>
                                          </p:val>
                                        </p:tav>
                                        <p:tav tm="100000">
                                          <p:val>
                                            <p:strVal val="1+ppt_h/2"/>
                                          </p:val>
                                        </p:tav>
                                      </p:tavLst>
                                    </p:anim>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13"/>
                                        </p:tgtEl>
                                        <p:attrNameLst>
                                          <p:attrName>ppt_x</p:attrName>
                                        </p:attrNameLst>
                                      </p:cBhvr>
                                      <p:tavLst>
                                        <p:tav tm="0">
                                          <p:val>
                                            <p:strVal val="ppt_x"/>
                                          </p:val>
                                        </p:tav>
                                        <p:tav tm="100000">
                                          <p:val>
                                            <p:strVal val="ppt_x"/>
                                          </p:val>
                                        </p:tav>
                                      </p:tavLst>
                                    </p:anim>
                                    <p:anim calcmode="lin" valueType="num">
                                      <p:cBhvr additive="base">
                                        <p:cTn id="31" dur="500"/>
                                        <p:tgtEl>
                                          <p:spTgt spid="13"/>
                                        </p:tgtEl>
                                        <p:attrNameLst>
                                          <p:attrName>ppt_y</p:attrName>
                                        </p:attrNameLst>
                                      </p:cBhvr>
                                      <p:tavLst>
                                        <p:tav tm="0">
                                          <p:val>
                                            <p:strVal val="ppt_y"/>
                                          </p:val>
                                        </p:tav>
                                        <p:tav tm="100000">
                                          <p:val>
                                            <p:strVal val="1+ppt_h/2"/>
                                          </p:val>
                                        </p:tav>
                                      </p:tavLst>
                                    </p:anim>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FE1C-61A3-4A24-AAD6-1BDADEA623FF}"/>
              </a:ext>
            </a:extLst>
          </p:cNvPr>
          <p:cNvSpPr>
            <a:spLocks noGrp="1"/>
          </p:cNvSpPr>
          <p:nvPr>
            <p:ph type="title"/>
          </p:nvPr>
        </p:nvSpPr>
        <p:spPr>
          <a:xfrm>
            <a:off x="231820" y="392806"/>
            <a:ext cx="11018520" cy="553998"/>
          </a:xfrm>
        </p:spPr>
        <p:txBody>
          <a:bodyPr/>
          <a:lstStyle/>
          <a:p>
            <a:r>
              <a:rPr lang="en-US" dirty="0"/>
              <a:t>Comparing Lab Services &amp; WVD</a:t>
            </a:r>
          </a:p>
        </p:txBody>
      </p:sp>
      <p:graphicFrame>
        <p:nvGraphicFramePr>
          <p:cNvPr id="5" name="Table 4">
            <a:extLst>
              <a:ext uri="{FF2B5EF4-FFF2-40B4-BE49-F238E27FC236}">
                <a16:creationId xmlns:a16="http://schemas.microsoft.com/office/drawing/2014/main" id="{123C4557-7A77-473A-8341-B4DCCD222C2A}"/>
              </a:ext>
            </a:extLst>
          </p:cNvPr>
          <p:cNvGraphicFramePr>
            <a:graphicFrameLocks noGrp="1"/>
          </p:cNvGraphicFramePr>
          <p:nvPr>
            <p:extLst>
              <p:ext uri="{D42A27DB-BD31-4B8C-83A1-F6EECF244321}">
                <p14:modId xmlns:p14="http://schemas.microsoft.com/office/powerpoint/2010/main" val="2491623436"/>
              </p:ext>
            </p:extLst>
          </p:nvPr>
        </p:nvGraphicFramePr>
        <p:xfrm>
          <a:off x="281189" y="1429711"/>
          <a:ext cx="11629622" cy="5035483"/>
        </p:xfrm>
        <a:graphic>
          <a:graphicData uri="http://schemas.openxmlformats.org/drawingml/2006/table">
            <a:tbl>
              <a:tblPr firstRow="1" bandRow="1">
                <a:tableStyleId>{5C22544A-7EE6-4342-B048-85BDC9FD1C3A}</a:tableStyleId>
              </a:tblPr>
              <a:tblGrid>
                <a:gridCol w="1987751">
                  <a:extLst>
                    <a:ext uri="{9D8B030D-6E8A-4147-A177-3AD203B41FA5}">
                      <a16:colId xmlns:a16="http://schemas.microsoft.com/office/drawing/2014/main" val="1149895452"/>
                    </a:ext>
                  </a:extLst>
                </a:gridCol>
                <a:gridCol w="4118981">
                  <a:extLst>
                    <a:ext uri="{9D8B030D-6E8A-4147-A177-3AD203B41FA5}">
                      <a16:colId xmlns:a16="http://schemas.microsoft.com/office/drawing/2014/main" val="4197346159"/>
                    </a:ext>
                  </a:extLst>
                </a:gridCol>
                <a:gridCol w="5522890">
                  <a:extLst>
                    <a:ext uri="{9D8B030D-6E8A-4147-A177-3AD203B41FA5}">
                      <a16:colId xmlns:a16="http://schemas.microsoft.com/office/drawing/2014/main" val="3921058424"/>
                    </a:ext>
                  </a:extLst>
                </a:gridCol>
              </a:tblGrid>
              <a:tr h="469030">
                <a:tc>
                  <a:txBody>
                    <a:bodyPr/>
                    <a:lstStyle/>
                    <a:p>
                      <a:pPr algn="ctr"/>
                      <a:r>
                        <a:rPr lang="en-US" dirty="0">
                          <a:solidFill>
                            <a:schemeClr val="tx1"/>
                          </a:solidFill>
                        </a:rPr>
                        <a:t>Requirement</a:t>
                      </a:r>
                    </a:p>
                  </a:txBody>
                  <a:tcPr>
                    <a:solidFill>
                      <a:srgbClr val="92D050"/>
                    </a:solidFill>
                  </a:tcPr>
                </a:tc>
                <a:tc>
                  <a:txBody>
                    <a:bodyPr/>
                    <a:lstStyle/>
                    <a:p>
                      <a:pPr algn="ctr"/>
                      <a:r>
                        <a:rPr lang="en-US" dirty="0">
                          <a:hlinkClick r:id="rId2"/>
                        </a:rPr>
                        <a:t>Lab Services</a:t>
                      </a:r>
                      <a:endParaRPr lang="en-US" dirty="0"/>
                    </a:p>
                  </a:txBody>
                  <a:tcPr>
                    <a:solidFill>
                      <a:srgbClr val="92D050"/>
                    </a:solidFill>
                  </a:tcPr>
                </a:tc>
                <a:tc>
                  <a:txBody>
                    <a:bodyPr/>
                    <a:lstStyle/>
                    <a:p>
                      <a:pPr algn="ctr"/>
                      <a:r>
                        <a:rPr lang="en-US" dirty="0">
                          <a:hlinkClick r:id="rId3"/>
                        </a:rPr>
                        <a:t>Windows Virtual Desktop</a:t>
                      </a:r>
                      <a:endParaRPr lang="en-US" dirty="0"/>
                    </a:p>
                  </a:txBody>
                  <a:tcPr>
                    <a:solidFill>
                      <a:srgbClr val="92D050"/>
                    </a:solidFill>
                  </a:tcPr>
                </a:tc>
                <a:extLst>
                  <a:ext uri="{0D108BD9-81ED-4DB2-BD59-A6C34878D82A}">
                    <a16:rowId xmlns:a16="http://schemas.microsoft.com/office/drawing/2014/main" val="1443747401"/>
                  </a:ext>
                </a:extLst>
              </a:tr>
              <a:tr h="681497">
                <a:tc>
                  <a:txBody>
                    <a:bodyPr/>
                    <a:lstStyle/>
                    <a:p>
                      <a:pPr algn="ctr"/>
                      <a:r>
                        <a:rPr lang="en-US" sz="1600" dirty="0"/>
                        <a:t>Who manages?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 can delegate class labs and images to empower Faculty/Staff</a:t>
                      </a:r>
                    </a:p>
                    <a:p>
                      <a:pPr marL="285750" indent="-285750">
                        <a:buFont typeface="Arial" panose="020B0604020202020204" pitchFamily="34" charset="0"/>
                        <a:buChar char="•"/>
                      </a:pPr>
                      <a:r>
                        <a:rPr lang="en-US" sz="1200" dirty="0"/>
                        <a:t>IT sets up some guard rails and limits</a:t>
                      </a:r>
                    </a:p>
                  </a:txBody>
                  <a:tcPr/>
                </a:tc>
                <a:tc>
                  <a:txBody>
                    <a:bodyPr/>
                    <a:lstStyle/>
                    <a:p>
                      <a:pPr marL="285750" indent="-285750">
                        <a:buFont typeface="Arial" panose="020B0604020202020204" pitchFamily="34" charset="0"/>
                        <a:buChar char="•"/>
                      </a:pPr>
                      <a:r>
                        <a:rPr lang="en-US" sz="1200" dirty="0"/>
                        <a:t>Central IT or Dept. IT will secure, manage, and control VMs</a:t>
                      </a:r>
                    </a:p>
                    <a:p>
                      <a:pPr marL="285750" indent="-285750">
                        <a:buFont typeface="Arial" panose="020B0604020202020204" pitchFamily="34" charset="0"/>
                        <a:buChar char="•"/>
                      </a:pPr>
                      <a:r>
                        <a:rPr lang="en-US" sz="1200" dirty="0"/>
                        <a:t>Detailed, IT-led VM config and integration required for Networking, AD infra in Azure, &amp; Windows Client mgmt</a:t>
                      </a:r>
                    </a:p>
                  </a:txBody>
                  <a:tcPr/>
                </a:tc>
                <a:extLst>
                  <a:ext uri="{0D108BD9-81ED-4DB2-BD59-A6C34878D82A}">
                    <a16:rowId xmlns:a16="http://schemas.microsoft.com/office/drawing/2014/main" val="2416937620"/>
                  </a:ext>
                </a:extLst>
              </a:tr>
              <a:tr h="1067710">
                <a:tc>
                  <a:txBody>
                    <a:bodyPr/>
                    <a:lstStyle/>
                    <a:p>
                      <a:pPr algn="ctr"/>
                      <a:r>
                        <a:rPr lang="en-US" sz="1600" dirty="0"/>
                        <a:t>Simplicity</a:t>
                      </a:r>
                    </a:p>
                  </a:txBody>
                  <a:tcPr/>
                </a:tc>
                <a:tc>
                  <a:txBody>
                    <a:bodyPr/>
                    <a:lstStyle/>
                    <a:p>
                      <a:pPr marL="285750" indent="-285750">
                        <a:buFont typeface="Arial" panose="020B0604020202020204" pitchFamily="34" charset="0"/>
                        <a:buChar char="•"/>
                      </a:pPr>
                      <a:r>
                        <a:rPr lang="en-US" sz="1200" dirty="0"/>
                        <a:t>Compartmentalized – Lab VM’s exist in Lab Accounts, not in Org’s list of VMs</a:t>
                      </a:r>
                    </a:p>
                    <a:p>
                      <a:pPr marL="285750" indent="-285750">
                        <a:buFont typeface="Arial" panose="020B0604020202020204" pitchFamily="34" charset="0"/>
                        <a:buChar char="•"/>
                      </a:pPr>
                      <a:r>
                        <a:rPr lang="en-US" sz="1200" dirty="0"/>
                        <a:t>Very little to manage for Lab Owner</a:t>
                      </a:r>
                    </a:p>
                    <a:p>
                      <a:pPr marL="285750" indent="-285750">
                        <a:buFont typeface="Arial" panose="020B0604020202020204" pitchFamily="34" charset="0"/>
                        <a:buChar char="•"/>
                      </a:pPr>
                      <a:r>
                        <a:rPr lang="en-US" sz="1200" dirty="0"/>
                        <a:t>End users login via AAD or MSA</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Integrated w/org – WVD VM’s domain-joined, exist on client networks, managed via GPO, etc.</a:t>
                      </a:r>
                    </a:p>
                    <a:p>
                      <a:pPr marL="285750" indent="-285750">
                        <a:buFont typeface="Arial" panose="020B0604020202020204" pitchFamily="34" charset="0"/>
                        <a:buChar char="•"/>
                      </a:pPr>
                      <a:r>
                        <a:rPr lang="en-US" sz="1200" dirty="0"/>
                        <a:t>PaaS “front-end” services are Microsoft managed, VMs are managed by client</a:t>
                      </a:r>
                    </a:p>
                    <a:p>
                      <a:pPr marL="285750" indent="-285750">
                        <a:buFont typeface="Arial" panose="020B0604020202020204" pitchFamily="34" charset="0"/>
                        <a:buChar char="•"/>
                      </a:pPr>
                      <a:r>
                        <a:rPr lang="en-US" sz="1200" dirty="0"/>
                        <a:t>Requires AAD, AD, and supporting network services (DNS, ADFS, etc.)</a:t>
                      </a:r>
                    </a:p>
                  </a:txBody>
                  <a:tcPr/>
                </a:tc>
                <a:extLst>
                  <a:ext uri="{0D108BD9-81ED-4DB2-BD59-A6C34878D82A}">
                    <a16:rowId xmlns:a16="http://schemas.microsoft.com/office/drawing/2014/main" val="354128797"/>
                  </a:ext>
                </a:extLst>
              </a:tr>
              <a:tr h="713424">
                <a:tc>
                  <a:txBody>
                    <a:bodyPr/>
                    <a:lstStyle/>
                    <a:p>
                      <a:pPr algn="ctr"/>
                      <a:r>
                        <a:rPr lang="en-US" sz="1600" dirty="0"/>
                        <a:t>Compliance</a:t>
                      </a:r>
                    </a:p>
                  </a:txBody>
                  <a:tcPr/>
                </a:tc>
                <a:tc>
                  <a:txBody>
                    <a:bodyPr/>
                    <a:lstStyle/>
                    <a:p>
                      <a:pPr marL="285750" indent="-285750">
                        <a:buFont typeface="Arial" panose="020B0604020202020204" pitchFamily="34" charset="0"/>
                        <a:buChar char="•"/>
                      </a:pPr>
                      <a:r>
                        <a:rPr lang="en-US" sz="1200" dirty="0"/>
                        <a:t>VM’s are not customer visible or managed - not a good fit for compliance scenarios</a:t>
                      </a:r>
                    </a:p>
                    <a:p>
                      <a:pPr marL="285750" indent="-285750">
                        <a:buFont typeface="Arial" panose="020B0604020202020204" pitchFamily="34" charset="0"/>
                        <a:buChar char="•"/>
                      </a:pPr>
                      <a:r>
                        <a:rPr lang="en-US" sz="1200" dirty="0"/>
                        <a:t>Networking abstracted to a large degree</a:t>
                      </a:r>
                    </a:p>
                  </a:txBody>
                  <a:tcPr/>
                </a:tc>
                <a:tc>
                  <a:txBody>
                    <a:bodyPr/>
                    <a:lstStyle/>
                    <a:p>
                      <a:pPr marL="285750" indent="-285750">
                        <a:buFont typeface="Arial" panose="020B0604020202020204" pitchFamily="34" charset="0"/>
                        <a:buChar char="•"/>
                      </a:pPr>
                      <a:r>
                        <a:rPr lang="en-US" sz="1200" dirty="0"/>
                        <a:t>Post-GA expectation of compliance statements</a:t>
                      </a:r>
                    </a:p>
                    <a:p>
                      <a:pPr marL="285750" indent="-285750">
                        <a:buFont typeface="Arial" panose="020B0604020202020204" pitchFamily="34" charset="0"/>
                        <a:buChar char="•"/>
                      </a:pPr>
                      <a:r>
                        <a:rPr lang="en-US" sz="1200" dirty="0"/>
                        <a:t>Full customer control over managed WVD VM via GPO’s, network flows, client patch tools, etc.</a:t>
                      </a:r>
                    </a:p>
                  </a:txBody>
                  <a:tcPr/>
                </a:tc>
                <a:extLst>
                  <a:ext uri="{0D108BD9-81ED-4DB2-BD59-A6C34878D82A}">
                    <a16:rowId xmlns:a16="http://schemas.microsoft.com/office/drawing/2014/main" val="1584104368"/>
                  </a:ext>
                </a:extLst>
              </a:tr>
              <a:tr h="579614">
                <a:tc>
                  <a:txBody>
                    <a:bodyPr/>
                    <a:lstStyle/>
                    <a:p>
                      <a:pPr algn="ctr"/>
                      <a:r>
                        <a:rPr lang="en-US" sz="1600" dirty="0"/>
                        <a:t>Cost</a:t>
                      </a:r>
                    </a:p>
                  </a:txBody>
                  <a:tcPr/>
                </a:tc>
                <a:tc>
                  <a:txBody>
                    <a:bodyPr/>
                    <a:lstStyle/>
                    <a:p>
                      <a:pPr marL="285750" indent="-285750">
                        <a:buFont typeface="Arial" panose="020B0604020202020204" pitchFamily="34" charset="0"/>
                        <a:buChar char="•"/>
                      </a:pPr>
                      <a:r>
                        <a:rPr lang="en-US" sz="1200" dirty="0"/>
                        <a:t>Billing optimized for hourly use of lab activity &amp; scheduling, no managed disk billing when off</a:t>
                      </a:r>
                    </a:p>
                    <a:p>
                      <a:pPr marL="285750" indent="-285750">
                        <a:buFont typeface="Arial" panose="020B0604020202020204" pitchFamily="34" charset="0"/>
                        <a:buChar char="•"/>
                      </a:pPr>
                      <a:r>
                        <a:rPr lang="en-US" sz="1200" dirty="0"/>
                        <a:t>No other licensing implications</a:t>
                      </a:r>
                    </a:p>
                  </a:txBody>
                  <a:tcPr/>
                </a:tc>
                <a:tc>
                  <a:txBody>
                    <a:bodyPr/>
                    <a:lstStyle/>
                    <a:p>
                      <a:pPr marL="285750" indent="-285750">
                        <a:buFont typeface="Arial" panose="020B0604020202020204" pitchFamily="34" charset="0"/>
                        <a:buChar char="•"/>
                      </a:pPr>
                      <a:r>
                        <a:rPr lang="en-US" sz="1200" dirty="0"/>
                        <a:t>Billing optimized for long-term use</a:t>
                      </a:r>
                    </a:p>
                    <a:p>
                      <a:pPr marL="285750" indent="-285750">
                        <a:buFont typeface="Arial" panose="020B0604020202020204" pitchFamily="34" charset="0"/>
                        <a:buChar char="•"/>
                      </a:pPr>
                      <a:r>
                        <a:rPr lang="en-US" sz="1200" dirty="0"/>
                        <a:t>M365 A3/A5 + back-end VM runtime, disk, any optional NVA’s</a:t>
                      </a:r>
                    </a:p>
                  </a:txBody>
                  <a:tcPr/>
                </a:tc>
                <a:extLst>
                  <a:ext uri="{0D108BD9-81ED-4DB2-BD59-A6C34878D82A}">
                    <a16:rowId xmlns:a16="http://schemas.microsoft.com/office/drawing/2014/main" val="3501232905"/>
                  </a:ext>
                </a:extLst>
              </a:tr>
              <a:tr h="579614">
                <a:tc>
                  <a:txBody>
                    <a:bodyPr/>
                    <a:lstStyle/>
                    <a:p>
                      <a:pPr algn="ctr"/>
                      <a:r>
                        <a:rPr lang="en-US" sz="1600" dirty="0"/>
                        <a:t>VM Options</a:t>
                      </a:r>
                    </a:p>
                  </a:txBody>
                  <a:tcPr/>
                </a:tc>
                <a:tc>
                  <a:txBody>
                    <a:bodyPr/>
                    <a:lstStyle/>
                    <a:p>
                      <a:pPr marL="285750" indent="-285750">
                        <a:buFont typeface="Arial" panose="020B0604020202020204" pitchFamily="34" charset="0"/>
                        <a:buChar char="•"/>
                      </a:pPr>
                      <a:r>
                        <a:rPr lang="en-US" sz="1200" dirty="0"/>
                        <a:t>Windows (RDP), Linux (RDP/SSH) multiple flavors available (control VM types available)</a:t>
                      </a:r>
                    </a:p>
                    <a:p>
                      <a:pPr marL="285750" indent="-285750">
                        <a:buFont typeface="Arial" panose="020B0604020202020204" pitchFamily="34" charset="0"/>
                        <a:buChar char="•"/>
                      </a:pPr>
                      <a:r>
                        <a:rPr lang="en-US" sz="1200" dirty="0"/>
                        <a:t>Can </a:t>
                      </a:r>
                      <a:r>
                        <a:rPr lang="en-US" sz="1200" dirty="0" err="1"/>
                        <a:t>vNet</a:t>
                      </a:r>
                      <a:r>
                        <a:rPr lang="en-US" sz="1200" dirty="0"/>
                        <a:t> “peer” for AD/hybrid access</a:t>
                      </a:r>
                    </a:p>
                  </a:txBody>
                  <a:tcPr/>
                </a:tc>
                <a:tc>
                  <a:txBody>
                    <a:bodyPr/>
                    <a:lstStyle/>
                    <a:p>
                      <a:pPr marL="285750" indent="-285750">
                        <a:buFont typeface="Arial" panose="020B0604020202020204" pitchFamily="34" charset="0"/>
                        <a:buChar char="•"/>
                      </a:pPr>
                      <a:r>
                        <a:rPr lang="en-US" sz="1200" dirty="0"/>
                        <a:t>Windows 7, 10, 10 EVD, Windows Server 2016/2019.  NO LINUX</a:t>
                      </a:r>
                    </a:p>
                    <a:p>
                      <a:pPr marL="285750" indent="-285750">
                        <a:buFont typeface="Arial" panose="020B0604020202020204" pitchFamily="34" charset="0"/>
                        <a:buChar char="•"/>
                      </a:pPr>
                      <a:r>
                        <a:rPr lang="en-US" sz="1200" dirty="0"/>
                        <a:t>Customized Windows Gold Images supported</a:t>
                      </a:r>
                    </a:p>
                    <a:p>
                      <a:pPr marL="285750" indent="-285750">
                        <a:buFont typeface="Arial" panose="020B0604020202020204" pitchFamily="34" charset="0"/>
                        <a:buChar char="•"/>
                      </a:pPr>
                      <a:r>
                        <a:rPr lang="en-US" sz="1200" dirty="0"/>
                        <a:t>HTTPS instead of RDP (more secure)</a:t>
                      </a:r>
                    </a:p>
                  </a:txBody>
                  <a:tcPr/>
                </a:tc>
                <a:extLst>
                  <a:ext uri="{0D108BD9-81ED-4DB2-BD59-A6C34878D82A}">
                    <a16:rowId xmlns:a16="http://schemas.microsoft.com/office/drawing/2014/main" val="2131839368"/>
                  </a:ext>
                </a:extLst>
              </a:tr>
              <a:tr h="823662">
                <a:tc>
                  <a:txBody>
                    <a:bodyPr/>
                    <a:lstStyle/>
                    <a:p>
                      <a:pPr algn="ctr"/>
                      <a:r>
                        <a:rPr lang="en-US" sz="1600" dirty="0"/>
                        <a:t>Multi-user per VM?</a:t>
                      </a:r>
                    </a:p>
                  </a:txBody>
                  <a:tcPr/>
                </a:tc>
                <a:tc>
                  <a:txBody>
                    <a:bodyPr/>
                    <a:lstStyle/>
                    <a:p>
                      <a:pPr marL="285750" indent="-285750">
                        <a:buFont typeface="Arial" panose="020B0604020202020204" pitchFamily="34" charset="0"/>
                        <a:buChar char="•"/>
                      </a:pPr>
                      <a:r>
                        <a:rPr lang="en-US" sz="1200" dirty="0"/>
                        <a:t>No, each user gets one persistent VM per lab</a:t>
                      </a:r>
                    </a:p>
                    <a:p>
                      <a:pPr marL="285750" indent="-285750">
                        <a:buFont typeface="Arial" panose="020B0604020202020204" pitchFamily="34" charset="0"/>
                        <a:buChar char="•"/>
                      </a:pPr>
                      <a:r>
                        <a:rPr lang="en-US" sz="1200" dirty="0"/>
                        <a:t>User/admin can “reset” VM, user can be OS admin</a:t>
                      </a:r>
                    </a:p>
                    <a:p>
                      <a:pPr marL="285750" indent="-285750">
                        <a:buFont typeface="Arial" panose="020B0604020202020204" pitchFamily="34" charset="0"/>
                        <a:buChar char="•"/>
                      </a:pPr>
                      <a:r>
                        <a:rPr lang="en-US" sz="1200" dirty="0"/>
                        <a:t>Full desktop only, no RemoteApp</a:t>
                      </a:r>
                    </a:p>
                  </a:txBody>
                  <a:tcPr/>
                </a:tc>
                <a:tc>
                  <a:txBody>
                    <a:bodyPr/>
                    <a:lstStyle/>
                    <a:p>
                      <a:pPr marL="285750" indent="-285750">
                        <a:buFont typeface="Arial" panose="020B0604020202020204" pitchFamily="34" charset="0"/>
                        <a:buChar char="•"/>
                      </a:pPr>
                      <a:r>
                        <a:rPr lang="en-US" sz="1200" dirty="0"/>
                        <a:t>Yes, supports pooled multi-user (1 VM, many users)</a:t>
                      </a:r>
                    </a:p>
                    <a:p>
                      <a:pPr marL="285750" indent="-285750">
                        <a:buFont typeface="Arial" panose="020B0604020202020204" pitchFamily="34" charset="0"/>
                        <a:buChar char="•"/>
                      </a:pPr>
                      <a:r>
                        <a:rPr lang="en-US" sz="1200" dirty="0"/>
                        <a:t>RemoteApp for app-only publishing (vs. full desktop)</a:t>
                      </a:r>
                    </a:p>
                    <a:p>
                      <a:pPr marL="285750" indent="-285750">
                        <a:buFont typeface="Arial" panose="020B0604020202020204" pitchFamily="34" charset="0"/>
                        <a:buChar char="•"/>
                      </a:pPr>
                      <a:r>
                        <a:rPr lang="en-US" sz="1200" dirty="0"/>
                        <a:t>FSLogix for user data</a:t>
                      </a:r>
                    </a:p>
                    <a:p>
                      <a:pPr marL="285750" indent="-285750">
                        <a:buFont typeface="Arial" panose="020B0604020202020204" pitchFamily="34" charset="0"/>
                        <a:buChar char="•"/>
                      </a:pPr>
                      <a:r>
                        <a:rPr lang="en-US" sz="1200" dirty="0"/>
                        <a:t>User typically not OS admin</a:t>
                      </a:r>
                    </a:p>
                  </a:txBody>
                  <a:tcPr/>
                </a:tc>
                <a:extLst>
                  <a:ext uri="{0D108BD9-81ED-4DB2-BD59-A6C34878D82A}">
                    <a16:rowId xmlns:a16="http://schemas.microsoft.com/office/drawing/2014/main" val="1498716484"/>
                  </a:ext>
                </a:extLst>
              </a:tr>
            </a:tbl>
          </a:graphicData>
        </a:graphic>
      </p:graphicFrame>
    </p:spTree>
    <p:extLst>
      <p:ext uri="{BB962C8B-B14F-4D97-AF65-F5344CB8AC3E}">
        <p14:creationId xmlns:p14="http://schemas.microsoft.com/office/powerpoint/2010/main" val="2453758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B46D-1EE0-4891-89E3-BB93E00E29F6}"/>
              </a:ext>
            </a:extLst>
          </p:cNvPr>
          <p:cNvSpPr>
            <a:spLocks noGrp="1"/>
          </p:cNvSpPr>
          <p:nvPr>
            <p:ph type="title"/>
          </p:nvPr>
        </p:nvSpPr>
        <p:spPr/>
        <p:txBody>
          <a:bodyPr/>
          <a:lstStyle/>
          <a:p>
            <a:r>
              <a:rPr lang="en-US" dirty="0"/>
              <a:t>WVD Notes from the Field – PoC Success List</a:t>
            </a:r>
          </a:p>
        </p:txBody>
      </p:sp>
      <p:sp>
        <p:nvSpPr>
          <p:cNvPr id="3" name="Text Placeholder 2">
            <a:extLst>
              <a:ext uri="{FF2B5EF4-FFF2-40B4-BE49-F238E27FC236}">
                <a16:creationId xmlns:a16="http://schemas.microsoft.com/office/drawing/2014/main" id="{9D3967FC-C248-4143-874C-9DB84AAA0C74}"/>
              </a:ext>
            </a:extLst>
          </p:cNvPr>
          <p:cNvSpPr>
            <a:spLocks noGrp="1"/>
          </p:cNvSpPr>
          <p:nvPr>
            <p:ph type="body" sz="quarter" idx="10"/>
          </p:nvPr>
        </p:nvSpPr>
        <p:spPr>
          <a:xfrm>
            <a:off x="266920" y="1075182"/>
            <a:ext cx="11655078" cy="4930581"/>
          </a:xfrm>
        </p:spPr>
        <p:txBody>
          <a:bodyPr/>
          <a:lstStyle/>
          <a:p>
            <a:pPr lvl="1"/>
            <a:r>
              <a:rPr lang="en-US" sz="1800" dirty="0"/>
              <a:t>All the VMs we build will join Active Directory Domain – no blockers to joining for POC attendees</a:t>
            </a:r>
          </a:p>
          <a:p>
            <a:pPr lvl="1"/>
            <a:r>
              <a:rPr lang="en-US" sz="1800" dirty="0"/>
              <a:t>For the VMs we spin up, best to have Admin rights at the OS level; recommend we have a Domain Admin in the room (OU management rights)</a:t>
            </a:r>
          </a:p>
          <a:p>
            <a:pPr lvl="1"/>
            <a:r>
              <a:rPr lang="en-US" sz="1800" dirty="0"/>
              <a:t>All the work we do in WVD will be from Windows machines w/PowerShell– no Macs or other Linux systems.  </a:t>
            </a:r>
          </a:p>
          <a:p>
            <a:pPr lvl="2"/>
            <a:r>
              <a:rPr lang="en-US" dirty="0"/>
              <a:t>PowerShell on Mac/Linux cannot be used to manage WVD; same with VS Code</a:t>
            </a:r>
          </a:p>
          <a:p>
            <a:pPr lvl="2"/>
            <a:r>
              <a:rPr lang="en-US" dirty="0"/>
              <a:t>Individuals managing WVD will need Admin rights on their local machines to add WVD binaries to PowerShell</a:t>
            </a:r>
          </a:p>
          <a:p>
            <a:pPr lvl="1"/>
            <a:r>
              <a:rPr lang="en-US" sz="1800" dirty="0"/>
              <a:t>It’s best to have GPO manipulation capabilities</a:t>
            </a:r>
          </a:p>
          <a:p>
            <a:pPr lvl="2"/>
            <a:r>
              <a:rPr lang="en-US" dirty="0"/>
              <a:t>GPOs for FSLogix </a:t>
            </a:r>
          </a:p>
          <a:p>
            <a:pPr lvl="2"/>
            <a:r>
              <a:rPr lang="en-US" dirty="0"/>
              <a:t>We sometimes run into a GPO blocker that requires remediation </a:t>
            </a:r>
          </a:p>
          <a:p>
            <a:pPr lvl="1"/>
            <a:r>
              <a:rPr lang="en-US" sz="1800" dirty="0"/>
              <a:t>See </a:t>
            </a:r>
            <a:r>
              <a:rPr lang="en-US" sz="1800" u="sng" dirty="0">
                <a:hlinkClick r:id="rId2"/>
              </a:rPr>
              <a:t>https://docs.microsoft.com/en-us/azure/virtual-desktop/overview</a:t>
            </a:r>
            <a:r>
              <a:rPr lang="en-US" sz="1800" dirty="0"/>
              <a:t> for a list of URLs we need to be able to access over 443 &amp; 1688 </a:t>
            </a:r>
          </a:p>
          <a:p>
            <a:pPr lvl="2"/>
            <a:r>
              <a:rPr lang="en-US" dirty="0"/>
              <a:t>You will have to create a custom forced route to our KMS: </a:t>
            </a:r>
            <a:r>
              <a:rPr lang="en-US" dirty="0">
                <a:hlinkClick r:id="rId3"/>
              </a:rPr>
              <a:t>https://docs.microsoft.com/en-us/azure/virtual-machines/troubleshooting/custom-routes-enable-kms-activation</a:t>
            </a:r>
            <a:endParaRPr lang="en-US" dirty="0"/>
          </a:p>
          <a:p>
            <a:pPr lvl="1"/>
            <a:r>
              <a:rPr lang="en-US" sz="1800" dirty="0"/>
              <a:t>Best to have ability to manipulate host-based Firewall on the VMs just in case there are exclude rules hindering communications</a:t>
            </a:r>
          </a:p>
          <a:p>
            <a:pPr lvl="1"/>
            <a:r>
              <a:rPr lang="en-US" sz="1800" dirty="0"/>
              <a:t>Check Subscription Core Counts – ensure both Regional and VM types have headroom</a:t>
            </a:r>
          </a:p>
        </p:txBody>
      </p:sp>
    </p:spTree>
    <p:extLst>
      <p:ext uri="{BB962C8B-B14F-4D97-AF65-F5344CB8AC3E}">
        <p14:creationId xmlns:p14="http://schemas.microsoft.com/office/powerpoint/2010/main" val="41324645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 Technical Innovation Detail</a:t>
            </a:r>
          </a:p>
        </p:txBody>
      </p:sp>
    </p:spTree>
    <p:extLst>
      <p:ext uri="{BB962C8B-B14F-4D97-AF65-F5344CB8AC3E}">
        <p14:creationId xmlns:p14="http://schemas.microsoft.com/office/powerpoint/2010/main" val="3884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10554855" cy="372410"/>
          </a:xfrm>
        </p:spPr>
        <p:txBody>
          <a:bodyPr/>
          <a:lstStyle/>
          <a:p>
            <a:r>
              <a:rPr lang="en-US" sz="2800" dirty="0"/>
              <a:t>Breadth Mode Deployments:</a:t>
            </a:r>
            <a:br>
              <a:rPr lang="en-US" dirty="0"/>
            </a:br>
            <a:r>
              <a:rPr lang="en-US" sz="1600" dirty="0">
                <a:latin typeface="Arial Nova" panose="020B0604020202020204" pitchFamily="34" charset="0"/>
              </a:rPr>
              <a:t>Set-</a:t>
            </a:r>
            <a:r>
              <a:rPr lang="en-US" sz="1600" dirty="0" err="1">
                <a:latin typeface="Arial Nova" panose="020B0604020202020204" pitchFamily="34" charset="0"/>
              </a:rPr>
              <a:t>RdsHostPool</a:t>
            </a:r>
            <a:r>
              <a:rPr lang="en-US" sz="1600" dirty="0">
                <a:latin typeface="Arial Nova" panose="020B0604020202020204" pitchFamily="34" charset="0"/>
              </a:rPr>
              <a:t> [-</a:t>
            </a:r>
            <a:r>
              <a:rPr lang="en-US" sz="1600" dirty="0" err="1">
                <a:latin typeface="Arial Nova" panose="020B0604020202020204" pitchFamily="34" charset="0"/>
              </a:rPr>
              <a:t>TenantName</a:t>
            </a:r>
            <a:r>
              <a:rPr lang="en-US" sz="1600" dirty="0">
                <a:latin typeface="Arial Nova" panose="020B0604020202020204" pitchFamily="34" charset="0"/>
              </a:rPr>
              <a:t>] &lt;string&gt; [-Name] &lt;string&gt; </a:t>
            </a:r>
            <a:r>
              <a:rPr lang="en-US" sz="1600" dirty="0">
                <a:highlight>
                  <a:srgbClr val="FFFF00"/>
                </a:highlight>
                <a:latin typeface="Arial Nova" panose="020B0604020202020204" pitchFamily="34" charset="0"/>
              </a:rPr>
              <a:t>[-</a:t>
            </a:r>
            <a:r>
              <a:rPr lang="en-US" sz="1600" dirty="0" err="1">
                <a:highlight>
                  <a:srgbClr val="FFFF00"/>
                </a:highlight>
                <a:latin typeface="Arial Nova" panose="020B0604020202020204" pitchFamily="34" charset="0"/>
              </a:rPr>
              <a:t>BreadthFirstLoadBalancer</a:t>
            </a:r>
            <a:r>
              <a:rPr lang="en-US" sz="1600" dirty="0">
                <a:highlight>
                  <a:srgbClr val="FFFF00"/>
                </a:highlight>
                <a:latin typeface="Arial Nova" panose="020B0604020202020204" pitchFamily="34" charset="0"/>
              </a:rPr>
              <a:t>] </a:t>
            </a:r>
            <a:r>
              <a:rPr lang="en-US" sz="1600" dirty="0">
                <a:latin typeface="Arial Nova" panose="020B0604020202020204" pitchFamily="34" charset="0"/>
              </a:rPr>
              <a:t>[-</a:t>
            </a:r>
            <a:r>
              <a:rPr lang="en-US" sz="1600" dirty="0" err="1">
                <a:latin typeface="Arial Nova" panose="020B0604020202020204" pitchFamily="34" charset="0"/>
              </a:rPr>
              <a:t>MaxSessionlimit</a:t>
            </a:r>
            <a:r>
              <a:rPr lang="en-US" sz="1600" dirty="0">
                <a:latin typeface="Arial Nova" panose="020B0604020202020204" pitchFamily="34" charset="0"/>
              </a:rPr>
              <a:t> &lt;int&gt;] </a:t>
            </a:r>
            <a:r>
              <a:rPr lang="en-US" sz="1600" dirty="0"/>
              <a:t>	</a:t>
            </a:r>
            <a:br>
              <a:rPr lang="en-US" dirty="0"/>
            </a:br>
            <a:br>
              <a:rPr lang="en-US" dirty="0"/>
            </a:br>
            <a:endParaRPr lang="en-US" dirty="0"/>
          </a:p>
        </p:txBody>
      </p:sp>
      <p:pic>
        <p:nvPicPr>
          <p:cNvPr id="4" name="6 - With Breadth">
            <a:hlinkClick r:id="" action="ppaction://media"/>
            <a:extLst>
              <a:ext uri="{FF2B5EF4-FFF2-40B4-BE49-F238E27FC236}">
                <a16:creationId xmlns:a16="http://schemas.microsoft.com/office/drawing/2014/main" id="{C770582F-38A5-4EFC-AE56-8D53D3EDE5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0" y="1562793"/>
            <a:ext cx="8054107" cy="4530435"/>
          </a:xfrm>
          <a:prstGeom prst="rect">
            <a:avLst/>
          </a:prstGeom>
        </p:spPr>
      </p:pic>
      <p:sp>
        <p:nvSpPr>
          <p:cNvPr id="3" name="TextBox 2">
            <a:extLst>
              <a:ext uri="{FF2B5EF4-FFF2-40B4-BE49-F238E27FC236}">
                <a16:creationId xmlns:a16="http://schemas.microsoft.com/office/drawing/2014/main" id="{35B38B4B-B121-4443-81E6-0D811543FA28}"/>
              </a:ext>
            </a:extLst>
          </p:cNvPr>
          <p:cNvSpPr txBox="1"/>
          <p:nvPr/>
        </p:nvSpPr>
        <p:spPr>
          <a:xfrm>
            <a:off x="656705" y="1562793"/>
            <a:ext cx="2951019" cy="2289858"/>
          </a:xfrm>
          <a:prstGeom prst="rect">
            <a:avLst/>
          </a:prstGeom>
          <a:noFill/>
        </p:spPr>
        <p:txBody>
          <a:bodyPr wrap="square" lIns="182880" tIns="146304" rIns="182880" bIns="146304" rtlCol="0">
            <a:spAutoFit/>
          </a:bodyPr>
          <a:lstStyle/>
          <a:p>
            <a:pPr>
              <a:lnSpc>
                <a:spcPct val="90000"/>
              </a:lnSpc>
              <a:spcAft>
                <a:spcPts val="600"/>
              </a:spcAft>
            </a:pPr>
            <a:r>
              <a:rPr lang="en-US" sz="2400" dirty="0"/>
              <a:t>User will land on the session host that has the least number of connected user sessions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52817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7 - With Depth">
            <a:hlinkClick r:id="" action="ppaction://media"/>
            <a:extLst>
              <a:ext uri="{FF2B5EF4-FFF2-40B4-BE49-F238E27FC236}">
                <a16:creationId xmlns:a16="http://schemas.microsoft.com/office/drawing/2014/main" id="{625C1722-3D60-4BE5-9E35-34E55E3FC7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2" y="1562793"/>
            <a:ext cx="8054106" cy="4530435"/>
          </a:xfrm>
          <a:prstGeom prst="rect">
            <a:avLst/>
          </a:prstGeom>
        </p:spPr>
      </p:pic>
      <p:sp>
        <p:nvSpPr>
          <p:cNvPr id="6" name="TextBox 5">
            <a:extLst>
              <a:ext uri="{FF2B5EF4-FFF2-40B4-BE49-F238E27FC236}">
                <a16:creationId xmlns:a16="http://schemas.microsoft.com/office/drawing/2014/main" id="{9AE3B0C8-288E-4AFC-B867-8D4FC0F779EE}"/>
              </a:ext>
            </a:extLst>
          </p:cNvPr>
          <p:cNvSpPr txBox="1"/>
          <p:nvPr/>
        </p:nvSpPr>
        <p:spPr>
          <a:xfrm>
            <a:off x="656705" y="1562793"/>
            <a:ext cx="2951019" cy="2954655"/>
          </a:xfrm>
          <a:prstGeom prst="rect">
            <a:avLst/>
          </a:prstGeom>
          <a:noFill/>
        </p:spPr>
        <p:txBody>
          <a:bodyPr wrap="square" lIns="182880" tIns="146304" rIns="182880" bIns="146304" rtlCol="0">
            <a:spAutoFit/>
          </a:bodyPr>
          <a:lstStyle/>
          <a:p>
            <a:pPr>
              <a:lnSpc>
                <a:spcPct val="90000"/>
              </a:lnSpc>
              <a:spcAft>
                <a:spcPts val="600"/>
              </a:spcAft>
            </a:pPr>
            <a:r>
              <a:rPr lang="en-US" sz="2400" dirty="0"/>
              <a:t>User will land on the session host that has the highest number of user sessions (autoscale adds nodes based on demand)</a:t>
            </a:r>
            <a:endParaRPr lang="en-US" sz="2400" dirty="0">
              <a:gradFill>
                <a:gsLst>
                  <a:gs pos="2917">
                    <a:schemeClr val="tx1"/>
                  </a:gs>
                  <a:gs pos="30000">
                    <a:schemeClr val="tx1"/>
                  </a:gs>
                </a:gsLst>
                <a:lin ang="5400000" scaled="0"/>
              </a:gradFill>
            </a:endParaRPr>
          </a:p>
        </p:txBody>
      </p:sp>
      <p:sp>
        <p:nvSpPr>
          <p:cNvPr id="7" name="Title 1">
            <a:extLst>
              <a:ext uri="{FF2B5EF4-FFF2-40B4-BE49-F238E27FC236}">
                <a16:creationId xmlns:a16="http://schemas.microsoft.com/office/drawing/2014/main" id="{9A86A809-7A9F-4CCF-94A7-7CC39EAE79E1}"/>
              </a:ext>
            </a:extLst>
          </p:cNvPr>
          <p:cNvSpPr txBox="1">
            <a:spLocks/>
          </p:cNvSpPr>
          <p:nvPr/>
        </p:nvSpPr>
        <p:spPr>
          <a:xfrm>
            <a:off x="584200" y="457200"/>
            <a:ext cx="10554855" cy="372410"/>
          </a:xfrm>
          <a:prstGeom prst="rect">
            <a:avLst/>
          </a:prstGeom>
        </p:spPr>
        <p:txBody>
          <a:bodyPr vert="horz" wrap="square" lIns="0" tIns="64008" rIns="0" bIns="0" rtlCol="0" anchor="t">
            <a:noAutofit/>
          </a:bodyPr>
          <a:lstStyle>
            <a:lvl1pPr algn="l" defTabSz="914367" rtl="0" eaLnBrk="1" latinLnBrk="0" hangingPunct="1">
              <a:lnSpc>
                <a:spcPct val="90000"/>
              </a:lnSpc>
              <a:spcBef>
                <a:spcPct val="0"/>
              </a:spcBef>
              <a:buNone/>
              <a:defRPr lang="en-US" sz="2000" b="0" kern="1200" cap="none" spc="0" baseline="0">
                <a:ln w="3175">
                  <a:noFill/>
                </a:ln>
                <a:solidFill>
                  <a:srgbClr val="000000"/>
                </a:solidFill>
                <a:effectLst/>
                <a:latin typeface="+mj-lt"/>
                <a:ea typeface="+mn-ea"/>
                <a:cs typeface="Segoe UI" panose="020B0502040204020203" pitchFamily="34" charset="0"/>
              </a:defRPr>
            </a:lvl1pPr>
          </a:lstStyle>
          <a:p>
            <a:r>
              <a:rPr lang="en-US" sz="2800" dirty="0"/>
              <a:t>Depth Mode Deployments:</a:t>
            </a:r>
            <a:br>
              <a:rPr lang="en-US" dirty="0"/>
            </a:br>
            <a:r>
              <a:rPr lang="en-US" sz="1600" dirty="0">
                <a:latin typeface="Arial Nova" panose="020B0604020202020204" pitchFamily="34" charset="0"/>
              </a:rPr>
              <a:t>Set-</a:t>
            </a:r>
            <a:r>
              <a:rPr lang="en-US" sz="1600" dirty="0" err="1">
                <a:latin typeface="Arial Nova" panose="020B0604020202020204" pitchFamily="34" charset="0"/>
              </a:rPr>
              <a:t>RdsHostPool</a:t>
            </a:r>
            <a:r>
              <a:rPr lang="en-US" sz="1600" dirty="0">
                <a:latin typeface="Arial Nova" panose="020B0604020202020204" pitchFamily="34" charset="0"/>
              </a:rPr>
              <a:t> [-</a:t>
            </a:r>
            <a:r>
              <a:rPr lang="en-US" sz="1600" dirty="0" err="1">
                <a:latin typeface="Arial Nova" panose="020B0604020202020204" pitchFamily="34" charset="0"/>
              </a:rPr>
              <a:t>TenantName</a:t>
            </a:r>
            <a:r>
              <a:rPr lang="en-US" sz="1600" dirty="0">
                <a:latin typeface="Arial Nova" panose="020B0604020202020204" pitchFamily="34" charset="0"/>
              </a:rPr>
              <a:t>] &lt;string&gt; [-Name] &lt;string&gt; </a:t>
            </a:r>
            <a:r>
              <a:rPr lang="en-US" sz="1600" dirty="0">
                <a:highlight>
                  <a:srgbClr val="FFFF00"/>
                </a:highlight>
                <a:latin typeface="Arial Nova" panose="020B0604020202020204" pitchFamily="34" charset="0"/>
              </a:rPr>
              <a:t>[-</a:t>
            </a:r>
            <a:r>
              <a:rPr lang="en-US" sz="1600" dirty="0" err="1">
                <a:highlight>
                  <a:srgbClr val="FFFF00"/>
                </a:highlight>
                <a:latin typeface="Arial Nova" panose="020B0604020202020204" pitchFamily="34" charset="0"/>
              </a:rPr>
              <a:t>DepthFirstLoadBalancer</a:t>
            </a:r>
            <a:r>
              <a:rPr lang="en-US" sz="1600" dirty="0">
                <a:highlight>
                  <a:srgbClr val="FFFF00"/>
                </a:highlight>
                <a:latin typeface="Arial Nova" panose="020B0604020202020204" pitchFamily="34" charset="0"/>
              </a:rPr>
              <a:t>] </a:t>
            </a:r>
            <a:r>
              <a:rPr lang="en-US" sz="1600" dirty="0">
                <a:latin typeface="Arial Nova" panose="020B0604020202020204" pitchFamily="34" charset="0"/>
              </a:rPr>
              <a:t>-</a:t>
            </a:r>
            <a:r>
              <a:rPr lang="en-US" sz="1600" dirty="0" err="1">
                <a:latin typeface="Arial Nova" panose="020B0604020202020204" pitchFamily="34" charset="0"/>
              </a:rPr>
              <a:t>MaxSessionlimit</a:t>
            </a:r>
            <a:r>
              <a:rPr lang="en-US" sz="1600" dirty="0">
                <a:latin typeface="Arial Nova" panose="020B0604020202020204" pitchFamily="34" charset="0"/>
              </a:rPr>
              <a:t> &lt;int&gt;  </a:t>
            </a:r>
            <a:r>
              <a:rPr lang="en-US" sz="1600" dirty="0"/>
              <a:t>	</a:t>
            </a:r>
            <a:br>
              <a:rPr lang="en-US" dirty="0"/>
            </a:br>
            <a:br>
              <a:rPr lang="en-US" dirty="0"/>
            </a:br>
            <a:endParaRPr lang="en-US" dirty="0"/>
          </a:p>
        </p:txBody>
      </p:sp>
    </p:spTree>
    <p:extLst>
      <p:ext uri="{BB962C8B-B14F-4D97-AF65-F5344CB8AC3E}">
        <p14:creationId xmlns:p14="http://schemas.microsoft.com/office/powerpoint/2010/main" val="413901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7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C8166-5DA0-4E36-8AA8-7B36AC829CFC}"/>
              </a:ext>
            </a:extLst>
          </p:cNvPr>
          <p:cNvSpPr>
            <a:spLocks noGrp="1"/>
          </p:cNvSpPr>
          <p:nvPr>
            <p:ph type="title"/>
          </p:nvPr>
        </p:nvSpPr>
        <p:spPr>
          <a:xfrm>
            <a:off x="588263" y="2425541"/>
            <a:ext cx="4167887" cy="1107996"/>
          </a:xfrm>
        </p:spPr>
        <p:txBody>
          <a:bodyPr/>
          <a:lstStyle/>
          <a:p>
            <a:r>
              <a:rPr lang="en-US" dirty="0"/>
              <a:t>FSLogix Profile Management Detail</a:t>
            </a:r>
          </a:p>
        </p:txBody>
      </p:sp>
      <p:sp>
        <p:nvSpPr>
          <p:cNvPr id="5" name="Text Placeholder 4">
            <a:extLst>
              <a:ext uri="{FF2B5EF4-FFF2-40B4-BE49-F238E27FC236}">
                <a16:creationId xmlns:a16="http://schemas.microsoft.com/office/drawing/2014/main" id="{9ED3A636-294B-4C05-9226-5F15459061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429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8D40417E-6225-4AA7-98C8-EC8E6FADDD2E}"/>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572" y="768222"/>
            <a:ext cx="3825318" cy="5321557"/>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40" name="Rectangle 39">
            <a:extLst>
              <a:ext uri="{FF2B5EF4-FFF2-40B4-BE49-F238E27FC236}">
                <a16:creationId xmlns:a16="http://schemas.microsoft.com/office/drawing/2014/main" id="{298E1D30-7823-4044-BAC5-1BAC2E625D56}"/>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41" name="Rectangle 40">
            <a:extLst>
              <a:ext uri="{FF2B5EF4-FFF2-40B4-BE49-F238E27FC236}">
                <a16:creationId xmlns:a16="http://schemas.microsoft.com/office/drawing/2014/main" id="{257881BA-D5EA-4C9A-86EE-F914E2B74AC5}"/>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42" name="Rectangle 41">
            <a:extLst>
              <a:ext uri="{FF2B5EF4-FFF2-40B4-BE49-F238E27FC236}">
                <a16:creationId xmlns:a16="http://schemas.microsoft.com/office/drawing/2014/main" id="{E00124A6-4D3E-4D8E-8F93-FD1A35F63AF2}"/>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43" name="Rectangle 42">
            <a:extLst>
              <a:ext uri="{FF2B5EF4-FFF2-40B4-BE49-F238E27FC236}">
                <a16:creationId xmlns:a16="http://schemas.microsoft.com/office/drawing/2014/main" id="{41F3DF1E-83AB-4BCC-95C6-DF1F73D204D7}"/>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46" name="Rectangle: Top Corners Rounded 45">
            <a:extLst>
              <a:ext uri="{FF2B5EF4-FFF2-40B4-BE49-F238E27FC236}">
                <a16:creationId xmlns:a16="http://schemas.microsoft.com/office/drawing/2014/main" id="{6C39ED5E-B09D-4C0F-BA37-AA57E256D6B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7" name="Rectangle: Top Corners Rounded 46">
            <a:extLst>
              <a:ext uri="{FF2B5EF4-FFF2-40B4-BE49-F238E27FC236}">
                <a16:creationId xmlns:a16="http://schemas.microsoft.com/office/drawing/2014/main" id="{96FAF8F6-C34E-41CF-88F1-F348E50E94EB}"/>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8" name="Rectangle: Top Corners Rounded 47">
            <a:extLst>
              <a:ext uri="{FF2B5EF4-FFF2-40B4-BE49-F238E27FC236}">
                <a16:creationId xmlns:a16="http://schemas.microsoft.com/office/drawing/2014/main" id="{A30FB8A4-DFA5-4B54-88EB-9673615BD5E6}"/>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00E72494-0633-40E9-AA8F-1633256D3FB6}"/>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1" name="Rectangle: Top Corners Rounded 60">
            <a:extLst>
              <a:ext uri="{FF2B5EF4-FFF2-40B4-BE49-F238E27FC236}">
                <a16:creationId xmlns:a16="http://schemas.microsoft.com/office/drawing/2014/main" id="{67AC60B3-5416-4A3E-B309-D10B30686DF7}"/>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51" name="IoT" title="Icon of five circles that all connect to a center circle">
            <a:extLst>
              <a:ext uri="{FF2B5EF4-FFF2-40B4-BE49-F238E27FC236}">
                <a16:creationId xmlns:a16="http://schemas.microsoft.com/office/drawing/2014/main" id="{E6C31AD3-0C38-482C-9B76-802285422AEA}"/>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2" name="globe_6" title="Icon of a monitor in front of a sphere made of lines">
            <a:extLst>
              <a:ext uri="{FF2B5EF4-FFF2-40B4-BE49-F238E27FC236}">
                <a16:creationId xmlns:a16="http://schemas.microsoft.com/office/drawing/2014/main" id="{0911EC7E-F292-4EBD-BE4A-92F18CDBC56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Browser" title="Icon of a browser window">
            <a:extLst>
              <a:ext uri="{FF2B5EF4-FFF2-40B4-BE49-F238E27FC236}">
                <a16:creationId xmlns:a16="http://schemas.microsoft.com/office/drawing/2014/main" id="{1F8734B5-A754-469F-93B3-2B4D7E89C8E9}"/>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4" name="Group 53">
            <a:extLst>
              <a:ext uri="{FF2B5EF4-FFF2-40B4-BE49-F238E27FC236}">
                <a16:creationId xmlns:a16="http://schemas.microsoft.com/office/drawing/2014/main" id="{6CBF61B2-951B-4CBD-821F-54E57367E7AC}"/>
              </a:ext>
            </a:extLst>
          </p:cNvPr>
          <p:cNvGrpSpPr/>
          <p:nvPr/>
        </p:nvGrpSpPr>
        <p:grpSpPr>
          <a:xfrm>
            <a:off x="172774" y="4899171"/>
            <a:ext cx="235578" cy="235992"/>
            <a:chOff x="4565921" y="3369898"/>
            <a:chExt cx="242888" cy="243314"/>
          </a:xfrm>
        </p:grpSpPr>
        <p:sp>
          <p:nvSpPr>
            <p:cNvPr id="55" name="Freeform: Shape 54">
              <a:extLst>
                <a:ext uri="{FF2B5EF4-FFF2-40B4-BE49-F238E27FC236}">
                  <a16:creationId xmlns:a16="http://schemas.microsoft.com/office/drawing/2014/main" id="{8C022048-33C6-4748-9016-2912D253476D}"/>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6" name="Freeform: Shape 55">
              <a:extLst>
                <a:ext uri="{FF2B5EF4-FFF2-40B4-BE49-F238E27FC236}">
                  <a16:creationId xmlns:a16="http://schemas.microsoft.com/office/drawing/2014/main" id="{009A790E-3BAD-40C6-9BF7-DB7EFD5272B7}"/>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7" name="Freeform: Shape 56">
              <a:extLst>
                <a:ext uri="{FF2B5EF4-FFF2-40B4-BE49-F238E27FC236}">
                  <a16:creationId xmlns:a16="http://schemas.microsoft.com/office/drawing/2014/main" id="{C7496D57-8634-486F-80E4-9103A6DF9B5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027ED4DF-4E6E-467A-AA99-7B3735225F59}"/>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62" name="Database_EFC7" title="Icon of a cylinder">
            <a:extLst>
              <a:ext uri="{FF2B5EF4-FFF2-40B4-BE49-F238E27FC236}">
                <a16:creationId xmlns:a16="http://schemas.microsoft.com/office/drawing/2014/main" id="{54056192-1B51-4985-B0DC-F6742FA37BFD}"/>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DF0AEFAA-9340-4010-93E9-43F905D06E18}"/>
              </a:ext>
            </a:extLst>
          </p:cNvPr>
          <p:cNvGrpSpPr/>
          <p:nvPr/>
        </p:nvGrpSpPr>
        <p:grpSpPr>
          <a:xfrm>
            <a:off x="-4228" y="1743536"/>
            <a:ext cx="3188757" cy="818171"/>
            <a:chOff x="3831087" y="1778000"/>
            <a:chExt cx="3252698" cy="834577"/>
          </a:xfrm>
        </p:grpSpPr>
        <p:sp>
          <p:nvSpPr>
            <p:cNvPr id="75" name="Rectangle 74">
              <a:extLst>
                <a:ext uri="{FF2B5EF4-FFF2-40B4-BE49-F238E27FC236}">
                  <a16:creationId xmlns:a16="http://schemas.microsoft.com/office/drawing/2014/main" id="{6F650E77-8F7D-4851-8362-45ECFD54DE99}"/>
                </a:ext>
              </a:extLst>
            </p:cNvPr>
            <p:cNvSpPr/>
            <p:nvPr/>
          </p:nvSpPr>
          <p:spPr bwMode="auto">
            <a:xfrm>
              <a:off x="3831087" y="1778000"/>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Container </a:t>
              </a:r>
            </a:p>
          </p:txBody>
        </p:sp>
        <p:sp>
          <p:nvSpPr>
            <p:cNvPr id="77" name="Rectangle: Top Corners Rounded 76">
              <a:extLst>
                <a:ext uri="{FF2B5EF4-FFF2-40B4-BE49-F238E27FC236}">
                  <a16:creationId xmlns:a16="http://schemas.microsoft.com/office/drawing/2014/main" id="{2E099F17-4899-4EE2-BB8E-4BD1029A4BBA}"/>
                </a:ext>
              </a:extLst>
            </p:cNvPr>
            <p:cNvSpPr/>
            <p:nvPr/>
          </p:nvSpPr>
          <p:spPr bwMode="auto">
            <a:xfrm rot="5400000">
              <a:off x="3882998" y="1883569"/>
              <a:ext cx="519616"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78" name="Database_EFC7" title="Icon of a cylinder">
              <a:extLst>
                <a:ext uri="{FF2B5EF4-FFF2-40B4-BE49-F238E27FC236}">
                  <a16:creationId xmlns:a16="http://schemas.microsoft.com/office/drawing/2014/main" id="{7ED981D9-297D-40A3-A747-38B0AF832409}"/>
                </a:ext>
              </a:extLst>
            </p:cNvPr>
            <p:cNvSpPr>
              <a:spLocks noChangeAspect="1" noEditPoints="1"/>
            </p:cNvSpPr>
            <p:nvPr/>
          </p:nvSpPr>
          <p:spPr bwMode="auto">
            <a:xfrm>
              <a:off x="4013797" y="2041917"/>
              <a:ext cx="235985" cy="3067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83" name="Text Placeholder 3">
            <a:extLst>
              <a:ext uri="{FF2B5EF4-FFF2-40B4-BE49-F238E27FC236}">
                <a16:creationId xmlns:a16="http://schemas.microsoft.com/office/drawing/2014/main" id="{4102DB1A-AEE6-4712-B6C0-D6F0C279E4A6}"/>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Uses native Windows VHD capabilities–no hypervisor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Very easy to deploy and manage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Completely seamless end-user experience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with other application management platforms</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Easy to test, implement,</a:t>
            </a:r>
            <a:b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and manage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Reduces network and </a:t>
            </a:r>
            <a:b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file system load</a:t>
            </a:r>
          </a:p>
        </p:txBody>
      </p:sp>
    </p:spTree>
    <p:extLst>
      <p:ext uri="{BB962C8B-B14F-4D97-AF65-F5344CB8AC3E}">
        <p14:creationId xmlns:p14="http://schemas.microsoft.com/office/powerpoint/2010/main" val="3987336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572" y="768222"/>
            <a:ext cx="3825318" cy="5321557"/>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Places entire user profile in network-based container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Extremely fast logon times</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Virtually eliminates profile corruption</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alongside existing User Environment Management platforms</a:t>
            </a:r>
          </a:p>
        </p:txBody>
      </p:sp>
      <p:grpSp>
        <p:nvGrpSpPr>
          <p:cNvPr id="2" name="Group 1">
            <a:extLst>
              <a:ext uri="{FF2B5EF4-FFF2-40B4-BE49-F238E27FC236}">
                <a16:creationId xmlns:a16="http://schemas.microsoft.com/office/drawing/2014/main" id="{724FAE9C-08C0-4FC6-BFF3-1E80F8CE7488}"/>
              </a:ext>
            </a:extLst>
          </p:cNvPr>
          <p:cNvGrpSpPr/>
          <p:nvPr/>
        </p:nvGrpSpPr>
        <p:grpSpPr>
          <a:xfrm>
            <a:off x="-4228" y="2699744"/>
            <a:ext cx="3188757" cy="818171"/>
            <a:chOff x="-3433313" y="2753382"/>
            <a:chExt cx="3252698" cy="834577"/>
          </a:xfrm>
        </p:grpSpPr>
        <p:sp>
          <p:nvSpPr>
            <p:cNvPr id="59" name="Rectangle 58">
              <a:extLst>
                <a:ext uri="{FF2B5EF4-FFF2-40B4-BE49-F238E27FC236}">
                  <a16:creationId xmlns:a16="http://schemas.microsoft.com/office/drawing/2014/main" id="{64BC1CF1-8D9A-4753-8D4F-ECA497F21C5F}"/>
                </a:ext>
              </a:extLst>
            </p:cNvPr>
            <p:cNvSpPr/>
            <p:nvPr/>
          </p:nvSpPr>
          <p:spPr bwMode="auto">
            <a:xfrm>
              <a:off x="-3433313" y="2753382"/>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Profile Container </a:t>
              </a:r>
            </a:p>
          </p:txBody>
        </p:sp>
        <p:sp>
          <p:nvSpPr>
            <p:cNvPr id="60" name="Rectangle: Top Corners Rounded 59">
              <a:extLst>
                <a:ext uri="{FF2B5EF4-FFF2-40B4-BE49-F238E27FC236}">
                  <a16:creationId xmlns:a16="http://schemas.microsoft.com/office/drawing/2014/main" id="{98957CF0-82BD-4BA7-9768-AF295CF26770}"/>
                </a:ext>
              </a:extLst>
            </p:cNvPr>
            <p:cNvSpPr/>
            <p:nvPr/>
          </p:nvSpPr>
          <p:spPr bwMode="auto">
            <a:xfrm rot="5400000">
              <a:off x="-3395779" y="2846472"/>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3" name="globe_6" title="Icon of a monitor in front of a sphere made of lines">
              <a:extLst>
                <a:ext uri="{FF2B5EF4-FFF2-40B4-BE49-F238E27FC236}">
                  <a16:creationId xmlns:a16="http://schemas.microsoft.com/office/drawing/2014/main" id="{9C168D84-DB2B-4AAA-AFBE-5861D15D23E2}"/>
                </a:ext>
              </a:extLst>
            </p:cNvPr>
            <p:cNvSpPr>
              <a:spLocks noChangeAspect="1" noEditPoints="1"/>
            </p:cNvSpPr>
            <p:nvPr/>
          </p:nvSpPr>
          <p:spPr bwMode="auto">
            <a:xfrm>
              <a:off x="-3272724" y="3008095"/>
              <a:ext cx="280226" cy="30019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60561" y="5007728"/>
            <a:ext cx="1001680" cy="421082"/>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049463" y="3366808"/>
            <a:ext cx="556471" cy="255478"/>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CB5A8A-B0DF-456C-ABAE-6E6B109F4D8F}"/>
              </a:ext>
            </a:extLst>
          </p:cNvPr>
          <p:cNvSpPr>
            <a:spLocks noChangeAspect="1"/>
          </p:cNvSpPr>
          <p:nvPr/>
        </p:nvSpPr>
        <p:spPr>
          <a:xfrm>
            <a:off x="5796035" y="1075161"/>
            <a:ext cx="1033008" cy="380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277468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500"/>
                                        <p:tgtEl>
                                          <p:spTgt spid="79"/>
                                        </p:tgtEl>
                                      </p:cBhvr>
                                    </p:animEffect>
                                  </p:childTnLst>
                                </p:cTn>
                              </p:par>
                              <p:par>
                                <p:cTn id="12" presetID="10" presetClass="entr" presetSubtype="0" fill="hold" nodeType="withEffect">
                                  <p:stCondLst>
                                    <p:cond delay="0"/>
                                  </p:stCondLst>
                                  <p:childTnLst>
                                    <p:set>
                                      <p:cBhvr>
                                        <p:cTn id="13" dur="1" fill="hold">
                                          <p:stCondLst>
                                            <p:cond delay="0"/>
                                          </p:stCondLst>
                                        </p:cTn>
                                        <p:tgtEl>
                                          <p:spTgt spid="79">
                                            <p:txEl>
                                              <p:pRg st="0" end="0"/>
                                            </p:txEl>
                                          </p:spTgt>
                                        </p:tgtEl>
                                        <p:attrNameLst>
                                          <p:attrName>style.visibility</p:attrName>
                                        </p:attrNameLst>
                                      </p:cBhvr>
                                      <p:to>
                                        <p:strVal val="visible"/>
                                      </p:to>
                                    </p:set>
                                    <p:animEffect transition="in" filter="fade">
                                      <p:cBhvr>
                                        <p:cTn id="14" dur="500"/>
                                        <p:tgtEl>
                                          <p:spTgt spid="7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dissolve">
                                      <p:cBhvr>
                                        <p:cTn id="19" dur="500"/>
                                        <p:tgtEl>
                                          <p:spTgt spid="144"/>
                                        </p:tgtEl>
                                      </p:cBhvr>
                                    </p:animEffect>
                                  </p:childTnLst>
                                </p:cTn>
                              </p:par>
                              <p:par>
                                <p:cTn id="20" presetID="9"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dissolve">
                                      <p:cBhvr>
                                        <p:cTn id="22" dur="500"/>
                                        <p:tgtEl>
                                          <p:spTgt spid="1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fade">
                                      <p:cBhvr>
                                        <p:cTn id="26" dur="500"/>
                                        <p:tgtEl>
                                          <p:spTgt spid="143"/>
                                        </p:tgtEl>
                                      </p:cBhvr>
                                    </p:animEffect>
                                  </p:childTnLst>
                                </p:cTn>
                              </p:par>
                            </p:childTnLst>
                          </p:cTn>
                        </p:par>
                        <p:par>
                          <p:cTn id="27" fill="hold">
                            <p:stCondLst>
                              <p:cond delay="1000"/>
                            </p:stCondLst>
                            <p:childTnLst>
                              <p:par>
                                <p:cTn id="28" presetID="9" presetClass="exit" presetSubtype="0" fill="hold" grpId="1" nodeType="afterEffect">
                                  <p:stCondLst>
                                    <p:cond delay="0"/>
                                  </p:stCondLst>
                                  <p:childTnLst>
                                    <p:animEffect transition="out" filter="dissolve">
                                      <p:cBhvr>
                                        <p:cTn id="29" dur="500"/>
                                        <p:tgtEl>
                                          <p:spTgt spid="144"/>
                                        </p:tgtEl>
                                      </p:cBhvr>
                                    </p:animEffect>
                                    <p:set>
                                      <p:cBhvr>
                                        <p:cTn id="30" dur="1" fill="hold">
                                          <p:stCondLst>
                                            <p:cond delay="499"/>
                                          </p:stCondLst>
                                        </p:cTn>
                                        <p:tgtEl>
                                          <p:spTgt spid="14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9">
                                            <p:txEl>
                                              <p:pRg st="1" end="1"/>
                                            </p:txEl>
                                          </p:spTgt>
                                        </p:tgtEl>
                                        <p:attrNameLst>
                                          <p:attrName>style.visibility</p:attrName>
                                        </p:attrNameLst>
                                      </p:cBhvr>
                                      <p:to>
                                        <p:strVal val="visible"/>
                                      </p:to>
                                    </p:set>
                                    <p:animEffect transition="in" filter="fade">
                                      <p:cBhvr>
                                        <p:cTn id="33" dur="500"/>
                                        <p:tgtEl>
                                          <p:spTgt spid="79">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9">
                                            <p:txEl>
                                              <p:pRg st="2" end="2"/>
                                            </p:txEl>
                                          </p:spTgt>
                                        </p:tgtEl>
                                        <p:attrNameLst>
                                          <p:attrName>style.visibility</p:attrName>
                                        </p:attrNameLst>
                                      </p:cBhvr>
                                      <p:to>
                                        <p:strVal val="visible"/>
                                      </p:to>
                                    </p:set>
                                    <p:animEffect transition="in" filter="fade">
                                      <p:cBhvr>
                                        <p:cTn id="36" dur="500"/>
                                        <p:tgtEl>
                                          <p:spTgt spid="79">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9">
                                            <p:txEl>
                                              <p:pRg st="3" end="3"/>
                                            </p:txEl>
                                          </p:spTgt>
                                        </p:tgtEl>
                                        <p:attrNameLst>
                                          <p:attrName>style.visibility</p:attrName>
                                        </p:attrNameLst>
                                      </p:cBhvr>
                                      <p:to>
                                        <p:strVal val="visible"/>
                                      </p:to>
                                    </p:set>
                                    <p:animEffect transition="in" filter="fade">
                                      <p:cBhvr>
                                        <p:cTn id="39"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43" grpId="0" animBg="1"/>
      <p:bldP spid="144" grpId="0" animBg="1"/>
      <p:bldP spid="144"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Places Office 365 cache data in network-based container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Enables roaming of Outlook OST, OneDrive cache, Windows Search, and more…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Office apps have native performance and behavior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alongside other profile management platforms</a:t>
            </a:r>
          </a:p>
        </p:txBody>
      </p:sp>
      <p:grpSp>
        <p:nvGrpSpPr>
          <p:cNvPr id="4" name="Group 3">
            <a:extLst>
              <a:ext uri="{FF2B5EF4-FFF2-40B4-BE49-F238E27FC236}">
                <a16:creationId xmlns:a16="http://schemas.microsoft.com/office/drawing/2014/main" id="{CBCEC2DF-318C-4C40-8AD2-9B987F14E898}"/>
              </a:ext>
            </a:extLst>
          </p:cNvPr>
          <p:cNvGrpSpPr/>
          <p:nvPr/>
        </p:nvGrpSpPr>
        <p:grpSpPr>
          <a:xfrm>
            <a:off x="3677572" y="768222"/>
            <a:ext cx="3825318" cy="5321557"/>
            <a:chOff x="3751314" y="783129"/>
            <a:chExt cx="3902024" cy="5428265"/>
          </a:xfrm>
        </p:grpSpPr>
        <p:grpSp>
          <p:nvGrpSpPr>
            <p:cNvPr id="7" name="Group 6">
              <a:extLst>
                <a:ext uri="{FF2B5EF4-FFF2-40B4-BE49-F238E27FC236}">
                  <a16:creationId xmlns:a16="http://schemas.microsoft.com/office/drawing/2014/main" id="{2593CEFB-F3ED-49B8-AEE6-A4C3CA98B5DD}"/>
                </a:ext>
              </a:extLst>
            </p:cNvPr>
            <p:cNvGrpSpPr/>
            <p:nvPr/>
          </p:nvGrpSpPr>
          <p:grpSpPr>
            <a:xfrm>
              <a:off x="3751314" y="783129"/>
              <a:ext cx="3902024" cy="542826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35967" y="5107647"/>
              <a:ext cx="1021766" cy="429526"/>
            </a:xfrm>
            <a:prstGeom prst="rect">
              <a:avLst/>
            </a:prstGeom>
          </p:spPr>
        </p:pic>
      </p:grpSp>
      <p:grpSp>
        <p:nvGrpSpPr>
          <p:cNvPr id="3" name="Group 2">
            <a:extLst>
              <a:ext uri="{FF2B5EF4-FFF2-40B4-BE49-F238E27FC236}">
                <a16:creationId xmlns:a16="http://schemas.microsoft.com/office/drawing/2014/main" id="{D08D534D-9FE6-4781-BFC5-34A96BC818BE}"/>
              </a:ext>
            </a:extLst>
          </p:cNvPr>
          <p:cNvGrpSpPr/>
          <p:nvPr/>
        </p:nvGrpSpPr>
        <p:grpSpPr>
          <a:xfrm>
            <a:off x="-4228" y="3655953"/>
            <a:ext cx="3188757" cy="818171"/>
            <a:chOff x="-878956" y="3728765"/>
            <a:chExt cx="3252698" cy="834577"/>
          </a:xfrm>
        </p:grpSpPr>
        <p:sp>
          <p:nvSpPr>
            <p:cNvPr id="58" name="Rectangle 57">
              <a:extLst>
                <a:ext uri="{FF2B5EF4-FFF2-40B4-BE49-F238E27FC236}">
                  <a16:creationId xmlns:a16="http://schemas.microsoft.com/office/drawing/2014/main" id="{18A703CC-0E6B-46A8-8F96-5378BFCE679A}"/>
                </a:ext>
              </a:extLst>
            </p:cNvPr>
            <p:cNvSpPr/>
            <p:nvPr/>
          </p:nvSpPr>
          <p:spPr bwMode="auto">
            <a:xfrm>
              <a:off x="-878956" y="3728765"/>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Office 365 Container </a:t>
              </a:r>
            </a:p>
          </p:txBody>
        </p:sp>
        <p:sp>
          <p:nvSpPr>
            <p:cNvPr id="61" name="Rectangle: Top Corners Rounded 60">
              <a:extLst>
                <a:ext uri="{FF2B5EF4-FFF2-40B4-BE49-F238E27FC236}">
                  <a16:creationId xmlns:a16="http://schemas.microsoft.com/office/drawing/2014/main" id="{F26184C0-2049-4CD9-839A-F7EEE0C27906}"/>
                </a:ext>
              </a:extLst>
            </p:cNvPr>
            <p:cNvSpPr/>
            <p:nvPr/>
          </p:nvSpPr>
          <p:spPr bwMode="auto">
            <a:xfrm rot="5400000">
              <a:off x="-841422" y="3826014"/>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2" name="IoT" title="Icon of five circles that all connect to a center circle">
              <a:extLst>
                <a:ext uri="{FF2B5EF4-FFF2-40B4-BE49-F238E27FC236}">
                  <a16:creationId xmlns:a16="http://schemas.microsoft.com/office/drawing/2014/main" id="{F1367598-E20F-42AF-918F-44B7D4B4169C}"/>
                </a:ext>
              </a:extLst>
            </p:cNvPr>
            <p:cNvSpPr>
              <a:spLocks noChangeAspect="1" noEditPoints="1"/>
            </p:cNvSpPr>
            <p:nvPr/>
          </p:nvSpPr>
          <p:spPr bwMode="auto">
            <a:xfrm>
              <a:off x="-712645" y="4003126"/>
              <a:ext cx="268783" cy="2692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4257DEE2-B51B-47DE-B9EC-797B697ADB98}"/>
              </a:ext>
            </a:extLst>
          </p:cNvPr>
          <p:cNvGrpSpPr>
            <a:grpSpLocks noChangeAspect="1"/>
          </p:cNvGrpSpPr>
          <p:nvPr/>
        </p:nvGrpSpPr>
        <p:grpSpPr>
          <a:xfrm>
            <a:off x="6421719" y="4926995"/>
            <a:ext cx="1006780" cy="550801"/>
            <a:chOff x="5598581" y="2014215"/>
            <a:chExt cx="2437050" cy="1051924"/>
          </a:xfrm>
        </p:grpSpPr>
        <p:pic>
          <p:nvPicPr>
            <p:cNvPr id="65" name="Picture 64">
              <a:extLst>
                <a:ext uri="{FF2B5EF4-FFF2-40B4-BE49-F238E27FC236}">
                  <a16:creationId xmlns:a16="http://schemas.microsoft.com/office/drawing/2014/main" id="{F7D78324-BEA2-46C8-BB05-00571531C12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66" name="Rectangle 65">
              <a:extLst>
                <a:ext uri="{FF2B5EF4-FFF2-40B4-BE49-F238E27FC236}">
                  <a16:creationId xmlns:a16="http://schemas.microsoft.com/office/drawing/2014/main" id="{FF939553-FE80-4373-971A-04E84034C12C}"/>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0394B76D-47CF-4C87-98A9-009A68EBB09A}"/>
                </a:ext>
              </a:extLst>
            </p:cNvPr>
            <p:cNvGrpSpPr/>
            <p:nvPr/>
          </p:nvGrpSpPr>
          <p:grpSpPr>
            <a:xfrm>
              <a:off x="6212620" y="2301041"/>
              <a:ext cx="1704922" cy="608920"/>
              <a:chOff x="6991637" y="2912976"/>
              <a:chExt cx="1245229" cy="464519"/>
            </a:xfrm>
          </p:grpSpPr>
          <p:pic>
            <p:nvPicPr>
              <p:cNvPr id="68" name="Picture 6" descr="Database icon">
                <a:extLst>
                  <a:ext uri="{FF2B5EF4-FFF2-40B4-BE49-F238E27FC236}">
                    <a16:creationId xmlns:a16="http://schemas.microsoft.com/office/drawing/2014/main" id="{C55866E1-EF6B-4242-A97D-08F78E2B76DD}"/>
                  </a:ext>
                </a:extLst>
              </p:cNvPr>
              <p:cNvPicPr>
                <a:picLocks noChangeAspect="1" noChangeArrowheads="1"/>
              </p:cNvPicPr>
              <p:nvPr/>
            </p:nvPicPr>
            <p:blipFill>
              <a:blip r:embed="rId10"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1637" y="3084098"/>
                <a:ext cx="279245" cy="184872"/>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39A505FB-5F09-444F-A2E6-8D02CDD4764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78446" y="3162388"/>
                <a:ext cx="352884" cy="215107"/>
              </a:xfrm>
              <a:prstGeom prst="rect">
                <a:avLst/>
              </a:prstGeom>
            </p:spPr>
          </p:pic>
          <p:pic>
            <p:nvPicPr>
              <p:cNvPr id="70" name="Picture 69">
                <a:extLst>
                  <a:ext uri="{FF2B5EF4-FFF2-40B4-BE49-F238E27FC236}">
                    <a16:creationId xmlns:a16="http://schemas.microsoft.com/office/drawing/2014/main" id="{E7E106E1-AFCA-458B-A22C-492D46E9D3C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332320" y="2912976"/>
                <a:ext cx="499644" cy="246672"/>
              </a:xfrm>
              <a:prstGeom prst="rect">
                <a:avLst/>
              </a:prstGeom>
            </p:spPr>
          </p:pic>
          <p:pic>
            <p:nvPicPr>
              <p:cNvPr id="71" name="Picture 70">
                <a:extLst>
                  <a:ext uri="{FF2B5EF4-FFF2-40B4-BE49-F238E27FC236}">
                    <a16:creationId xmlns:a16="http://schemas.microsoft.com/office/drawing/2014/main" id="{9413E1F5-7081-4A7E-B400-0C3FF3B3849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785354" y="3108142"/>
                <a:ext cx="451512" cy="136161"/>
              </a:xfrm>
              <a:prstGeom prst="rect">
                <a:avLst/>
              </a:prstGeom>
            </p:spPr>
          </p:pic>
        </p:grpSp>
      </p:grpSp>
      <p:sp>
        <p:nvSpPr>
          <p:cNvPr id="72" name="Left-Right Arrow 48">
            <a:extLst>
              <a:ext uri="{FF2B5EF4-FFF2-40B4-BE49-F238E27FC236}">
                <a16:creationId xmlns:a16="http://schemas.microsoft.com/office/drawing/2014/main" id="{2BBFA223-6963-49F6-B561-9956BFC95B19}"/>
              </a:ext>
            </a:extLst>
          </p:cNvPr>
          <p:cNvSpPr>
            <a:spLocks noChangeAspect="1"/>
          </p:cNvSpPr>
          <p:nvPr/>
        </p:nvSpPr>
        <p:spPr>
          <a:xfrm rot="5400000">
            <a:off x="5328327" y="3362972"/>
            <a:ext cx="556471" cy="255478"/>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C45E689A-AD1A-41DA-89FA-363F79C16F82}"/>
              </a:ext>
            </a:extLst>
          </p:cNvPr>
          <p:cNvSpPr>
            <a:spLocks noChangeAspect="1"/>
          </p:cNvSpPr>
          <p:nvPr/>
        </p:nvSpPr>
        <p:spPr>
          <a:xfrm>
            <a:off x="5803728" y="1711433"/>
            <a:ext cx="1013147" cy="362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05539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9">
                                            <p:txEl>
                                              <p:pRg st="0" end="0"/>
                                            </p:txEl>
                                          </p:spTgt>
                                        </p:tgtEl>
                                        <p:attrNameLst>
                                          <p:attrName>style.visibility</p:attrName>
                                        </p:attrNameLst>
                                      </p:cBhvr>
                                      <p:to>
                                        <p:strVal val="visible"/>
                                      </p:to>
                                    </p:set>
                                    <p:animEffect transition="in" filter="fade">
                                      <p:cBhvr>
                                        <p:cTn id="11" dur="500"/>
                                        <p:tgtEl>
                                          <p:spTgt spid="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dissolve">
                                      <p:cBhvr>
                                        <p:cTn id="19" dur="5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9" presetClass="exit" presetSubtype="0" fill="hold" grpId="1" nodeType="withEffect">
                                  <p:stCondLst>
                                    <p:cond delay="0"/>
                                  </p:stCondLst>
                                  <p:childTnLst>
                                    <p:animEffect transition="out" filter="dissolve">
                                      <p:cBhvr>
                                        <p:cTn id="24" dur="500"/>
                                        <p:tgtEl>
                                          <p:spTgt spid="73"/>
                                        </p:tgtEl>
                                      </p:cBhvr>
                                    </p:animEffect>
                                    <p:set>
                                      <p:cBhvr>
                                        <p:cTn id="25" dur="1" fill="hold">
                                          <p:stCondLst>
                                            <p:cond delay="499"/>
                                          </p:stCondLst>
                                        </p:cTn>
                                        <p:tgtEl>
                                          <p:spTgt spid="7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9">
                                            <p:txEl>
                                              <p:pRg st="1" end="1"/>
                                            </p:txEl>
                                          </p:spTgt>
                                        </p:tgtEl>
                                        <p:attrNameLst>
                                          <p:attrName>style.visibility</p:attrName>
                                        </p:attrNameLst>
                                      </p:cBhvr>
                                      <p:to>
                                        <p:strVal val="visible"/>
                                      </p:to>
                                    </p:set>
                                    <p:animEffect transition="in" filter="fade">
                                      <p:cBhvr>
                                        <p:cTn id="28" dur="500"/>
                                        <p:tgtEl>
                                          <p:spTgt spid="79">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xEl>
                                              <p:pRg st="2" end="2"/>
                                            </p:txEl>
                                          </p:spTgt>
                                        </p:tgtEl>
                                        <p:attrNameLst>
                                          <p:attrName>style.visibility</p:attrName>
                                        </p:attrNameLst>
                                      </p:cBhvr>
                                      <p:to>
                                        <p:strVal val="visible"/>
                                      </p:to>
                                    </p:set>
                                    <p:animEffect transition="in" filter="fade">
                                      <p:cBhvr>
                                        <p:cTn id="31" dur="500"/>
                                        <p:tgtEl>
                                          <p:spTgt spid="79">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9">
                                            <p:txEl>
                                              <p:pRg st="3" end="3"/>
                                            </p:txEl>
                                          </p:spTgt>
                                        </p:tgtEl>
                                        <p:attrNameLst>
                                          <p:attrName>style.visibility</p:attrName>
                                        </p:attrNameLst>
                                      </p:cBhvr>
                                      <p:to>
                                        <p:strVal val="visible"/>
                                      </p:to>
                                    </p:set>
                                    <p:animEffect transition="in" filter="fade">
                                      <p:cBhvr>
                                        <p:cTn id="34"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3"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Application Management without sequencing, snapshotting, packaging, or virtualization</a:t>
            </a:r>
          </a:p>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All apps installed in base image </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Only apps a user is entitled to are revealed</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App entitlements can be changed in real time</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with fonts, plugins, and more…</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Excellent app compatibility</a:t>
            </a:r>
          </a:p>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Massively reduce the number of gold images that must be maintained</a:t>
            </a:r>
          </a:p>
        </p:txBody>
      </p:sp>
      <p:grpSp>
        <p:nvGrpSpPr>
          <p:cNvPr id="2" name="Group 1">
            <a:extLst>
              <a:ext uri="{FF2B5EF4-FFF2-40B4-BE49-F238E27FC236}">
                <a16:creationId xmlns:a16="http://schemas.microsoft.com/office/drawing/2014/main" id="{5BAFA596-464E-4B9D-8080-61AF6EE50678}"/>
              </a:ext>
            </a:extLst>
          </p:cNvPr>
          <p:cNvGrpSpPr/>
          <p:nvPr/>
        </p:nvGrpSpPr>
        <p:grpSpPr>
          <a:xfrm>
            <a:off x="-4228" y="4612160"/>
            <a:ext cx="3188757" cy="818171"/>
            <a:chOff x="-3344413" y="4704146"/>
            <a:chExt cx="3252698" cy="834577"/>
          </a:xfrm>
        </p:grpSpPr>
        <p:sp>
          <p:nvSpPr>
            <p:cNvPr id="74" name="Rectangle 73">
              <a:extLst>
                <a:ext uri="{FF2B5EF4-FFF2-40B4-BE49-F238E27FC236}">
                  <a16:creationId xmlns:a16="http://schemas.microsoft.com/office/drawing/2014/main" id="{223C4538-651E-4FFB-8CE5-9F6FA5D1462E}"/>
                </a:ext>
              </a:extLst>
            </p:cNvPr>
            <p:cNvSpPr/>
            <p:nvPr/>
          </p:nvSpPr>
          <p:spPr bwMode="auto">
            <a:xfrm>
              <a:off x="-3344413" y="4704146"/>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App Masking </a:t>
              </a:r>
            </a:p>
          </p:txBody>
        </p:sp>
        <p:sp>
          <p:nvSpPr>
            <p:cNvPr id="75" name="Rectangle: Top Corners Rounded 74">
              <a:extLst>
                <a:ext uri="{FF2B5EF4-FFF2-40B4-BE49-F238E27FC236}">
                  <a16:creationId xmlns:a16="http://schemas.microsoft.com/office/drawing/2014/main" id="{B32273E3-1B66-4DD9-80FA-610BE0C0A643}"/>
                </a:ext>
              </a:extLst>
            </p:cNvPr>
            <p:cNvSpPr/>
            <p:nvPr/>
          </p:nvSpPr>
          <p:spPr bwMode="auto">
            <a:xfrm rot="5400000">
              <a:off x="-3306879" y="480555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grpSp>
          <p:nvGrpSpPr>
            <p:cNvPr id="77" name="Group 76">
              <a:extLst>
                <a:ext uri="{FF2B5EF4-FFF2-40B4-BE49-F238E27FC236}">
                  <a16:creationId xmlns:a16="http://schemas.microsoft.com/office/drawing/2014/main" id="{2CDA1C85-0D94-472D-85DD-6C7AECD0506B}"/>
                </a:ext>
              </a:extLst>
            </p:cNvPr>
            <p:cNvGrpSpPr/>
            <p:nvPr/>
          </p:nvGrpSpPr>
          <p:grpSpPr>
            <a:xfrm>
              <a:off x="-3163862" y="4996913"/>
              <a:ext cx="240302" cy="240724"/>
              <a:chOff x="4565921" y="3369898"/>
              <a:chExt cx="242888" cy="243314"/>
            </a:xfrm>
          </p:grpSpPr>
          <p:sp>
            <p:nvSpPr>
              <p:cNvPr id="78" name="Freeform: Shape 77">
                <a:extLst>
                  <a:ext uri="{FF2B5EF4-FFF2-40B4-BE49-F238E27FC236}">
                    <a16:creationId xmlns:a16="http://schemas.microsoft.com/office/drawing/2014/main" id="{05E5D08A-9358-4160-B6E0-6CC203C791B7}"/>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7EC90437-69D2-4505-8106-2C63E7147CA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1" name="Freeform: Shape 80">
                <a:extLst>
                  <a:ext uri="{FF2B5EF4-FFF2-40B4-BE49-F238E27FC236}">
                    <a16:creationId xmlns:a16="http://schemas.microsoft.com/office/drawing/2014/main" id="{CBDA6E73-31FB-43EB-9166-A9FE892FA207}"/>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2" name="Freeform: Shape 81">
                <a:extLst>
                  <a:ext uri="{FF2B5EF4-FFF2-40B4-BE49-F238E27FC236}">
                    <a16:creationId xmlns:a16="http://schemas.microsoft.com/office/drawing/2014/main" id="{D6C51467-B654-4C3E-A4CE-4AD2768B142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B752F07C-6753-429B-AF54-8AC55C1DF1F4}"/>
              </a:ext>
            </a:extLst>
          </p:cNvPr>
          <p:cNvGrpSpPr>
            <a:grpSpLocks noChangeAspect="1"/>
          </p:cNvGrpSpPr>
          <p:nvPr/>
        </p:nvGrpSpPr>
        <p:grpSpPr>
          <a:xfrm>
            <a:off x="3722442" y="2171055"/>
            <a:ext cx="3668623" cy="2931117"/>
            <a:chOff x="8284028" y="1072441"/>
            <a:chExt cx="1621972" cy="1295906"/>
          </a:xfrm>
        </p:grpSpPr>
        <p:sp>
          <p:nvSpPr>
            <p:cNvPr id="84" name="Round Same Side Corner Rectangle 8">
              <a:extLst>
                <a:ext uri="{FF2B5EF4-FFF2-40B4-BE49-F238E27FC236}">
                  <a16:creationId xmlns:a16="http://schemas.microsoft.com/office/drawing/2014/main" id="{FB7D0DA6-B5A2-40C5-A8CD-E8D4436C840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Round Same Side Corner Rectangle 9">
              <a:extLst>
                <a:ext uri="{FF2B5EF4-FFF2-40B4-BE49-F238E27FC236}">
                  <a16:creationId xmlns:a16="http://schemas.microsoft.com/office/drawing/2014/main" id="{828B0642-4A07-46C7-B228-FDFC213B0D35}"/>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Rectangle 85">
              <a:extLst>
                <a:ext uri="{FF2B5EF4-FFF2-40B4-BE49-F238E27FC236}">
                  <a16:creationId xmlns:a16="http://schemas.microsoft.com/office/drawing/2014/main" id="{BC55FB7E-9200-4D9E-BDE6-5F36F58506B0}"/>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87" name="Straight Connector 86">
              <a:extLst>
                <a:ext uri="{FF2B5EF4-FFF2-40B4-BE49-F238E27FC236}">
                  <a16:creationId xmlns:a16="http://schemas.microsoft.com/office/drawing/2014/main" id="{8174161B-9961-442E-A1B9-4BAF99085C24}"/>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B69C2FC0-C170-43CB-954F-5E1425BB4EF7}"/>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7CB59D8C-0BD3-4EF0-ABB8-0F862D3BB863}"/>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6" name="Picture 4" descr="Image result for windows 10 desktop">
              <a:extLst>
                <a:ext uri="{FF2B5EF4-FFF2-40B4-BE49-F238E27FC236}">
                  <a16:creationId xmlns:a16="http://schemas.microsoft.com/office/drawing/2014/main" id="{35BB16B0-B4B2-4CA2-A2F3-E01D97CCFC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7" name="Trapezoid 106">
              <a:extLst>
                <a:ext uri="{FF2B5EF4-FFF2-40B4-BE49-F238E27FC236}">
                  <a16:creationId xmlns:a16="http://schemas.microsoft.com/office/drawing/2014/main" id="{DCF8389B-639D-4BBE-8DDD-1365918D38B9}"/>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5B8D1566-B887-4A16-904F-D1B8DE30BDB4}"/>
              </a:ext>
            </a:extLst>
          </p:cNvPr>
          <p:cNvGrpSpPr>
            <a:grpSpLocks noChangeAspect="1"/>
          </p:cNvGrpSpPr>
          <p:nvPr/>
        </p:nvGrpSpPr>
        <p:grpSpPr>
          <a:xfrm>
            <a:off x="5556751" y="2655710"/>
            <a:ext cx="1390274" cy="953320"/>
            <a:chOff x="7768792" y="1949718"/>
            <a:chExt cx="2436501" cy="1670724"/>
          </a:xfrm>
        </p:grpSpPr>
        <p:pic>
          <p:nvPicPr>
            <p:cNvPr id="109" name="Picture 108"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15B7D363-FC96-41EC-8B62-1EE8AEB6B55D}"/>
                </a:ext>
              </a:extLst>
            </p:cNvPr>
            <p:cNvPicPr preferRelativeResize="0">
              <a:picLocks/>
            </p:cNvPicPr>
            <p:nvPr/>
          </p:nvPicPr>
          <p:blipFill rotWithShape="1">
            <a:blip r:embed="rId4" cstate="email">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10" name="Picture 109" descr="Adobe_Acrobat_Reader.png">
              <a:extLst>
                <a:ext uri="{FF2B5EF4-FFF2-40B4-BE49-F238E27FC236}">
                  <a16:creationId xmlns:a16="http://schemas.microsoft.com/office/drawing/2014/main" id="{9E45152E-C16B-421E-B97A-19B0E4091B06}"/>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11" name="Picture 110" descr="PowerPoint_15.png">
              <a:extLst>
                <a:ext uri="{FF2B5EF4-FFF2-40B4-BE49-F238E27FC236}">
                  <a16:creationId xmlns:a16="http://schemas.microsoft.com/office/drawing/2014/main" id="{1C3D42EC-EB46-4705-A0B6-4757AA5FB6C3}"/>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12" name="Picture 111" descr="vmware_workstation_by_lordcro-d5zep46.png">
              <a:extLst>
                <a:ext uri="{FF2B5EF4-FFF2-40B4-BE49-F238E27FC236}">
                  <a16:creationId xmlns:a16="http://schemas.microsoft.com/office/drawing/2014/main" id="{E470B9CB-94FA-409A-AC24-21563E4254CD}"/>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13" name="Picture 112" descr="icon320x320.png">
              <a:extLst>
                <a:ext uri="{FF2B5EF4-FFF2-40B4-BE49-F238E27FC236}">
                  <a16:creationId xmlns:a16="http://schemas.microsoft.com/office/drawing/2014/main" id="{69A21803-76CB-4FE0-B985-CB279528783F}"/>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14" name="Picture 113" descr="4448150067_cb7c571254.jpg">
              <a:extLst>
                <a:ext uri="{FF2B5EF4-FFF2-40B4-BE49-F238E27FC236}">
                  <a16:creationId xmlns:a16="http://schemas.microsoft.com/office/drawing/2014/main" id="{92D2BEE9-D43B-4501-9AE9-8ECDE8C3B086}"/>
                </a:ext>
              </a:extLst>
            </p:cNvPr>
            <p:cNvPicPr preferRelativeResize="0">
              <a:picLocks/>
            </p:cNvPicPr>
            <p:nvPr/>
          </p:nvPicPr>
          <p:blipFill>
            <a:blip r:embed="rId9" cstate="email">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115" name="Picture 114" descr="Adobe_Photoshop_CS4_icon_(2).png">
              <a:extLst>
                <a:ext uri="{FF2B5EF4-FFF2-40B4-BE49-F238E27FC236}">
                  <a16:creationId xmlns:a16="http://schemas.microsoft.com/office/drawing/2014/main" id="{FFEAF127-264C-475E-9F93-CC7027C441B1}"/>
                </a:ext>
              </a:extLst>
            </p:cNvPr>
            <p:cNvPicPr preferRelativeResize="0">
              <a:picLocks/>
            </p:cNvPicPr>
            <p:nvPr/>
          </p:nvPicPr>
          <p:blipFill rotWithShape="1">
            <a:blip r:embed="rId10" cstate="email">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16" name="Picture 115" descr="Excel_15.png">
              <a:extLst>
                <a:ext uri="{FF2B5EF4-FFF2-40B4-BE49-F238E27FC236}">
                  <a16:creationId xmlns:a16="http://schemas.microsoft.com/office/drawing/2014/main" id="{96CCABB9-9F66-4DF9-8294-FE8AB69E8710}"/>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17" name="Picture 116" descr="Java.png">
              <a:extLst>
                <a:ext uri="{FF2B5EF4-FFF2-40B4-BE49-F238E27FC236}">
                  <a16:creationId xmlns:a16="http://schemas.microsoft.com/office/drawing/2014/main" id="{2759B765-D45D-4B2C-BADF-2B42FB2313B5}"/>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18" name="Picture 117" descr="Outlook_15.png">
              <a:extLst>
                <a:ext uri="{FF2B5EF4-FFF2-40B4-BE49-F238E27FC236}">
                  <a16:creationId xmlns:a16="http://schemas.microsoft.com/office/drawing/2014/main" id="{3FC2E486-D5C7-476B-A513-5BB05432271A}"/>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19" name="Picture 118" descr="Word_15.png">
              <a:extLst>
                <a:ext uri="{FF2B5EF4-FFF2-40B4-BE49-F238E27FC236}">
                  <a16:creationId xmlns:a16="http://schemas.microsoft.com/office/drawing/2014/main" id="{F7233D3C-6ED9-4B99-A0FF-F643B3909074}"/>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20" name="Picture 6" descr="Image result for visio icon">
              <a:extLst>
                <a:ext uri="{FF2B5EF4-FFF2-40B4-BE49-F238E27FC236}">
                  <a16:creationId xmlns:a16="http://schemas.microsoft.com/office/drawing/2014/main" id="{11C72E3C-2EFD-45AA-9C7A-45CC2BF96123}"/>
                </a:ext>
              </a:extLst>
            </p:cNvPr>
            <p:cNvPicPr preferRelativeResize="0">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684E93BB-9641-4CB6-A014-3FB5C13FBFD2}"/>
              </a:ext>
            </a:extLst>
          </p:cNvPr>
          <p:cNvGrpSpPr>
            <a:grpSpLocks noChangeAspect="1"/>
          </p:cNvGrpSpPr>
          <p:nvPr/>
        </p:nvGrpSpPr>
        <p:grpSpPr>
          <a:xfrm>
            <a:off x="5272471" y="2178523"/>
            <a:ext cx="1941841" cy="1841982"/>
            <a:chOff x="7280730" y="1122536"/>
            <a:chExt cx="3403141" cy="3228135"/>
          </a:xfrm>
        </p:grpSpPr>
        <p:sp>
          <p:nvSpPr>
            <p:cNvPr id="122" name="Oval 121">
              <a:extLst>
                <a:ext uri="{FF2B5EF4-FFF2-40B4-BE49-F238E27FC236}">
                  <a16:creationId xmlns:a16="http://schemas.microsoft.com/office/drawing/2014/main" id="{8F2B72BC-4FCD-420D-A4FE-D190A5A66A91}"/>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646FE3-0583-4921-AAE0-DE5A334476A9}"/>
                </a:ext>
              </a:extLst>
            </p:cNvPr>
            <p:cNvGrpSpPr/>
            <p:nvPr/>
          </p:nvGrpSpPr>
          <p:grpSpPr>
            <a:xfrm>
              <a:off x="7768792" y="1954124"/>
              <a:ext cx="2436501" cy="1670724"/>
              <a:chOff x="7768792" y="1949718"/>
              <a:chExt cx="2436501" cy="1670724"/>
            </a:xfrm>
          </p:grpSpPr>
          <p:pic>
            <p:nvPicPr>
              <p:cNvPr id="124" name="Picture 123" descr="Adobe_Acrobat_Reader.png">
                <a:extLst>
                  <a:ext uri="{FF2B5EF4-FFF2-40B4-BE49-F238E27FC236}">
                    <a16:creationId xmlns:a16="http://schemas.microsoft.com/office/drawing/2014/main" id="{19D91300-8575-4329-8213-0D3C913B9313}"/>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25" name="Picture 124" descr="PowerPoint_15.png">
                <a:extLst>
                  <a:ext uri="{FF2B5EF4-FFF2-40B4-BE49-F238E27FC236}">
                    <a16:creationId xmlns:a16="http://schemas.microsoft.com/office/drawing/2014/main" id="{1F06D5CD-BB25-495D-94A4-8A443DD780B9}"/>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26" name="Picture 125" descr="Adobe_Photoshop_CS4_icon_(2).png">
                <a:extLst>
                  <a:ext uri="{FF2B5EF4-FFF2-40B4-BE49-F238E27FC236}">
                    <a16:creationId xmlns:a16="http://schemas.microsoft.com/office/drawing/2014/main" id="{2269818C-13E5-4FD5-845B-FB30E5DA0EA5}"/>
                  </a:ext>
                </a:extLst>
              </p:cNvPr>
              <p:cNvPicPr preferRelativeResize="0">
                <a:picLocks/>
              </p:cNvPicPr>
              <p:nvPr/>
            </p:nvPicPr>
            <p:blipFill rotWithShape="1">
              <a:blip r:embed="rId10" cstate="email">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27" name="Picture 126" descr="Excel_15.png">
                <a:extLst>
                  <a:ext uri="{FF2B5EF4-FFF2-40B4-BE49-F238E27FC236}">
                    <a16:creationId xmlns:a16="http://schemas.microsoft.com/office/drawing/2014/main" id="{D7068C4C-1B98-403C-9813-DE04B9D33213}"/>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28" name="Picture 127" descr="Outlook_15.png">
                <a:extLst>
                  <a:ext uri="{FF2B5EF4-FFF2-40B4-BE49-F238E27FC236}">
                    <a16:creationId xmlns:a16="http://schemas.microsoft.com/office/drawing/2014/main" id="{9EFDDB1C-B010-471C-91EE-5ADA3C908F0A}"/>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29" name="Picture 128" descr="Word_15.png">
                <a:extLst>
                  <a:ext uri="{FF2B5EF4-FFF2-40B4-BE49-F238E27FC236}">
                    <a16:creationId xmlns:a16="http://schemas.microsoft.com/office/drawing/2014/main" id="{F6B49E83-0CD0-4CEB-AD18-9FB03845FDCF}"/>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130" name="Group 129">
            <a:extLst>
              <a:ext uri="{FF2B5EF4-FFF2-40B4-BE49-F238E27FC236}">
                <a16:creationId xmlns:a16="http://schemas.microsoft.com/office/drawing/2014/main" id="{B59DD6C6-35C4-46C3-A545-2E0524A934DB}"/>
              </a:ext>
            </a:extLst>
          </p:cNvPr>
          <p:cNvGrpSpPr>
            <a:grpSpLocks noChangeAspect="1"/>
          </p:cNvGrpSpPr>
          <p:nvPr/>
        </p:nvGrpSpPr>
        <p:grpSpPr>
          <a:xfrm>
            <a:off x="5272471" y="2178523"/>
            <a:ext cx="1941841" cy="1841982"/>
            <a:chOff x="7292230" y="1137175"/>
            <a:chExt cx="3403140" cy="3228135"/>
          </a:xfrm>
        </p:grpSpPr>
        <p:sp>
          <p:nvSpPr>
            <p:cNvPr id="131" name="Oval 130">
              <a:extLst>
                <a:ext uri="{FF2B5EF4-FFF2-40B4-BE49-F238E27FC236}">
                  <a16:creationId xmlns:a16="http://schemas.microsoft.com/office/drawing/2014/main" id="{44429761-4584-48D4-AD1C-6F24D772C5D9}"/>
                </a:ext>
              </a:extLst>
            </p:cNvPr>
            <p:cNvSpPr/>
            <p:nvPr/>
          </p:nvSpPr>
          <p:spPr>
            <a:xfrm>
              <a:off x="7292230" y="1137175"/>
              <a:ext cx="3403140" cy="3228135"/>
            </a:xfrm>
            <a:prstGeom prst="ellipse">
              <a:avLst/>
            </a:prstGeom>
            <a:solidFill>
              <a:srgbClr val="000000">
                <a:alpha val="75000"/>
              </a:srgbClr>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2" name="Group 131">
              <a:extLst>
                <a:ext uri="{FF2B5EF4-FFF2-40B4-BE49-F238E27FC236}">
                  <a16:creationId xmlns:a16="http://schemas.microsoft.com/office/drawing/2014/main" id="{5EAAAD2E-9F46-480A-9779-86476DA16070}"/>
                </a:ext>
              </a:extLst>
            </p:cNvPr>
            <p:cNvGrpSpPr/>
            <p:nvPr/>
          </p:nvGrpSpPr>
          <p:grpSpPr>
            <a:xfrm>
              <a:off x="7768792" y="1967065"/>
              <a:ext cx="2436501" cy="1670724"/>
              <a:chOff x="7768792" y="1949718"/>
              <a:chExt cx="2436501" cy="1670724"/>
            </a:xfrm>
          </p:grpSpPr>
          <p:pic>
            <p:nvPicPr>
              <p:cNvPr id="133" name="Picture 132"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C0CA63FF-4F93-4F7A-9CD3-33D047BEC2D4}"/>
                  </a:ext>
                </a:extLst>
              </p:cNvPr>
              <p:cNvPicPr preferRelativeResize="0">
                <a:picLocks/>
              </p:cNvPicPr>
              <p:nvPr/>
            </p:nvPicPr>
            <p:blipFill rotWithShape="1">
              <a:blip r:embed="rId4" cstate="email">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34" name="Picture 133" descr="vmware_workstation_by_lordcro-d5zep46.png">
                <a:extLst>
                  <a:ext uri="{FF2B5EF4-FFF2-40B4-BE49-F238E27FC236}">
                    <a16:creationId xmlns:a16="http://schemas.microsoft.com/office/drawing/2014/main" id="{57482CC0-A3D0-45D5-83FF-B7D2B22EB23E}"/>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35" name="Picture 134" descr="icon320x320.png">
                <a:extLst>
                  <a:ext uri="{FF2B5EF4-FFF2-40B4-BE49-F238E27FC236}">
                    <a16:creationId xmlns:a16="http://schemas.microsoft.com/office/drawing/2014/main" id="{A464730C-500F-4D81-992E-2FD55FE02FE0}"/>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36" name="Picture 135" descr="Excel_15.png">
                <a:extLst>
                  <a:ext uri="{FF2B5EF4-FFF2-40B4-BE49-F238E27FC236}">
                    <a16:creationId xmlns:a16="http://schemas.microsoft.com/office/drawing/2014/main" id="{968934E7-82A2-40ED-91D4-A895FC3379DD}"/>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37" name="Picture 136" descr="Java.png">
                <a:extLst>
                  <a:ext uri="{FF2B5EF4-FFF2-40B4-BE49-F238E27FC236}">
                    <a16:creationId xmlns:a16="http://schemas.microsoft.com/office/drawing/2014/main" id="{88D2E541-0662-48FD-93A1-4FD579D29528}"/>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38" name="Picture 137" descr="Outlook_15.png">
                <a:extLst>
                  <a:ext uri="{FF2B5EF4-FFF2-40B4-BE49-F238E27FC236}">
                    <a16:creationId xmlns:a16="http://schemas.microsoft.com/office/drawing/2014/main" id="{7E65F12B-A6D9-4992-87C2-F37CCD9746D5}"/>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39" name="Picture 138" descr="Word_15.png">
                <a:extLst>
                  <a:ext uri="{FF2B5EF4-FFF2-40B4-BE49-F238E27FC236}">
                    <a16:creationId xmlns:a16="http://schemas.microsoft.com/office/drawing/2014/main" id="{C55F2A77-0090-4BDB-AD43-5B1A49410E2B}"/>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41" name="Picture 6" descr="Image result for visio icon">
                <a:extLst>
                  <a:ext uri="{FF2B5EF4-FFF2-40B4-BE49-F238E27FC236}">
                    <a16:creationId xmlns:a16="http://schemas.microsoft.com/office/drawing/2014/main" id="{EC81DF52-E96D-4C97-A659-D5790ED15BED}"/>
                  </a:ext>
                </a:extLst>
              </p:cNvPr>
              <p:cNvPicPr preferRelativeResize="0">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95625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9">
                                            <p:txEl>
                                              <p:pRg st="0" end="0"/>
                                            </p:txEl>
                                          </p:spTgt>
                                        </p:tgtEl>
                                        <p:attrNameLst>
                                          <p:attrName>style.visibility</p:attrName>
                                        </p:attrNameLst>
                                      </p:cBhvr>
                                      <p:to>
                                        <p:strVal val="visible"/>
                                      </p:to>
                                    </p:set>
                                    <p:animEffect transition="in" filter="fade">
                                      <p:cBhvr>
                                        <p:cTn id="11" dur="500"/>
                                        <p:tgtEl>
                                          <p:spTgt spid="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9">
                                            <p:txEl>
                                              <p:pRg st="1" end="1"/>
                                            </p:txEl>
                                          </p:spTgt>
                                        </p:tgtEl>
                                        <p:attrNameLst>
                                          <p:attrName>style.visibility</p:attrName>
                                        </p:attrNameLst>
                                      </p:cBhvr>
                                      <p:to>
                                        <p:strVal val="visible"/>
                                      </p:to>
                                    </p:set>
                                    <p:animEffect transition="in" filter="fade">
                                      <p:cBhvr>
                                        <p:cTn id="16" dur="500"/>
                                        <p:tgtEl>
                                          <p:spTgt spid="79">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xEl>
                                              <p:pRg st="2" end="2"/>
                                            </p:txEl>
                                          </p:spTgt>
                                        </p:tgtEl>
                                        <p:attrNameLst>
                                          <p:attrName>style.visibility</p:attrName>
                                        </p:attrNameLst>
                                      </p:cBhvr>
                                      <p:to>
                                        <p:strVal val="visible"/>
                                      </p:to>
                                    </p:set>
                                    <p:animEffect transition="in" filter="fade">
                                      <p:cBhvr>
                                        <p:cTn id="19" dur="500"/>
                                        <p:tgtEl>
                                          <p:spTgt spid="79">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21"/>
                                        </p:tgtEl>
                                      </p:cBhvr>
                                    </p:animEffect>
                                    <p:set>
                                      <p:cBhvr>
                                        <p:cTn id="27" dur="1" fill="hold">
                                          <p:stCondLst>
                                            <p:cond delay="499"/>
                                          </p:stCondLst>
                                        </p:cTn>
                                        <p:tgtEl>
                                          <p:spTgt spid="121"/>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xEl>
                                              <p:pRg st="3" end="3"/>
                                            </p:txEl>
                                          </p:spTgt>
                                        </p:tgtEl>
                                        <p:attrNameLst>
                                          <p:attrName>style.visibility</p:attrName>
                                        </p:attrNameLst>
                                      </p:cBhvr>
                                      <p:to>
                                        <p:strVal val="visible"/>
                                      </p:to>
                                    </p:set>
                                    <p:animEffect transition="in" filter="fade">
                                      <p:cBhvr>
                                        <p:cTn id="33" dur="500"/>
                                        <p:tgtEl>
                                          <p:spTgt spid="79">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9">
                                            <p:txEl>
                                              <p:pRg st="4" end="4"/>
                                            </p:txEl>
                                          </p:spTgt>
                                        </p:tgtEl>
                                        <p:attrNameLst>
                                          <p:attrName>style.visibility</p:attrName>
                                        </p:attrNameLst>
                                      </p:cBhvr>
                                      <p:to>
                                        <p:strVal val="visible"/>
                                      </p:to>
                                    </p:set>
                                    <p:animEffect transition="in" filter="fade">
                                      <p:cBhvr>
                                        <p:cTn id="36" dur="500"/>
                                        <p:tgtEl>
                                          <p:spTgt spid="79">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9">
                                            <p:txEl>
                                              <p:pRg st="5" end="5"/>
                                            </p:txEl>
                                          </p:spTgt>
                                        </p:tgtEl>
                                        <p:attrNameLst>
                                          <p:attrName>style.visibility</p:attrName>
                                        </p:attrNameLst>
                                      </p:cBhvr>
                                      <p:to>
                                        <p:strVal val="visible"/>
                                      </p:to>
                                    </p:set>
                                    <p:animEffect transition="in" filter="fade">
                                      <p:cBhvr>
                                        <p:cTn id="39" dur="500"/>
                                        <p:tgtEl>
                                          <p:spTgt spid="79">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9">
                                            <p:txEl>
                                              <p:pRg st="6" end="6"/>
                                            </p:txEl>
                                          </p:spTgt>
                                        </p:tgtEl>
                                        <p:attrNameLst>
                                          <p:attrName>style.visibility</p:attrName>
                                        </p:attrNameLst>
                                      </p:cBhvr>
                                      <p:to>
                                        <p:strVal val="visible"/>
                                      </p:to>
                                    </p:set>
                                    <p:animEffect transition="in" filter="fade">
                                      <p:cBhvr>
                                        <p:cTn id="42" dur="500"/>
                                        <p:tgtEl>
                                          <p:spTgt spid="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Securely collocate multiple version</a:t>
            </a:r>
            <a:b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of Java on same base image</a:t>
            </a:r>
          </a:p>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Run each app or website with specific version of Java required for full functionality</a:t>
            </a:r>
          </a:p>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Uses FSLogix App Masking to hide unused versions of Java when not needed</a:t>
            </a:r>
          </a:p>
        </p:txBody>
      </p:sp>
      <p:grpSp>
        <p:nvGrpSpPr>
          <p:cNvPr id="6" name="Group 5">
            <a:extLst>
              <a:ext uri="{FF2B5EF4-FFF2-40B4-BE49-F238E27FC236}">
                <a16:creationId xmlns:a16="http://schemas.microsoft.com/office/drawing/2014/main" id="{6739362F-6039-40B8-817E-953D7614BB59}"/>
              </a:ext>
            </a:extLst>
          </p:cNvPr>
          <p:cNvGrpSpPr/>
          <p:nvPr/>
        </p:nvGrpSpPr>
        <p:grpSpPr>
          <a:xfrm>
            <a:off x="-4228" y="5568367"/>
            <a:ext cx="3188757" cy="818171"/>
            <a:chOff x="4351787" y="5679527"/>
            <a:chExt cx="3252698" cy="834577"/>
          </a:xfrm>
        </p:grpSpPr>
        <p:sp>
          <p:nvSpPr>
            <p:cNvPr id="144" name="Rectangle 143">
              <a:extLst>
                <a:ext uri="{FF2B5EF4-FFF2-40B4-BE49-F238E27FC236}">
                  <a16:creationId xmlns:a16="http://schemas.microsoft.com/office/drawing/2014/main" id="{4C77B8C9-EAB3-4EB5-A8B1-291A1B712658}"/>
                </a:ext>
              </a:extLst>
            </p:cNvPr>
            <p:cNvSpPr/>
            <p:nvPr/>
          </p:nvSpPr>
          <p:spPr bwMode="auto">
            <a:xfrm>
              <a:off x="4351787" y="5679527"/>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Java Redirection </a:t>
              </a:r>
            </a:p>
          </p:txBody>
        </p:sp>
        <p:sp>
          <p:nvSpPr>
            <p:cNvPr id="164" name="Rectangle: Top Corners Rounded 163">
              <a:extLst>
                <a:ext uri="{FF2B5EF4-FFF2-40B4-BE49-F238E27FC236}">
                  <a16:creationId xmlns:a16="http://schemas.microsoft.com/office/drawing/2014/main" id="{DDF1FD07-1D12-4FA2-A924-1C33D5439DD2}"/>
                </a:ext>
              </a:extLst>
            </p:cNvPr>
            <p:cNvSpPr/>
            <p:nvPr/>
          </p:nvSpPr>
          <p:spPr bwMode="auto">
            <a:xfrm rot="5400000">
              <a:off x="4389321" y="578509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73" name="Browser" title="Icon of a browser window">
              <a:extLst>
                <a:ext uri="{FF2B5EF4-FFF2-40B4-BE49-F238E27FC236}">
                  <a16:creationId xmlns:a16="http://schemas.microsoft.com/office/drawing/2014/main" id="{4564127A-7E8A-4D4C-A15C-3E520993F7DD}"/>
                </a:ext>
              </a:extLst>
            </p:cNvPr>
            <p:cNvSpPr>
              <a:spLocks noChangeAspect="1" noEditPoints="1"/>
            </p:cNvSpPr>
            <p:nvPr/>
          </p:nvSpPr>
          <p:spPr bwMode="auto">
            <a:xfrm>
              <a:off x="4492732" y="5968959"/>
              <a:ext cx="319514" cy="2557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4" name="Group 173">
            <a:extLst>
              <a:ext uri="{FF2B5EF4-FFF2-40B4-BE49-F238E27FC236}">
                <a16:creationId xmlns:a16="http://schemas.microsoft.com/office/drawing/2014/main" id="{B0913344-C807-4F7D-B968-896179C27BA9}"/>
              </a:ext>
            </a:extLst>
          </p:cNvPr>
          <p:cNvGrpSpPr>
            <a:grpSpLocks noChangeAspect="1"/>
          </p:cNvGrpSpPr>
          <p:nvPr/>
        </p:nvGrpSpPr>
        <p:grpSpPr>
          <a:xfrm>
            <a:off x="3530011" y="1992542"/>
            <a:ext cx="4006962" cy="2872914"/>
            <a:chOff x="5263383" y="1373332"/>
            <a:chExt cx="5453237" cy="3909868"/>
          </a:xfrm>
        </p:grpSpPr>
        <p:pic>
          <p:nvPicPr>
            <p:cNvPr id="175" name="Picture 174">
              <a:extLst>
                <a:ext uri="{FF2B5EF4-FFF2-40B4-BE49-F238E27FC236}">
                  <a16:creationId xmlns:a16="http://schemas.microsoft.com/office/drawing/2014/main" id="{710DF903-CF01-4DFF-96B9-FDF0BF02A8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3383" y="1373332"/>
              <a:ext cx="5453237" cy="3909868"/>
            </a:xfrm>
            <a:prstGeom prst="rect">
              <a:avLst/>
            </a:prstGeom>
          </p:spPr>
        </p:pic>
        <p:pic>
          <p:nvPicPr>
            <p:cNvPr id="176" name="Picture 175">
              <a:extLst>
                <a:ext uri="{FF2B5EF4-FFF2-40B4-BE49-F238E27FC236}">
                  <a16:creationId xmlns:a16="http://schemas.microsoft.com/office/drawing/2014/main" id="{7A878900-4A91-4B1F-869C-358E80F083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69553" y="3136602"/>
              <a:ext cx="2512125" cy="260220"/>
            </a:xfrm>
            <a:prstGeom prst="rect">
              <a:avLst/>
            </a:prstGeom>
          </p:spPr>
        </p:pic>
      </p:grpSp>
    </p:spTree>
    <p:extLst>
      <p:ext uri="{BB962C8B-B14F-4D97-AF65-F5344CB8AC3E}">
        <p14:creationId xmlns:p14="http://schemas.microsoft.com/office/powerpoint/2010/main" val="1084681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9">
                                            <p:txEl>
                                              <p:pRg st="1" end="1"/>
                                            </p:txEl>
                                          </p:spTgt>
                                        </p:tgtEl>
                                        <p:attrNameLst>
                                          <p:attrName>style.visibility</p:attrName>
                                        </p:attrNameLst>
                                      </p:cBhvr>
                                      <p:to>
                                        <p:strVal val="visible"/>
                                      </p:to>
                                    </p:set>
                                    <p:animEffect transition="in" filter="fade">
                                      <p:cBhvr>
                                        <p:cTn id="15" dur="500"/>
                                        <p:tgtEl>
                                          <p:spTgt spid="7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xEl>
                                              <p:pRg st="2" end="2"/>
                                            </p:txEl>
                                          </p:spTgt>
                                        </p:tgtEl>
                                        <p:attrNameLst>
                                          <p:attrName>style.visibility</p:attrName>
                                        </p:attrNameLst>
                                      </p:cBhvr>
                                      <p:to>
                                        <p:strVal val="visible"/>
                                      </p:to>
                                    </p:set>
                                    <p:animEffect transition="in" filter="fade">
                                      <p:cBhvr>
                                        <p:cTn id="18" dur="500"/>
                                        <p:tgtEl>
                                          <p:spTgt spid="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desktop computer sitting on a table&#10;&#10;Description generated with very high confidence">
            <a:extLst>
              <a:ext uri="{FF2B5EF4-FFF2-40B4-BE49-F238E27FC236}">
                <a16:creationId xmlns:a16="http://schemas.microsoft.com/office/drawing/2014/main" id="{D9F2066B-D26E-4057-ACCB-381288374E10}"/>
              </a:ext>
            </a:extLst>
          </p:cNvPr>
          <p:cNvPicPr>
            <a:picLocks noGrp="1" noChangeAspect="1"/>
          </p:cNvPicPr>
          <p:nvPr>
            <p:ph type="pic" sz="quarter" idx="4294967295"/>
          </p:nvPr>
        </p:nvPicPr>
        <p:blipFill rotWithShape="1">
          <a:blip r:embed="rId3" cstate="email">
            <a:extLst>
              <a:ext uri="{28A0092B-C50C-407E-A947-70E740481C1C}">
                <a14:useLocalDpi xmlns:a14="http://schemas.microsoft.com/office/drawing/2010/main"/>
              </a:ext>
            </a:extLst>
          </a:blip>
          <a:srcRect/>
          <a:stretch/>
        </p:blipFill>
        <p:spPr>
          <a:xfrm>
            <a:off x="6660379" y="332880"/>
            <a:ext cx="5531621" cy="6338706"/>
          </a:xfrm>
        </p:spPr>
      </p:pic>
      <p:sp>
        <p:nvSpPr>
          <p:cNvPr id="5" name="Text Placeholder 4">
            <a:extLst>
              <a:ext uri="{FF2B5EF4-FFF2-40B4-BE49-F238E27FC236}">
                <a16:creationId xmlns:a16="http://schemas.microsoft.com/office/drawing/2014/main" id="{B172AFBC-7DDF-4F94-9A68-CA1BCFA0C052}"/>
              </a:ext>
            </a:extLst>
          </p:cNvPr>
          <p:cNvSpPr>
            <a:spLocks noGrp="1"/>
          </p:cNvSpPr>
          <p:nvPr>
            <p:ph type="body" sz="quarter" idx="10"/>
          </p:nvPr>
        </p:nvSpPr>
        <p:spPr>
          <a:xfrm>
            <a:off x="275967" y="1147381"/>
            <a:ext cx="6088072" cy="5244962"/>
          </a:xfrm>
        </p:spPr>
        <p:txBody>
          <a:bodyPr/>
          <a:lstStyle/>
          <a:p>
            <a:pPr marL="285750" indent="-285750" defTabSz="914102" fontAlgn="base">
              <a:lnSpc>
                <a:spcPct val="100000"/>
              </a:lnSpc>
              <a:spcBef>
                <a:spcPts val="1176"/>
              </a:spcBef>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To access </a:t>
            </a:r>
            <a:r>
              <a:rPr lang="en-US" sz="2400" dirty="0" err="1">
                <a:latin typeface="Segoe UI" panose="020B0502040204020203" pitchFamily="34" charset="0"/>
                <a:cs typeface="Segoe UI" panose="020B0502040204020203" pitchFamily="34" charset="0"/>
              </a:rPr>
              <a:t>FSLogix</a:t>
            </a:r>
            <a:r>
              <a:rPr lang="en-US" sz="2400" dirty="0">
                <a:latin typeface="Segoe UI" panose="020B0502040204020203" pitchFamily="34" charset="0"/>
                <a:cs typeface="Segoe UI" panose="020B0502040204020203" pitchFamily="34" charset="0"/>
              </a:rPr>
              <a:t> technology Requires:</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Microsoft 365 F1, E3, E5, A3, A5, Business</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Enterprise E3, E5</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Education A3, A5</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VDA per user</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Remote Desktop Services (RDS) Client Access License (CAL) with active Software Assurance (SA)</a:t>
            </a:r>
          </a:p>
          <a:p>
            <a:pPr marL="285750" indent="-285750" fontAlgn="t">
              <a:buFont typeface="Arial" panose="020B0604020202020204" pitchFamily="34" charset="0"/>
              <a:buChar char="•"/>
            </a:pPr>
            <a:r>
              <a:rPr lang="en-US" sz="2400" dirty="0">
                <a:latin typeface="Segoe UI" panose="020B0502040204020203" pitchFamily="34" charset="0"/>
                <a:cs typeface="Segoe UI" panose="020B0502040204020203" pitchFamily="34" charset="0"/>
              </a:rPr>
              <a:t>Entitlements are live today:</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Download here: </a:t>
            </a:r>
            <a:r>
              <a:rPr lang="en-US" dirty="0">
                <a:hlinkClick r:id="rId4" tooltip="https://nam06.safelinks.protection.outlook.com/?url=https%3a%2f%2fdocs.microsoft.com%2fen-us%2ffslogix%2finstall-ht&amp;data=02%7c01%7cdaullo%40microsoft.com%7cfd8f9676365b49e9f24808d6fe412664%7c72f988bf86f141af91ab2d7cd011db47%7c1%7c0%7c636975953105513889&amp;sdata=ofdangvpifrd9gsk0mz%2br%2brbnfuik5wjyq8fxep58hq%3d&amp;reserved=0"/>
              </a:rPr>
              <a:t>https://docs.microsoft.com/en-us/fslogix/install-ht</a:t>
            </a:r>
            <a:r>
              <a:rPr lang="en-US" dirty="0"/>
              <a:t> </a:t>
            </a:r>
          </a:p>
          <a:p>
            <a:pPr marL="509847" lvl="1" indent="-285750" fontAlgn="t">
              <a:buFont typeface="Arial" panose="020B0604020202020204" pitchFamily="34" charset="0"/>
              <a:buChar char="•"/>
            </a:pPr>
            <a:r>
              <a:rPr lang="en-US" dirty="0"/>
              <a:t>Can be used by any customer solution – not just in WVD (recommended ONLY for VDI environments)</a:t>
            </a:r>
          </a:p>
          <a:p>
            <a:pPr marL="509847" lvl="1" indent="-285750" fontAlgn="t">
              <a:buFont typeface="Arial" panose="020B0604020202020204" pitchFamily="34" charset="0"/>
              <a:buChar char="•"/>
            </a:pPr>
            <a:r>
              <a:rPr lang="en-US" dirty="0"/>
              <a:t>High-speed disk and FAST network connectivity highly recommended</a:t>
            </a:r>
          </a:p>
        </p:txBody>
      </p:sp>
      <p:pic>
        <p:nvPicPr>
          <p:cNvPr id="4" name="Picture 3">
            <a:extLst>
              <a:ext uri="{FF2B5EF4-FFF2-40B4-BE49-F238E27FC236}">
                <a16:creationId xmlns:a16="http://schemas.microsoft.com/office/drawing/2014/main" id="{753E68A4-80F4-4B46-BDD8-F105DD83E68E}"/>
              </a:ext>
            </a:extLst>
          </p:cNvPr>
          <p:cNvPicPr>
            <a:picLocks noChangeAspect="1"/>
          </p:cNvPicPr>
          <p:nvPr/>
        </p:nvPicPr>
        <p:blipFill>
          <a:blip r:embed="rId5"/>
          <a:stretch>
            <a:fillRect/>
          </a:stretch>
        </p:blipFill>
        <p:spPr>
          <a:xfrm>
            <a:off x="1290898" y="172052"/>
            <a:ext cx="3276600" cy="704850"/>
          </a:xfrm>
          <a:prstGeom prst="rect">
            <a:avLst/>
          </a:prstGeom>
        </p:spPr>
      </p:pic>
      <p:sp>
        <p:nvSpPr>
          <p:cNvPr id="6" name="Rectangle 5">
            <a:extLst>
              <a:ext uri="{FF2B5EF4-FFF2-40B4-BE49-F238E27FC236}">
                <a16:creationId xmlns:a16="http://schemas.microsoft.com/office/drawing/2014/main" id="{E7D040ED-D611-4DEE-82A9-66EE555B9515}"/>
              </a:ext>
            </a:extLst>
          </p:cNvPr>
          <p:cNvSpPr/>
          <p:nvPr/>
        </p:nvSpPr>
        <p:spPr>
          <a:xfrm>
            <a:off x="6660379" y="332880"/>
            <a:ext cx="5255654" cy="1077218"/>
          </a:xfrm>
          <a:prstGeom prst="rect">
            <a:avLst/>
          </a:prstGeom>
        </p:spPr>
        <p:txBody>
          <a:bodyPr wrap="square">
            <a:spAutoFit/>
          </a:bodyPr>
          <a:lstStyle/>
          <a:p>
            <a:r>
              <a:rPr lang="en-US" sz="1600" dirty="0" err="1">
                <a:latin typeface="Calibri" panose="020F0502020204030204" pitchFamily="34" charset="0"/>
                <a:ea typeface="Calibri" panose="020F0502020204030204" pitchFamily="34" charset="0"/>
              </a:rPr>
              <a:t>FSlogix</a:t>
            </a:r>
            <a:r>
              <a:rPr lang="en-US" sz="1600" dirty="0">
                <a:latin typeface="Calibri" panose="020F0502020204030204" pitchFamily="34" charset="0"/>
                <a:ea typeface="Calibri" panose="020F0502020204030204" pitchFamily="34" charset="0"/>
              </a:rPr>
              <a:t> with Azure NetApp Files:</a:t>
            </a:r>
          </a:p>
          <a:p>
            <a:r>
              <a:rPr lang="en-US" sz="1600" u="sng" dirty="0">
                <a:solidFill>
                  <a:srgbClr val="0563C1"/>
                </a:solidFill>
                <a:latin typeface="Calibri" panose="020F0502020204030204" pitchFamily="34" charset="0"/>
                <a:ea typeface="Calibri" panose="020F0502020204030204" pitchFamily="34" charset="0"/>
                <a:hlinkClick r:id="rId6"/>
              </a:rPr>
              <a:t>https://docs.microsoft.com/en-us/azure/azure-netapp-files/azure-netapp-files-solution-architectures#windows-virtual-desktopvdi-solutions</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56400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sz="4000" dirty="0"/>
              <a:t>Deploy Common Names across OU’s, GPO’s, Resource Groups, HostPools &amp; VM Names in AD</a:t>
            </a:r>
          </a:p>
        </p:txBody>
      </p:sp>
      <p:sp>
        <p:nvSpPr>
          <p:cNvPr id="10" name="Rectangle 9">
            <a:extLst>
              <a:ext uri="{FF2B5EF4-FFF2-40B4-BE49-F238E27FC236}">
                <a16:creationId xmlns:a16="http://schemas.microsoft.com/office/drawing/2014/main" id="{0D67E6FC-B03A-4DE8-8947-86645B0BC93A}"/>
              </a:ext>
            </a:extLst>
          </p:cNvPr>
          <p:cNvSpPr/>
          <p:nvPr/>
        </p:nvSpPr>
        <p:spPr bwMode="auto">
          <a:xfrm>
            <a:off x="6457072" y="3888065"/>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PAF05086</a:t>
            </a:r>
            <a:r>
              <a:rPr lang="en-US" sz="1600" dirty="0">
                <a:solidFill>
                  <a:schemeClr val="tx2"/>
                </a:solidFill>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87867" y="4764386"/>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81474" y="4764386"/>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81472" y="3982887"/>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87866" y="3987436"/>
            <a:ext cx="468965" cy="436611"/>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874" y="4401986"/>
            <a:ext cx="780290" cy="780290"/>
          </a:xfrm>
          <a:prstGeom prst="rect">
            <a:avLst/>
          </a:prstGeom>
        </p:spPr>
      </p:pic>
      <p:sp>
        <p:nvSpPr>
          <p:cNvPr id="30" name="TextBox 29">
            <a:extLst>
              <a:ext uri="{FF2B5EF4-FFF2-40B4-BE49-F238E27FC236}">
                <a16:creationId xmlns:a16="http://schemas.microsoft.com/office/drawing/2014/main" id="{378C3344-3BA7-4BFB-A551-6EEDB1CD95F2}"/>
              </a:ext>
            </a:extLst>
          </p:cNvPr>
          <p:cNvSpPr txBox="1"/>
          <p:nvPr/>
        </p:nvSpPr>
        <p:spPr>
          <a:xfrm>
            <a:off x="3166697" y="3843726"/>
            <a:ext cx="255791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\\FSLFS\Share\</a:t>
            </a:r>
            <a:r>
              <a:rPr lang="en-US" sz="1600" b="1" u="sng" dirty="0">
                <a:gradFill>
                  <a:gsLst>
                    <a:gs pos="2917">
                      <a:schemeClr val="tx1"/>
                    </a:gs>
                    <a:gs pos="30000">
                      <a:schemeClr val="tx1"/>
                    </a:gs>
                  </a:gsLst>
                  <a:lin ang="5400000" scaled="0"/>
                </a:gradFill>
              </a:rPr>
              <a:t>PAF05086</a:t>
            </a:r>
          </a:p>
        </p:txBody>
      </p:sp>
      <p:sp>
        <p:nvSpPr>
          <p:cNvPr id="40" name="TextBox 39">
            <a:extLst>
              <a:ext uri="{FF2B5EF4-FFF2-40B4-BE49-F238E27FC236}">
                <a16:creationId xmlns:a16="http://schemas.microsoft.com/office/drawing/2014/main" id="{0669FA7E-809E-4068-A7DC-DEEF8A91671E}"/>
              </a:ext>
            </a:extLst>
          </p:cNvPr>
          <p:cNvSpPr txBox="1"/>
          <p:nvPr/>
        </p:nvSpPr>
        <p:spPr>
          <a:xfrm>
            <a:off x="7150903" y="5495674"/>
            <a:ext cx="4980553"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Name is consistent across all components – easy to see which parts are related</a:t>
            </a:r>
          </a:p>
        </p:txBody>
      </p:sp>
      <p:pic>
        <p:nvPicPr>
          <p:cNvPr id="3" name="Picture 2">
            <a:extLst>
              <a:ext uri="{FF2B5EF4-FFF2-40B4-BE49-F238E27FC236}">
                <a16:creationId xmlns:a16="http://schemas.microsoft.com/office/drawing/2014/main" id="{84C4B033-21C3-40DE-9362-41E1AC3F7E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82" y="3389967"/>
            <a:ext cx="2695575" cy="1504950"/>
          </a:xfrm>
          <a:prstGeom prst="rect">
            <a:avLst/>
          </a:prstGeom>
        </p:spPr>
      </p:pic>
      <p:sp>
        <p:nvSpPr>
          <p:cNvPr id="22" name="TextBox 21">
            <a:extLst>
              <a:ext uri="{FF2B5EF4-FFF2-40B4-BE49-F238E27FC236}">
                <a16:creationId xmlns:a16="http://schemas.microsoft.com/office/drawing/2014/main" id="{835E0C42-D6AE-4183-ACB4-8BDBBF0CE312}"/>
              </a:ext>
            </a:extLst>
          </p:cNvPr>
          <p:cNvSpPr txBox="1"/>
          <p:nvPr/>
        </p:nvSpPr>
        <p:spPr>
          <a:xfrm>
            <a:off x="2848857" y="1804993"/>
            <a:ext cx="2916669" cy="1618905"/>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3. Create GPO’s for each OU w/the same name</a:t>
            </a:r>
          </a:p>
          <a:p>
            <a:pPr marL="287338" indent="-287338">
              <a:lnSpc>
                <a:spcPct val="90000"/>
              </a:lnSpc>
              <a:spcAft>
                <a:spcPts val="600"/>
              </a:spcAft>
            </a:pPr>
            <a:r>
              <a:rPr lang="en-US" sz="1800" dirty="0">
                <a:gradFill>
                  <a:gsLst>
                    <a:gs pos="2917">
                      <a:schemeClr val="tx1"/>
                    </a:gs>
                    <a:gs pos="30000">
                      <a:schemeClr val="tx1"/>
                    </a:gs>
                  </a:gsLst>
                  <a:lin ang="5400000" scaled="0"/>
                </a:gradFill>
              </a:rPr>
              <a:t>4. GPO points to FSL Profile share w/same name</a:t>
            </a:r>
          </a:p>
        </p:txBody>
      </p:sp>
      <p:sp>
        <p:nvSpPr>
          <p:cNvPr id="31" name="TextBox 30">
            <a:extLst>
              <a:ext uri="{FF2B5EF4-FFF2-40B4-BE49-F238E27FC236}">
                <a16:creationId xmlns:a16="http://schemas.microsoft.com/office/drawing/2014/main" id="{47A82E86-A132-465A-ACCB-B14C32B64EBC}"/>
              </a:ext>
            </a:extLst>
          </p:cNvPr>
          <p:cNvSpPr txBox="1"/>
          <p:nvPr/>
        </p:nvSpPr>
        <p:spPr>
          <a:xfrm>
            <a:off x="0" y="1771062"/>
            <a:ext cx="2998315" cy="1618905"/>
          </a:xfrm>
          <a:prstGeom prst="rect">
            <a:avLst/>
          </a:prstGeom>
          <a:noFill/>
        </p:spPr>
        <p:txBody>
          <a:bodyPr wrap="square" lIns="182880" tIns="146304" rIns="182880" bIns="146304" rtlCol="0">
            <a:spAutoFit/>
          </a:bodyPr>
          <a:lstStyle/>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Create an OU Structure</a:t>
            </a:r>
          </a:p>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Naming convention is </a:t>
            </a:r>
            <a:r>
              <a:rPr lang="en-US" sz="1800" b="1" i="1" dirty="0">
                <a:gradFill>
                  <a:gsLst>
                    <a:gs pos="2917">
                      <a:schemeClr val="tx1"/>
                    </a:gs>
                    <a:gs pos="30000">
                      <a:schemeClr val="tx1"/>
                    </a:gs>
                  </a:gsLst>
                  <a:lin ang="5400000" scaled="0"/>
                </a:gradFill>
              </a:rPr>
              <a:t>OU, HostPool, Share, and VM Name all match</a:t>
            </a:r>
          </a:p>
        </p:txBody>
      </p:sp>
      <p:pic>
        <p:nvPicPr>
          <p:cNvPr id="23" name="Picture 22">
            <a:extLst>
              <a:ext uri="{FF2B5EF4-FFF2-40B4-BE49-F238E27FC236}">
                <a16:creationId xmlns:a16="http://schemas.microsoft.com/office/drawing/2014/main" id="{8EA2B618-9837-4DA4-B161-11F8C944760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297491" y="3412847"/>
            <a:ext cx="1666875" cy="389684"/>
          </a:xfrm>
          <a:prstGeom prst="rect">
            <a:avLst/>
          </a:prstGeom>
        </p:spPr>
      </p:pic>
      <p:sp>
        <p:nvSpPr>
          <p:cNvPr id="25" name="Rectangle: Rounded Corners 24">
            <a:extLst>
              <a:ext uri="{FF2B5EF4-FFF2-40B4-BE49-F238E27FC236}">
                <a16:creationId xmlns:a16="http://schemas.microsoft.com/office/drawing/2014/main" id="{DF7CBAEE-A072-4766-B495-FCBF66EEA74D}"/>
              </a:ext>
            </a:extLst>
          </p:cNvPr>
          <p:cNvSpPr/>
          <p:nvPr/>
        </p:nvSpPr>
        <p:spPr bwMode="auto">
          <a:xfrm>
            <a:off x="1332931" y="3723191"/>
            <a:ext cx="1191681" cy="357490"/>
          </a:xfrm>
          <a:prstGeom prst="roundRect">
            <a:avLst/>
          </a:prstGeom>
          <a:noFill/>
          <a:ln w="57150">
            <a:solidFill>
              <a:schemeClr val="accent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a:extLst>
              <a:ext uri="{FF2B5EF4-FFF2-40B4-BE49-F238E27FC236}">
                <a16:creationId xmlns:a16="http://schemas.microsoft.com/office/drawing/2014/main" id="{D8EC225E-C6DC-4517-A3DB-B5E6304F63EE}"/>
              </a:ext>
            </a:extLst>
          </p:cNvPr>
          <p:cNvCxnSpPr>
            <a:cxnSpLocks/>
            <a:endCxn id="23" idx="1"/>
          </p:cNvCxnSpPr>
          <p:nvPr/>
        </p:nvCxnSpPr>
        <p:spPr>
          <a:xfrm flipV="1">
            <a:off x="2688603" y="3607689"/>
            <a:ext cx="608888" cy="2537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994CEB0-5729-4B1D-86E4-41A39E2C71FF}"/>
              </a:ext>
            </a:extLst>
          </p:cNvPr>
          <p:cNvCxnSpPr>
            <a:cxnSpLocks/>
            <a:stCxn id="23" idx="3"/>
          </p:cNvCxnSpPr>
          <p:nvPr/>
        </p:nvCxnSpPr>
        <p:spPr>
          <a:xfrm>
            <a:off x="4964366" y="3607689"/>
            <a:ext cx="266142" cy="280376"/>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5E3772E-324A-4DBD-9EB1-DDDBF986E03B}"/>
              </a:ext>
            </a:extLst>
          </p:cNvPr>
          <p:cNvSpPr txBox="1"/>
          <p:nvPr/>
        </p:nvSpPr>
        <p:spPr>
          <a:xfrm>
            <a:off x="5912911" y="1786406"/>
            <a:ext cx="3166101" cy="2139047"/>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5. Create a HostPool of the same name that populates the OU</a:t>
            </a:r>
          </a:p>
          <a:p>
            <a:pPr marL="287338" indent="-287338">
              <a:lnSpc>
                <a:spcPct val="90000"/>
              </a:lnSpc>
              <a:spcAft>
                <a:spcPts val="600"/>
              </a:spcAft>
            </a:pPr>
            <a:r>
              <a:rPr lang="en-US" sz="1800"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 Deploy to Resource Group of the same name </a:t>
            </a:r>
            <a:r>
              <a:rPr lang="en-US" sz="1400" b="1" u="sng" dirty="0">
                <a:gradFill>
                  <a:gsLst>
                    <a:gs pos="2917">
                      <a:schemeClr val="tx1"/>
                    </a:gs>
                    <a:gs pos="30000">
                      <a:schemeClr val="tx1"/>
                    </a:gs>
                  </a:gsLst>
                  <a:lin ang="5400000" scaled="0"/>
                </a:gradFill>
              </a:rPr>
              <a:t>PAF05086</a:t>
            </a:r>
          </a:p>
          <a:p>
            <a:pPr marL="287338" indent="-287338">
              <a:lnSpc>
                <a:spcPct val="90000"/>
              </a:lnSpc>
              <a:spcAft>
                <a:spcPts val="600"/>
              </a:spcAft>
            </a:pPr>
            <a:r>
              <a:rPr lang="en-US" sz="1800" dirty="0">
                <a:gradFill>
                  <a:gsLst>
                    <a:gs pos="2917">
                      <a:schemeClr val="tx1"/>
                    </a:gs>
                    <a:gs pos="30000">
                      <a:schemeClr val="tx1"/>
                    </a:gs>
                  </a:gsLst>
                  <a:lin ang="5400000" scaled="0"/>
                </a:gradFill>
              </a:rPr>
              <a:t>6. Name VMs with same name</a:t>
            </a:r>
          </a:p>
        </p:txBody>
      </p:sp>
      <p:cxnSp>
        <p:nvCxnSpPr>
          <p:cNvPr id="42" name="Straight Arrow Connector 41">
            <a:extLst>
              <a:ext uri="{FF2B5EF4-FFF2-40B4-BE49-F238E27FC236}">
                <a16:creationId xmlns:a16="http://schemas.microsoft.com/office/drawing/2014/main" id="{10CE7706-2161-44A9-8ABB-313179DB14A0}"/>
              </a:ext>
            </a:extLst>
          </p:cNvPr>
          <p:cNvCxnSpPr>
            <a:cxnSpLocks/>
          </p:cNvCxnSpPr>
          <p:nvPr/>
        </p:nvCxnSpPr>
        <p:spPr>
          <a:xfrm flipH="1">
            <a:off x="8050437" y="3613010"/>
            <a:ext cx="1294903" cy="86392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A1A279C-2088-4114-ADB0-E9CB7551920D}"/>
              </a:ext>
            </a:extLst>
          </p:cNvPr>
          <p:cNvSpPr txBox="1"/>
          <p:nvPr/>
        </p:nvSpPr>
        <p:spPr>
          <a:xfrm>
            <a:off x="8823623" y="2356452"/>
            <a:ext cx="2309643" cy="1625060"/>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VM NetBIOS names are </a:t>
            </a:r>
            <a:r>
              <a:rPr lang="en-US" sz="2400" b="1" u="sng" dirty="0">
                <a:gradFill>
                  <a:gsLst>
                    <a:gs pos="2917">
                      <a:schemeClr val="tx1"/>
                    </a:gs>
                    <a:gs pos="30000">
                      <a:schemeClr val="tx1"/>
                    </a:gs>
                  </a:gsLst>
                  <a:lin ang="5400000" scaled="0"/>
                </a:gradFill>
              </a:rPr>
              <a:t>PAF05086-0, -1, etc.</a:t>
            </a:r>
          </a:p>
        </p:txBody>
      </p:sp>
      <p:cxnSp>
        <p:nvCxnSpPr>
          <p:cNvPr id="45" name="Straight Arrow Connector 44">
            <a:extLst>
              <a:ext uri="{FF2B5EF4-FFF2-40B4-BE49-F238E27FC236}">
                <a16:creationId xmlns:a16="http://schemas.microsoft.com/office/drawing/2014/main" id="{E3633DA4-6001-45A2-B773-D5B333F82E07}"/>
              </a:ext>
            </a:extLst>
          </p:cNvPr>
          <p:cNvCxnSpPr/>
          <p:nvPr/>
        </p:nvCxnSpPr>
        <p:spPr>
          <a:xfrm flipV="1">
            <a:off x="755176" y="3802531"/>
            <a:ext cx="0" cy="2120597"/>
          </a:xfrm>
          <a:prstGeom prst="straightConnector1">
            <a:avLst/>
          </a:prstGeom>
          <a:ln w="412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FB7438-DB7F-441F-9F83-45457FAF13C0}"/>
              </a:ext>
            </a:extLst>
          </p:cNvPr>
          <p:cNvSpPr txBox="1"/>
          <p:nvPr/>
        </p:nvSpPr>
        <p:spPr>
          <a:xfrm>
            <a:off x="699831" y="4862829"/>
            <a:ext cx="2231305"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Block Inheritance Here</a:t>
            </a:r>
          </a:p>
        </p:txBody>
      </p:sp>
    </p:spTree>
    <p:extLst>
      <p:ext uri="{BB962C8B-B14F-4D97-AF65-F5344CB8AC3E}">
        <p14:creationId xmlns:p14="http://schemas.microsoft.com/office/powerpoint/2010/main" val="187851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0" grpId="0"/>
      <p:bldP spid="22" grpId="0"/>
      <p:bldP spid="41" grpId="0"/>
      <p:bldP spid="43" grpId="0"/>
      <p:bldP spid="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C8166-5DA0-4E36-8AA8-7B36AC829CFC}"/>
              </a:ext>
            </a:extLst>
          </p:cNvPr>
          <p:cNvSpPr>
            <a:spLocks noGrp="1"/>
          </p:cNvSpPr>
          <p:nvPr>
            <p:ph type="title"/>
          </p:nvPr>
        </p:nvSpPr>
        <p:spPr>
          <a:xfrm>
            <a:off x="588263" y="2425541"/>
            <a:ext cx="4167887" cy="1107996"/>
          </a:xfrm>
        </p:spPr>
        <p:txBody>
          <a:bodyPr/>
          <a:lstStyle/>
          <a:p>
            <a:r>
              <a:rPr lang="en-US" dirty="0"/>
              <a:t>WVD Azure PaaS Services</a:t>
            </a:r>
          </a:p>
        </p:txBody>
      </p:sp>
      <p:sp>
        <p:nvSpPr>
          <p:cNvPr id="5" name="Text Placeholder 4">
            <a:extLst>
              <a:ext uri="{FF2B5EF4-FFF2-40B4-BE49-F238E27FC236}">
                <a16:creationId xmlns:a16="http://schemas.microsoft.com/office/drawing/2014/main" id="{9ED3A636-294B-4C05-9226-5F15459061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7912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No More “Big Iron” Server Farms</a:t>
            </a:r>
            <a:br>
              <a:rPr lang="en-US" sz="2800" dirty="0"/>
            </a:br>
            <a:endParaRPr lang="en-US" sz="2800" dirty="0"/>
          </a:p>
        </p:txBody>
      </p:sp>
      <p:sp>
        <p:nvSpPr>
          <p:cNvPr id="6" name="TextBox 5">
            <a:extLst>
              <a:ext uri="{FF2B5EF4-FFF2-40B4-BE49-F238E27FC236}">
                <a16:creationId xmlns:a16="http://schemas.microsoft.com/office/drawing/2014/main" id="{B3A3A099-92EB-4C81-85DB-BEA1B8C37B46}"/>
              </a:ext>
            </a:extLst>
          </p:cNvPr>
          <p:cNvSpPr txBox="1"/>
          <p:nvPr/>
        </p:nvSpPr>
        <p:spPr>
          <a:xfrm>
            <a:off x="534390" y="1730836"/>
            <a:ext cx="3773712" cy="344709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VDI Requires Beefy Servers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 worst-case load)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Complexity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 Windows Services required across multiple systems)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Management overhead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servers/services need updates, monitoring, etc.)</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LAN-centric Infra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 to remote users via web servers)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 </a:t>
            </a:r>
            <a:r>
              <a:rPr kumimoji="0" lang="en-US" sz="2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compat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challenges </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(it’s not Windows Client)</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34E46F63-067B-40E8-A057-CB608AE748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9407" y="1730836"/>
            <a:ext cx="6865784" cy="4344951"/>
          </a:xfrm>
          <a:prstGeom prst="rect">
            <a:avLst/>
          </a:prstGeom>
        </p:spPr>
      </p:pic>
      <p:sp>
        <p:nvSpPr>
          <p:cNvPr id="2" name="Rectangle 1">
            <a:extLst>
              <a:ext uri="{FF2B5EF4-FFF2-40B4-BE49-F238E27FC236}">
                <a16:creationId xmlns:a16="http://schemas.microsoft.com/office/drawing/2014/main" id="{97E425A7-7E29-463E-A979-1BD4D931211B}"/>
              </a:ext>
            </a:extLst>
          </p:cNvPr>
          <p:cNvSpPr/>
          <p:nvPr/>
        </p:nvSpPr>
        <p:spPr>
          <a:xfrm rot="1488145">
            <a:off x="2827633" y="2372265"/>
            <a:ext cx="6308137" cy="264687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effectLst/>
                <a:uLnTx/>
                <a:uFillTx/>
                <a:latin typeface="Segoe UI"/>
                <a:ea typeface="+mn-ea"/>
                <a:cs typeface="+mn-cs"/>
              </a:rPr>
              <a:t>$$$$$</a:t>
            </a:r>
          </a:p>
        </p:txBody>
      </p:sp>
    </p:spTree>
    <p:extLst>
      <p:ext uri="{BB962C8B-B14F-4D97-AF65-F5344CB8AC3E}">
        <p14:creationId xmlns:p14="http://schemas.microsoft.com/office/powerpoint/2010/main" val="318819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6" presetClass="emph" presetSubtype="0" repeatCount="7200" fill="hold" grpId="1" nodeType="withEffect">
                                  <p:stCondLst>
                                    <p:cond delay="0"/>
                                  </p:stCondLst>
                                  <p:childTnLst>
                                    <p:animEffect transition="out" filter="fade">
                                      <p:cBhvr>
                                        <p:cTn id="8" dur="500" tmFilter="0, 0; .2, .5; .8, .5; 1, 0"/>
                                        <p:tgtEl>
                                          <p:spTgt spid="2"/>
                                        </p:tgtEl>
                                      </p:cBhvr>
                                    </p:animEffect>
                                    <p:animScale>
                                      <p:cBhvr>
                                        <p:cTn id="9"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No More “Big Iron” Server Farms</a:t>
            </a:r>
            <a:br>
              <a:rPr lang="en-US" sz="2800" dirty="0"/>
            </a:br>
            <a:endParaRPr lang="en-US" sz="2800" dirty="0"/>
          </a:p>
        </p:txBody>
      </p:sp>
      <p:sp>
        <p:nvSpPr>
          <p:cNvPr id="10" name="Rectangle 9">
            <a:extLst>
              <a:ext uri="{FF2B5EF4-FFF2-40B4-BE49-F238E27FC236}">
                <a16:creationId xmlns:a16="http://schemas.microsoft.com/office/drawing/2014/main" id="{83024C79-F0C2-42A3-894E-4DE63416101B}"/>
              </a:ext>
            </a:extLst>
          </p:cNvPr>
          <p:cNvSpPr/>
          <p:nvPr/>
        </p:nvSpPr>
        <p:spPr bwMode="auto">
          <a:xfrm>
            <a:off x="7495722" y="1120246"/>
            <a:ext cx="4484688" cy="1973407"/>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6E6E6"/>
              </a:soli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8F8656BB-55F4-47A1-94D3-94EA25029C47}"/>
              </a:ext>
            </a:extLst>
          </p:cNvPr>
          <p:cNvCxnSpPr>
            <a:cxnSpLocks/>
          </p:cNvCxnSpPr>
          <p:nvPr/>
        </p:nvCxnSpPr>
        <p:spPr>
          <a:xfrm flipH="1">
            <a:off x="9738067" y="3103178"/>
            <a:ext cx="0" cy="315891"/>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3C5E1A-5BE6-406E-9D40-772707920C78}"/>
              </a:ext>
            </a:extLst>
          </p:cNvPr>
          <p:cNvSpPr/>
          <p:nvPr/>
        </p:nvSpPr>
        <p:spPr bwMode="auto">
          <a:xfrm>
            <a:off x="7495721" y="3419069"/>
            <a:ext cx="4484691" cy="2022224"/>
          </a:xfrm>
          <a:prstGeom prst="rect">
            <a:avLst/>
          </a:prstGeom>
          <a:solidFill>
            <a:srgbClr val="3AE63A">
              <a:alpha val="40000"/>
            </a:srgbClr>
          </a:solidFill>
          <a:ln w="6350"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CE4B2088-35DF-4A34-865E-B2034D967DEC}"/>
              </a:ext>
            </a:extLst>
          </p:cNvPr>
          <p:cNvPicPr>
            <a:picLocks noChangeAspect="1"/>
          </p:cNvPicPr>
          <p:nvPr/>
        </p:nvPicPr>
        <p:blipFill>
          <a:blip r:embed="rId3"/>
          <a:stretch>
            <a:fillRect/>
          </a:stretch>
        </p:blipFill>
        <p:spPr>
          <a:xfrm>
            <a:off x="10766233" y="4626661"/>
            <a:ext cx="563387" cy="395359"/>
          </a:xfrm>
          <a:prstGeom prst="rect">
            <a:avLst/>
          </a:prstGeom>
        </p:spPr>
      </p:pic>
      <p:pic>
        <p:nvPicPr>
          <p:cNvPr id="15" name="Picture 14">
            <a:extLst>
              <a:ext uri="{FF2B5EF4-FFF2-40B4-BE49-F238E27FC236}">
                <a16:creationId xmlns:a16="http://schemas.microsoft.com/office/drawing/2014/main" id="{43886E4F-1FA6-4DF0-84F7-846ABC37F99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43826" y="4629360"/>
            <a:ext cx="499148" cy="389960"/>
          </a:xfrm>
          <a:prstGeom prst="rect">
            <a:avLst/>
          </a:prstGeom>
        </p:spPr>
      </p:pic>
      <p:pic>
        <p:nvPicPr>
          <p:cNvPr id="16" name="Picture 15">
            <a:extLst>
              <a:ext uri="{FF2B5EF4-FFF2-40B4-BE49-F238E27FC236}">
                <a16:creationId xmlns:a16="http://schemas.microsoft.com/office/drawing/2014/main" id="{1DF84607-6B3C-40DC-B171-74BA4B9794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13717" y="3734626"/>
            <a:ext cx="506061" cy="395360"/>
          </a:xfrm>
          <a:prstGeom prst="rect">
            <a:avLst/>
          </a:prstGeom>
        </p:spPr>
      </p:pic>
      <p:sp>
        <p:nvSpPr>
          <p:cNvPr id="17" name="Text Placeholder 2">
            <a:extLst>
              <a:ext uri="{FF2B5EF4-FFF2-40B4-BE49-F238E27FC236}">
                <a16:creationId xmlns:a16="http://schemas.microsoft.com/office/drawing/2014/main" id="{32B76285-D4EA-419F-8017-C92F3EE7B206}"/>
              </a:ext>
            </a:extLst>
          </p:cNvPr>
          <p:cNvSpPr txBox="1">
            <a:spLocks/>
          </p:cNvSpPr>
          <p:nvPr/>
        </p:nvSpPr>
        <p:spPr>
          <a:xfrm>
            <a:off x="8965996" y="5066526"/>
            <a:ext cx="1454808"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18" name="Text Placeholder 2">
            <a:extLst>
              <a:ext uri="{FF2B5EF4-FFF2-40B4-BE49-F238E27FC236}">
                <a16:creationId xmlns:a16="http://schemas.microsoft.com/office/drawing/2014/main" id="{1C724A82-27C5-4C31-B273-DBC0ABA3DE19}"/>
              </a:ext>
            </a:extLst>
          </p:cNvPr>
          <p:cNvSpPr txBox="1">
            <a:spLocks/>
          </p:cNvSpPr>
          <p:nvPr/>
        </p:nvSpPr>
        <p:spPr>
          <a:xfrm>
            <a:off x="10481447" y="4179784"/>
            <a:ext cx="1170600"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Windows Server 2012 R2 and up</a:t>
            </a:r>
          </a:p>
        </p:txBody>
      </p:sp>
      <p:sp>
        <p:nvSpPr>
          <p:cNvPr id="19" name="Text Placeholder 2">
            <a:extLst>
              <a:ext uri="{FF2B5EF4-FFF2-40B4-BE49-F238E27FC236}">
                <a16:creationId xmlns:a16="http://schemas.microsoft.com/office/drawing/2014/main" id="{56DC5E19-8307-4C04-9728-65F25F14ECD3}"/>
              </a:ext>
            </a:extLst>
          </p:cNvPr>
          <p:cNvSpPr txBox="1">
            <a:spLocks/>
          </p:cNvSpPr>
          <p:nvPr/>
        </p:nvSpPr>
        <p:spPr>
          <a:xfrm>
            <a:off x="10568862" y="5066526"/>
            <a:ext cx="958128"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RemoteApp</a:t>
            </a:r>
          </a:p>
        </p:txBody>
      </p:sp>
      <p:pic>
        <p:nvPicPr>
          <p:cNvPr id="20" name="Picture 19">
            <a:extLst>
              <a:ext uri="{FF2B5EF4-FFF2-40B4-BE49-F238E27FC236}">
                <a16:creationId xmlns:a16="http://schemas.microsoft.com/office/drawing/2014/main" id="{78148DA7-3802-4841-9E9B-FEF380183ED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46899" y="3734079"/>
            <a:ext cx="499148" cy="389960"/>
          </a:xfrm>
          <a:prstGeom prst="rect">
            <a:avLst/>
          </a:prstGeom>
        </p:spPr>
      </p:pic>
      <p:pic>
        <p:nvPicPr>
          <p:cNvPr id="21" name="Picture 20">
            <a:extLst>
              <a:ext uri="{FF2B5EF4-FFF2-40B4-BE49-F238E27FC236}">
                <a16:creationId xmlns:a16="http://schemas.microsoft.com/office/drawing/2014/main" id="{3E5272E0-7DAD-46F1-9A0E-D23371072B0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53576" y="4124039"/>
            <a:ext cx="499148" cy="389960"/>
          </a:xfrm>
          <a:prstGeom prst="rect">
            <a:avLst/>
          </a:prstGeom>
        </p:spPr>
      </p:pic>
      <p:sp>
        <p:nvSpPr>
          <p:cNvPr id="22" name="Text Placeholder 2">
            <a:extLst>
              <a:ext uri="{FF2B5EF4-FFF2-40B4-BE49-F238E27FC236}">
                <a16:creationId xmlns:a16="http://schemas.microsoft.com/office/drawing/2014/main" id="{A4F9EBE2-BBE2-4047-A660-B31B2B97070E}"/>
              </a:ext>
            </a:extLst>
          </p:cNvPr>
          <p:cNvSpPr txBox="1">
            <a:spLocks/>
          </p:cNvSpPr>
          <p:nvPr/>
        </p:nvSpPr>
        <p:spPr>
          <a:xfrm>
            <a:off x="7824086" y="4626661"/>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7 Enterprise</a:t>
            </a:r>
          </a:p>
        </p:txBody>
      </p:sp>
      <p:sp>
        <p:nvSpPr>
          <p:cNvPr id="23" name="Text Placeholder 2">
            <a:extLst>
              <a:ext uri="{FF2B5EF4-FFF2-40B4-BE49-F238E27FC236}">
                <a16:creationId xmlns:a16="http://schemas.microsoft.com/office/drawing/2014/main" id="{8BA966F6-01AE-416E-8389-17F9EAD7FE63}"/>
              </a:ext>
            </a:extLst>
          </p:cNvPr>
          <p:cNvSpPr txBox="1">
            <a:spLocks/>
          </p:cNvSpPr>
          <p:nvPr/>
        </p:nvSpPr>
        <p:spPr>
          <a:xfrm>
            <a:off x="9217409" y="4179784"/>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10 Enterprise</a:t>
            </a:r>
          </a:p>
        </p:txBody>
      </p:sp>
      <p:sp>
        <p:nvSpPr>
          <p:cNvPr id="24" name="Rectangle 23">
            <a:extLst>
              <a:ext uri="{FF2B5EF4-FFF2-40B4-BE49-F238E27FC236}">
                <a16:creationId xmlns:a16="http://schemas.microsoft.com/office/drawing/2014/main" id="{E503BFBA-BC35-4448-AC68-B61836147D7D}"/>
              </a:ext>
            </a:extLst>
          </p:cNvPr>
          <p:cNvSpPr/>
          <p:nvPr/>
        </p:nvSpPr>
        <p:spPr bwMode="auto">
          <a:xfrm>
            <a:off x="7508497" y="5765259"/>
            <a:ext cx="4459334" cy="801672"/>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6E6E6"/>
              </a:soli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27ED1720-1533-42F4-A2C7-32F34A948388}"/>
              </a:ext>
            </a:extLst>
          </p:cNvPr>
          <p:cNvCxnSpPr>
            <a:cxnSpLocks/>
          </p:cNvCxnSpPr>
          <p:nvPr/>
        </p:nvCxnSpPr>
        <p:spPr>
          <a:xfrm>
            <a:off x="9738067" y="5460343"/>
            <a:ext cx="97" cy="323966"/>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394F595-E9E7-492F-9214-5355968D7E58}"/>
              </a:ext>
            </a:extLst>
          </p:cNvPr>
          <p:cNvGrpSpPr/>
          <p:nvPr/>
        </p:nvGrpSpPr>
        <p:grpSpPr>
          <a:xfrm>
            <a:off x="7836178" y="5890331"/>
            <a:ext cx="888876" cy="593837"/>
            <a:chOff x="7843677" y="5788731"/>
            <a:chExt cx="888876" cy="593837"/>
          </a:xfrm>
        </p:grpSpPr>
        <p:pic>
          <p:nvPicPr>
            <p:cNvPr id="27" name="Picture 26">
              <a:extLst>
                <a:ext uri="{FF2B5EF4-FFF2-40B4-BE49-F238E27FC236}">
                  <a16:creationId xmlns:a16="http://schemas.microsoft.com/office/drawing/2014/main" id="{A14B77B5-9CD3-4DB6-86AE-4D61FEBE0C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101882" y="5788731"/>
              <a:ext cx="403875" cy="366783"/>
            </a:xfrm>
            <a:prstGeom prst="rect">
              <a:avLst/>
            </a:prstGeom>
          </p:spPr>
        </p:pic>
        <p:sp>
          <p:nvSpPr>
            <p:cNvPr id="28" name="Text Placeholder 2">
              <a:extLst>
                <a:ext uri="{FF2B5EF4-FFF2-40B4-BE49-F238E27FC236}">
                  <a16:creationId xmlns:a16="http://schemas.microsoft.com/office/drawing/2014/main" id="{82A1F827-BA79-4EDD-94BC-EBE14320046F}"/>
                </a:ext>
              </a:extLst>
            </p:cNvPr>
            <p:cNvSpPr txBox="1">
              <a:spLocks/>
            </p:cNvSpPr>
            <p:nvPr/>
          </p:nvSpPr>
          <p:spPr>
            <a:xfrm>
              <a:off x="7843677"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Compute</a:t>
              </a:r>
            </a:p>
          </p:txBody>
        </p:sp>
      </p:grpSp>
      <p:grpSp>
        <p:nvGrpSpPr>
          <p:cNvPr id="29" name="Group 28">
            <a:extLst>
              <a:ext uri="{FF2B5EF4-FFF2-40B4-BE49-F238E27FC236}">
                <a16:creationId xmlns:a16="http://schemas.microsoft.com/office/drawing/2014/main" id="{093F4329-46B9-4C2C-9E19-A351D6247D45}"/>
              </a:ext>
            </a:extLst>
          </p:cNvPr>
          <p:cNvGrpSpPr/>
          <p:nvPr/>
        </p:nvGrpSpPr>
        <p:grpSpPr>
          <a:xfrm>
            <a:off x="9293727" y="5895470"/>
            <a:ext cx="888876" cy="588698"/>
            <a:chOff x="9112230" y="5793870"/>
            <a:chExt cx="888876" cy="588698"/>
          </a:xfrm>
        </p:grpSpPr>
        <p:pic>
          <p:nvPicPr>
            <p:cNvPr id="30" name="Picture 29">
              <a:extLst>
                <a:ext uri="{FF2B5EF4-FFF2-40B4-BE49-F238E27FC236}">
                  <a16:creationId xmlns:a16="http://schemas.microsoft.com/office/drawing/2014/main" id="{D5C633E5-0ECD-4B28-9D59-47AEC290AC2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85527" y="5793870"/>
              <a:ext cx="334350" cy="361644"/>
            </a:xfrm>
            <a:prstGeom prst="rect">
              <a:avLst/>
            </a:prstGeom>
          </p:spPr>
        </p:pic>
        <p:sp>
          <p:nvSpPr>
            <p:cNvPr id="31" name="Text Placeholder 2">
              <a:extLst>
                <a:ext uri="{FF2B5EF4-FFF2-40B4-BE49-F238E27FC236}">
                  <a16:creationId xmlns:a16="http://schemas.microsoft.com/office/drawing/2014/main" id="{C6D54F8E-A737-456F-8AE6-2F473F2F308C}"/>
                </a:ext>
              </a:extLst>
            </p:cNvPr>
            <p:cNvSpPr txBox="1">
              <a:spLocks/>
            </p:cNvSpPr>
            <p:nvPr/>
          </p:nvSpPr>
          <p:spPr>
            <a:xfrm>
              <a:off x="9112230"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Storage</a:t>
              </a:r>
            </a:p>
          </p:txBody>
        </p:sp>
      </p:grpSp>
      <p:grpSp>
        <p:nvGrpSpPr>
          <p:cNvPr id="32" name="Group 31">
            <a:extLst>
              <a:ext uri="{FF2B5EF4-FFF2-40B4-BE49-F238E27FC236}">
                <a16:creationId xmlns:a16="http://schemas.microsoft.com/office/drawing/2014/main" id="{E976F509-8E4F-4924-938C-1D64672C9ADC}"/>
              </a:ext>
            </a:extLst>
          </p:cNvPr>
          <p:cNvGrpSpPr/>
          <p:nvPr/>
        </p:nvGrpSpPr>
        <p:grpSpPr>
          <a:xfrm>
            <a:off x="10751275" y="5890331"/>
            <a:ext cx="888876" cy="593836"/>
            <a:chOff x="10380783" y="5788732"/>
            <a:chExt cx="888876" cy="593836"/>
          </a:xfrm>
        </p:grpSpPr>
        <p:pic>
          <p:nvPicPr>
            <p:cNvPr id="33" name="Picture 32">
              <a:extLst>
                <a:ext uri="{FF2B5EF4-FFF2-40B4-BE49-F238E27FC236}">
                  <a16:creationId xmlns:a16="http://schemas.microsoft.com/office/drawing/2014/main" id="{071459C6-C0C8-4AE7-B355-4465BE6C173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599648" y="5788732"/>
              <a:ext cx="422147" cy="366783"/>
            </a:xfrm>
            <a:prstGeom prst="rect">
              <a:avLst/>
            </a:prstGeom>
          </p:spPr>
        </p:pic>
        <p:sp>
          <p:nvSpPr>
            <p:cNvPr id="34" name="Text Placeholder 2">
              <a:extLst>
                <a:ext uri="{FF2B5EF4-FFF2-40B4-BE49-F238E27FC236}">
                  <a16:creationId xmlns:a16="http://schemas.microsoft.com/office/drawing/2014/main" id="{47061131-8229-4B0B-888B-93E0BFD4D776}"/>
                </a:ext>
              </a:extLst>
            </p:cNvPr>
            <p:cNvSpPr txBox="1">
              <a:spLocks/>
            </p:cNvSpPr>
            <p:nvPr/>
          </p:nvSpPr>
          <p:spPr>
            <a:xfrm>
              <a:off x="10380783"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Network</a:t>
              </a:r>
            </a:p>
          </p:txBody>
        </p:sp>
      </p:grpSp>
      <p:sp>
        <p:nvSpPr>
          <p:cNvPr id="35" name="TextBox 34">
            <a:extLst>
              <a:ext uri="{FF2B5EF4-FFF2-40B4-BE49-F238E27FC236}">
                <a16:creationId xmlns:a16="http://schemas.microsoft.com/office/drawing/2014/main" id="{0EFE99C4-AE17-4AC7-B997-180652D53E25}"/>
              </a:ext>
            </a:extLst>
          </p:cNvPr>
          <p:cNvSpPr txBox="1"/>
          <p:nvPr/>
        </p:nvSpPr>
        <p:spPr>
          <a:xfrm>
            <a:off x="7534765" y="5595216"/>
            <a:ext cx="3435081" cy="258532"/>
          </a:xfrm>
          <a:prstGeom prst="rect">
            <a:avLst/>
          </a:prstGeom>
          <a:solidFill>
            <a:schemeClr val="bg1"/>
          </a:solidFill>
        </p:spPr>
        <p:txBody>
          <a:bodyPr wrap="square" lIns="91440" tIns="45720" rIns="91440" bIns="4572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Existing Azure Services Managed by Microsoft </a:t>
            </a:r>
          </a:p>
        </p:txBody>
      </p:sp>
      <p:sp>
        <p:nvSpPr>
          <p:cNvPr id="36" name="TextBox 35">
            <a:extLst>
              <a:ext uri="{FF2B5EF4-FFF2-40B4-BE49-F238E27FC236}">
                <a16:creationId xmlns:a16="http://schemas.microsoft.com/office/drawing/2014/main" id="{0ACC75F3-0B64-44F1-8CA5-2C02AB9E3FB6}"/>
              </a:ext>
            </a:extLst>
          </p:cNvPr>
          <p:cNvSpPr txBox="1"/>
          <p:nvPr/>
        </p:nvSpPr>
        <p:spPr>
          <a:xfrm>
            <a:off x="7548070" y="3322411"/>
            <a:ext cx="2167430" cy="212366"/>
          </a:xfrm>
          <a:prstGeom prst="rect">
            <a:avLst/>
          </a:prstGeom>
          <a:solidFill>
            <a:schemeClr val="bg1"/>
          </a:solidFill>
        </p:spPr>
        <p:txBody>
          <a:bodyPr wrap="square" lIns="0" tIns="0" rIns="0" bIns="45720" rtlCol="0" anchor="ctr">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Your subscription – Your control</a:t>
            </a:r>
          </a:p>
        </p:txBody>
      </p:sp>
      <p:pic>
        <p:nvPicPr>
          <p:cNvPr id="37" name="Picture 36">
            <a:extLst>
              <a:ext uri="{FF2B5EF4-FFF2-40B4-BE49-F238E27FC236}">
                <a16:creationId xmlns:a16="http://schemas.microsoft.com/office/drawing/2014/main" id="{063CF40F-A9CE-4690-993A-C2B1FDE45FE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11851" y="1479223"/>
            <a:ext cx="385815" cy="385815"/>
          </a:xfrm>
          <a:prstGeom prst="rect">
            <a:avLst/>
          </a:prstGeom>
        </p:spPr>
      </p:pic>
      <p:pic>
        <p:nvPicPr>
          <p:cNvPr id="38" name="Picture 37">
            <a:extLst>
              <a:ext uri="{FF2B5EF4-FFF2-40B4-BE49-F238E27FC236}">
                <a16:creationId xmlns:a16="http://schemas.microsoft.com/office/drawing/2014/main" id="{A73FFACF-7BEA-4CAF-A048-F8C6D0992B4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453009" y="1479222"/>
            <a:ext cx="385815" cy="385815"/>
          </a:xfrm>
          <a:prstGeom prst="rect">
            <a:avLst/>
          </a:prstGeom>
        </p:spPr>
      </p:pic>
      <p:pic>
        <p:nvPicPr>
          <p:cNvPr id="39" name="Picture 38">
            <a:extLst>
              <a:ext uri="{FF2B5EF4-FFF2-40B4-BE49-F238E27FC236}">
                <a16:creationId xmlns:a16="http://schemas.microsoft.com/office/drawing/2014/main" id="{321A262E-69D5-416A-9C9B-77E5890D079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786060" y="1479221"/>
            <a:ext cx="385816" cy="385816"/>
          </a:xfrm>
          <a:prstGeom prst="rect">
            <a:avLst/>
          </a:prstGeom>
        </p:spPr>
      </p:pic>
      <p:pic>
        <p:nvPicPr>
          <p:cNvPr id="40" name="Picture 39">
            <a:extLst>
              <a:ext uri="{FF2B5EF4-FFF2-40B4-BE49-F238E27FC236}">
                <a16:creationId xmlns:a16="http://schemas.microsoft.com/office/drawing/2014/main" id="{422AC696-EB2D-4B98-9CC4-063C7AD4211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237572" y="2331453"/>
            <a:ext cx="334373" cy="385815"/>
          </a:xfrm>
          <a:prstGeom prst="rect">
            <a:avLst/>
          </a:prstGeom>
        </p:spPr>
      </p:pic>
      <p:pic>
        <p:nvPicPr>
          <p:cNvPr id="41" name="Picture 40">
            <a:extLst>
              <a:ext uri="{FF2B5EF4-FFF2-40B4-BE49-F238E27FC236}">
                <a16:creationId xmlns:a16="http://schemas.microsoft.com/office/drawing/2014/main" id="{E35ED15F-3BA2-4900-B325-2CE81893D71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4558" y="2331453"/>
            <a:ext cx="302717" cy="385815"/>
          </a:xfrm>
          <a:prstGeom prst="rect">
            <a:avLst/>
          </a:prstGeom>
        </p:spPr>
      </p:pic>
      <p:pic>
        <p:nvPicPr>
          <p:cNvPr id="42" name="Picture 41">
            <a:extLst>
              <a:ext uri="{FF2B5EF4-FFF2-40B4-BE49-F238E27FC236}">
                <a16:creationId xmlns:a16="http://schemas.microsoft.com/office/drawing/2014/main" id="{55364EE7-0F0B-4A40-9319-0FB61690043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770082" y="2328934"/>
            <a:ext cx="450969" cy="388334"/>
          </a:xfrm>
          <a:prstGeom prst="rect">
            <a:avLst/>
          </a:prstGeom>
        </p:spPr>
      </p:pic>
      <p:sp>
        <p:nvSpPr>
          <p:cNvPr id="43" name="Text Placeholder 2">
            <a:extLst>
              <a:ext uri="{FF2B5EF4-FFF2-40B4-BE49-F238E27FC236}">
                <a16:creationId xmlns:a16="http://schemas.microsoft.com/office/drawing/2014/main" id="{13405E7E-F48C-47F9-8B46-CD133FA2498A}"/>
              </a:ext>
            </a:extLst>
          </p:cNvPr>
          <p:cNvSpPr txBox="1">
            <a:spLocks/>
          </p:cNvSpPr>
          <p:nvPr/>
        </p:nvSpPr>
        <p:spPr>
          <a:xfrm>
            <a:off x="7937259" y="1927109"/>
            <a:ext cx="934999" cy="182880"/>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Web access</a:t>
            </a:r>
          </a:p>
        </p:txBody>
      </p:sp>
      <p:sp>
        <p:nvSpPr>
          <p:cNvPr id="44" name="Text Placeholder 2">
            <a:extLst>
              <a:ext uri="{FF2B5EF4-FFF2-40B4-BE49-F238E27FC236}">
                <a16:creationId xmlns:a16="http://schemas.microsoft.com/office/drawing/2014/main" id="{D1A7202C-ECCD-4626-A3AA-5B28728368C4}"/>
              </a:ext>
            </a:extLst>
          </p:cNvPr>
          <p:cNvSpPr txBox="1">
            <a:spLocks/>
          </p:cNvSpPr>
          <p:nvPr/>
        </p:nvSpPr>
        <p:spPr>
          <a:xfrm>
            <a:off x="9178417" y="1935734"/>
            <a:ext cx="934999"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Diagnostics</a:t>
            </a:r>
          </a:p>
        </p:txBody>
      </p:sp>
      <p:sp>
        <p:nvSpPr>
          <p:cNvPr id="45" name="Text Placeholder 2">
            <a:extLst>
              <a:ext uri="{FF2B5EF4-FFF2-40B4-BE49-F238E27FC236}">
                <a16:creationId xmlns:a16="http://schemas.microsoft.com/office/drawing/2014/main" id="{6AAED4B9-89AA-4C24-B147-569FBB002177}"/>
              </a:ext>
            </a:extLst>
          </p:cNvPr>
          <p:cNvSpPr txBox="1">
            <a:spLocks/>
          </p:cNvSpPr>
          <p:nvPr/>
        </p:nvSpPr>
        <p:spPr>
          <a:xfrm>
            <a:off x="10511469" y="1927109"/>
            <a:ext cx="93499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Gateway</a:t>
            </a:r>
          </a:p>
        </p:txBody>
      </p:sp>
      <p:sp>
        <p:nvSpPr>
          <p:cNvPr id="46" name="Text Placeholder 2">
            <a:extLst>
              <a:ext uri="{FF2B5EF4-FFF2-40B4-BE49-F238E27FC236}">
                <a16:creationId xmlns:a16="http://schemas.microsoft.com/office/drawing/2014/main" id="{7A2C78BC-F7C1-4DED-A696-41954435373D}"/>
              </a:ext>
            </a:extLst>
          </p:cNvPr>
          <p:cNvSpPr txBox="1">
            <a:spLocks/>
          </p:cNvSpPr>
          <p:nvPr/>
        </p:nvSpPr>
        <p:spPr>
          <a:xfrm>
            <a:off x="7831514" y="2766760"/>
            <a:ext cx="114648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Management</a:t>
            </a:r>
          </a:p>
        </p:txBody>
      </p:sp>
      <p:sp>
        <p:nvSpPr>
          <p:cNvPr id="47" name="Text Placeholder 2">
            <a:extLst>
              <a:ext uri="{FF2B5EF4-FFF2-40B4-BE49-F238E27FC236}">
                <a16:creationId xmlns:a16="http://schemas.microsoft.com/office/drawing/2014/main" id="{7A336D63-CA47-4F86-8254-A5D7C5086167}"/>
              </a:ext>
            </a:extLst>
          </p:cNvPr>
          <p:cNvSpPr txBox="1">
            <a:spLocks/>
          </p:cNvSpPr>
          <p:nvPr/>
        </p:nvSpPr>
        <p:spPr>
          <a:xfrm>
            <a:off x="9164563" y="2766760"/>
            <a:ext cx="962707"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Broker</a:t>
            </a:r>
          </a:p>
        </p:txBody>
      </p:sp>
      <p:sp>
        <p:nvSpPr>
          <p:cNvPr id="48" name="Text Placeholder 2">
            <a:extLst>
              <a:ext uri="{FF2B5EF4-FFF2-40B4-BE49-F238E27FC236}">
                <a16:creationId xmlns:a16="http://schemas.microsoft.com/office/drawing/2014/main" id="{A7EB924E-EDE0-47A3-AF38-99AB36195784}"/>
              </a:ext>
            </a:extLst>
          </p:cNvPr>
          <p:cNvSpPr txBox="1">
            <a:spLocks/>
          </p:cNvSpPr>
          <p:nvPr/>
        </p:nvSpPr>
        <p:spPr>
          <a:xfrm>
            <a:off x="10319015" y="2766760"/>
            <a:ext cx="1353102"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Load balancing</a:t>
            </a:r>
          </a:p>
        </p:txBody>
      </p:sp>
      <p:sp>
        <p:nvSpPr>
          <p:cNvPr id="49" name="TextBox 48">
            <a:extLst>
              <a:ext uri="{FF2B5EF4-FFF2-40B4-BE49-F238E27FC236}">
                <a16:creationId xmlns:a16="http://schemas.microsoft.com/office/drawing/2014/main" id="{DFAE2E24-5BA4-44A4-91E6-CD0538F33089}"/>
              </a:ext>
            </a:extLst>
          </p:cNvPr>
          <p:cNvSpPr txBox="1"/>
          <p:nvPr/>
        </p:nvSpPr>
        <p:spPr>
          <a:xfrm>
            <a:off x="7588656" y="1037146"/>
            <a:ext cx="1650594" cy="332399"/>
          </a:xfrm>
          <a:prstGeom prst="rect">
            <a:avLst/>
          </a:prstGeom>
          <a:solidFill>
            <a:srgbClr val="FFFFFF"/>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NEW WVD Services Managed by Microsoft </a:t>
            </a:r>
          </a:p>
        </p:txBody>
      </p:sp>
      <p:sp>
        <p:nvSpPr>
          <p:cNvPr id="3" name="Arrow: Right 2">
            <a:extLst>
              <a:ext uri="{FF2B5EF4-FFF2-40B4-BE49-F238E27FC236}">
                <a16:creationId xmlns:a16="http://schemas.microsoft.com/office/drawing/2014/main" id="{318B674B-7C36-43E8-AC19-4B12ADF4D841}"/>
              </a:ext>
            </a:extLst>
          </p:cNvPr>
          <p:cNvSpPr/>
          <p:nvPr/>
        </p:nvSpPr>
        <p:spPr bwMode="auto">
          <a:xfrm>
            <a:off x="2340516" y="1734027"/>
            <a:ext cx="4772025" cy="135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“Big Iron” Supplanted By Azure Services</a:t>
            </a:r>
          </a:p>
        </p:txBody>
      </p:sp>
      <p:sp>
        <p:nvSpPr>
          <p:cNvPr id="52" name="Arrow: Right 51">
            <a:extLst>
              <a:ext uri="{FF2B5EF4-FFF2-40B4-BE49-F238E27FC236}">
                <a16:creationId xmlns:a16="http://schemas.microsoft.com/office/drawing/2014/main" id="{186176FB-C744-4D42-8900-5F6843B6F3AA}"/>
              </a:ext>
            </a:extLst>
          </p:cNvPr>
          <p:cNvSpPr/>
          <p:nvPr/>
        </p:nvSpPr>
        <p:spPr bwMode="auto">
          <a:xfrm>
            <a:off x="2478837" y="5460343"/>
            <a:ext cx="4772025" cy="135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“Big Iron” Supplanted By Azure Services</a:t>
            </a:r>
          </a:p>
        </p:txBody>
      </p:sp>
      <p:sp>
        <p:nvSpPr>
          <p:cNvPr id="53" name="TextBox 52">
            <a:extLst>
              <a:ext uri="{FF2B5EF4-FFF2-40B4-BE49-F238E27FC236}">
                <a16:creationId xmlns:a16="http://schemas.microsoft.com/office/drawing/2014/main" id="{99C1B5CF-63F9-4A21-BF0D-3A947BBA14D0}"/>
              </a:ext>
            </a:extLst>
          </p:cNvPr>
          <p:cNvSpPr txBox="1"/>
          <p:nvPr/>
        </p:nvSpPr>
        <p:spPr>
          <a:xfrm>
            <a:off x="444880" y="1824882"/>
            <a:ext cx="6679916" cy="4278094"/>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Azure-based VDI costs dramatically less – limits imposed by CAPEX costs are gone</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GPU aging / YEARLY refresh updates now irrelevant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Storage, backup, etc. all cloud-based (no capacity planning on-prem)</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Infeasible to run out of capacity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Org focus:</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Deploying apps and managed desktops</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Not on procurement / maintenance</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up/scale down - Azure elasticity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org’s existing security &amp; management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highlight>
                  <a:srgbClr val="98D853"/>
                </a:highlight>
                <a:uLnTx/>
                <a:uFillTx/>
                <a:latin typeface="Segoe UI"/>
                <a:ea typeface="+mn-ea"/>
                <a:cs typeface="+mn-cs"/>
              </a:rPr>
              <a:t>Only manage systems you were going to manage, anyway</a:t>
            </a:r>
          </a:p>
        </p:txBody>
      </p:sp>
      <p:sp>
        <p:nvSpPr>
          <p:cNvPr id="54" name="Rectangle 53">
            <a:extLst>
              <a:ext uri="{FF2B5EF4-FFF2-40B4-BE49-F238E27FC236}">
                <a16:creationId xmlns:a16="http://schemas.microsoft.com/office/drawing/2014/main" id="{862D06A6-9AF8-493E-AF23-C6C229C206F4}"/>
              </a:ext>
            </a:extLst>
          </p:cNvPr>
          <p:cNvSpPr/>
          <p:nvPr/>
        </p:nvSpPr>
        <p:spPr>
          <a:xfrm rot="1488145">
            <a:off x="10941925" y="1198434"/>
            <a:ext cx="1148071"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latin typeface="Segoe UI"/>
              </a:rPr>
              <a:t>M365</a:t>
            </a:r>
            <a:endParaRPr kumimoji="0" lang="en-US" sz="2800" b="1" i="0" u="none" strike="noStrike" kern="1200" cap="none" spc="0" normalizeH="0" baseline="0" noProof="0"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effectLst/>
              <a:uLnTx/>
              <a:uFillTx/>
              <a:latin typeface="Segoe UI"/>
              <a:ea typeface="+mn-ea"/>
              <a:cs typeface="+mn-cs"/>
            </a:endParaRPr>
          </a:p>
        </p:txBody>
      </p:sp>
    </p:spTree>
    <p:extLst>
      <p:ext uri="{BB962C8B-B14F-4D97-AF65-F5344CB8AC3E}">
        <p14:creationId xmlns:p14="http://schemas.microsoft.com/office/powerpoint/2010/main" val="21946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par>
                                <p:cTn id="17" presetID="2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par>
                                <p:cTn id="26" presetID="22" presetClass="entr" presetSubtype="1"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par>
                                <p:cTn id="29" presetID="22" presetClass="entr" presetSubtype="1"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up)">
                                      <p:cBhvr>
                                        <p:cTn id="31" dur="500"/>
                                        <p:tgtEl>
                                          <p:spTgt spid="39"/>
                                        </p:tgtEl>
                                      </p:cBhvr>
                                    </p:animEffect>
                                  </p:childTnLst>
                                </p:cTn>
                              </p:par>
                              <p:par>
                                <p:cTn id="32" presetID="22" presetClass="entr" presetSubtype="1"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up)">
                                      <p:cBhvr>
                                        <p:cTn id="34" dur="500"/>
                                        <p:tgtEl>
                                          <p:spTgt spid="40"/>
                                        </p:tgtEl>
                                      </p:cBhvr>
                                    </p:animEffect>
                                  </p:childTnLst>
                                </p:cTn>
                              </p:par>
                              <p:par>
                                <p:cTn id="35" presetID="22" presetClass="entr" presetSubtype="1"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par>
                                <p:cTn id="38" presetID="22" presetClass="entr" presetSubtype="1"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up)">
                                      <p:cBhvr>
                                        <p:cTn id="40" dur="500"/>
                                        <p:tgtEl>
                                          <p:spTgt spid="4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up)">
                                      <p:cBhvr>
                                        <p:cTn id="43" dur="500"/>
                                        <p:tgtEl>
                                          <p:spTgt spid="4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up)">
                                      <p:cBhvr>
                                        <p:cTn id="49" dur="500"/>
                                        <p:tgtEl>
                                          <p:spTgt spid="4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up)">
                                      <p:cBhvr>
                                        <p:cTn id="55" dur="500"/>
                                        <p:tgtEl>
                                          <p:spTgt spid="4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up)">
                                      <p:cBhvr>
                                        <p:cTn id="58" dur="500"/>
                                        <p:tgtEl>
                                          <p:spTgt spid="48"/>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up)">
                                      <p:cBhvr>
                                        <p:cTn id="61" dur="500"/>
                                        <p:tgtEl>
                                          <p:spTgt spid="4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left)">
                                      <p:cBhvr>
                                        <p:cTn id="64" dur="500"/>
                                        <p:tgtEl>
                                          <p:spTgt spid="5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500"/>
                                        <p:tgtEl>
                                          <p:spTgt spid="3"/>
                                        </p:tgtEl>
                                      </p:cBhvr>
                                    </p:animEffect>
                                  </p:childTnLst>
                                </p:cTn>
                              </p:par>
                              <p:par>
                                <p:cTn id="68" presetID="1"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childTnLst>
                                </p:cTn>
                              </p:par>
                              <p:par>
                                <p:cTn id="70" presetID="26" presetClass="emph" presetSubtype="0" repeatCount="indefinite" fill="hold" grpId="1" nodeType="withEffect">
                                  <p:stCondLst>
                                    <p:cond delay="0"/>
                                  </p:stCondLst>
                                  <p:childTnLst>
                                    <p:animEffect transition="out" filter="fade">
                                      <p:cBhvr>
                                        <p:cTn id="71" dur="500" tmFilter="0, 0; .2, .5; .8, .5; 1, 0"/>
                                        <p:tgtEl>
                                          <p:spTgt spid="54"/>
                                        </p:tgtEl>
                                      </p:cBhvr>
                                    </p:animEffect>
                                    <p:animScale>
                                      <p:cBhvr>
                                        <p:cTn id="72" dur="250" autoRev="1" fill="hold"/>
                                        <p:tgtEl>
                                          <p:spTgt spid="54"/>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5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left)">
                                      <p:cBhvr>
                                        <p:cTn id="81" dur="500"/>
                                        <p:tgtEl>
                                          <p:spTgt spid="1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wipe(left)">
                                      <p:cBhvr>
                                        <p:cTn id="84" dur="500"/>
                                        <p:tgtEl>
                                          <p:spTgt spid="13"/>
                                        </p:tgtEl>
                                      </p:cBhvr>
                                    </p:animEffect>
                                  </p:childTnLst>
                                </p:cTn>
                              </p:par>
                              <p:par>
                                <p:cTn id="85" presetID="22" presetClass="entr" presetSubtype="8"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left)">
                                      <p:cBhvr>
                                        <p:cTn id="87" dur="500"/>
                                        <p:tgtEl>
                                          <p:spTgt spid="14"/>
                                        </p:tgtEl>
                                      </p:cBhvr>
                                    </p:animEffect>
                                  </p:childTnLst>
                                </p:cTn>
                              </p:par>
                              <p:par>
                                <p:cTn id="88" presetID="22" presetClass="entr" presetSubtype="8"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left)">
                                      <p:cBhvr>
                                        <p:cTn id="90" dur="500"/>
                                        <p:tgtEl>
                                          <p:spTgt spid="15"/>
                                        </p:tgtEl>
                                      </p:cBhvr>
                                    </p:animEffect>
                                  </p:childTnLst>
                                </p:cTn>
                              </p:par>
                              <p:par>
                                <p:cTn id="91" presetID="22" presetClass="entr" presetSubtype="8" fill="hold"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left)">
                                      <p:cBhvr>
                                        <p:cTn id="96" dur="500"/>
                                        <p:tgtEl>
                                          <p:spTgt spid="17"/>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wipe(left)">
                                      <p:cBhvr>
                                        <p:cTn id="99" dur="500"/>
                                        <p:tgtEl>
                                          <p:spTgt spid="18"/>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wipe(left)">
                                      <p:cBhvr>
                                        <p:cTn id="102" dur="500"/>
                                        <p:tgtEl>
                                          <p:spTgt spid="19"/>
                                        </p:tgtEl>
                                      </p:cBhvr>
                                    </p:animEffect>
                                  </p:childTnLst>
                                </p:cTn>
                              </p:par>
                              <p:par>
                                <p:cTn id="103" presetID="22" presetClass="entr" presetSubtype="8"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wipe(left)">
                                      <p:cBhvr>
                                        <p:cTn id="105" dur="500"/>
                                        <p:tgtEl>
                                          <p:spTgt spid="20"/>
                                        </p:tgtEl>
                                      </p:cBhvr>
                                    </p:animEffect>
                                  </p:childTnLst>
                                </p:cTn>
                              </p:par>
                              <p:par>
                                <p:cTn id="106" presetID="22" presetClass="entr" presetSubtype="8"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wipe(left)">
                                      <p:cBhvr>
                                        <p:cTn id="108" dur="500"/>
                                        <p:tgtEl>
                                          <p:spTgt spid="2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left)">
                                      <p:cBhvr>
                                        <p:cTn id="111" dur="500"/>
                                        <p:tgtEl>
                                          <p:spTgt spid="2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wipe(left)">
                                      <p:cBhvr>
                                        <p:cTn id="114" dur="500"/>
                                        <p:tgtEl>
                                          <p:spTgt spid="23"/>
                                        </p:tgtEl>
                                      </p:cBhvr>
                                    </p:animEffect>
                                  </p:childTnLst>
                                </p:cTn>
                              </p:par>
                              <p:par>
                                <p:cTn id="115" presetID="22" presetClass="entr" presetSubtype="8" fill="hold"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left)">
                                      <p:cBhvr>
                                        <p:cTn id="117" dur="500"/>
                                        <p:tgtEl>
                                          <p:spTgt spid="25"/>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left)">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wipe(up)">
                                      <p:cBhvr>
                                        <p:cTn id="12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7" grpId="0"/>
      <p:bldP spid="18" grpId="0"/>
      <p:bldP spid="19" grpId="0"/>
      <p:bldP spid="22" grpId="0"/>
      <p:bldP spid="23" grpId="0"/>
      <p:bldP spid="24" grpId="0" animBg="1"/>
      <p:bldP spid="35" grpId="0" animBg="1"/>
      <p:bldP spid="36" grpId="0" animBg="1"/>
      <p:bldP spid="43" grpId="0"/>
      <p:bldP spid="44" grpId="0"/>
      <p:bldP spid="45" grpId="0"/>
      <p:bldP spid="46" grpId="0"/>
      <p:bldP spid="47" grpId="0"/>
      <p:bldP spid="48" grpId="0"/>
      <p:bldP spid="49" grpId="0" animBg="1"/>
      <p:bldP spid="3" grpId="0" animBg="1"/>
      <p:bldP spid="3" grpId="1" animBg="1"/>
      <p:bldP spid="52" grpId="0" animBg="1"/>
      <p:bldP spid="52" grpId="1" animBg="1"/>
      <p:bldP spid="53" grpId="0"/>
      <p:bldP spid="54" grpId="0"/>
      <p:bldP spid="54"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3035808"/>
            <a:ext cx="6400800" cy="498598"/>
          </a:xfrm>
        </p:spPr>
        <p:txBody>
          <a:bodyPr/>
          <a:lstStyle/>
          <a:p>
            <a:r>
              <a:rPr lang="en-US" dirty="0"/>
              <a:t>WVD Partner Solutions</a:t>
            </a:r>
          </a:p>
        </p:txBody>
      </p:sp>
    </p:spTree>
    <p:extLst>
      <p:ext uri="{BB962C8B-B14F-4D97-AF65-F5344CB8AC3E}">
        <p14:creationId xmlns:p14="http://schemas.microsoft.com/office/powerpoint/2010/main" val="302421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Windows Virtual Desktop Partner Ecosystem</a:t>
            </a:r>
          </a:p>
        </p:txBody>
      </p:sp>
      <p:pic>
        <p:nvPicPr>
          <p:cNvPr id="7" name="Picture 6">
            <a:extLst>
              <a:ext uri="{FF2B5EF4-FFF2-40B4-BE49-F238E27FC236}">
                <a16:creationId xmlns:a16="http://schemas.microsoft.com/office/drawing/2014/main" id="{312940A8-48F5-4B74-988E-21C75B87FFEA}"/>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7162" b="90451" l="2000" r="99200">
                        <a14:foregroundMark x1="12700" y1="29708" x2="12700" y2="29708"/>
                        <a14:foregroundMark x1="11200" y1="32626" x2="11200" y2="32626"/>
                        <a14:foregroundMark x1="5400" y1="40584" x2="5400" y2="40584"/>
                        <a14:foregroundMark x1="2000" y1="49867" x2="2000" y2="49867"/>
                        <a14:foregroundMark x1="24200" y1="40584" x2="24200" y2="40584"/>
                        <a14:foregroundMark x1="24100" y1="7162" x2="24100" y2="7162"/>
                        <a14:foregroundMark x1="40100" y1="33156" x2="40100" y2="33156"/>
                        <a14:foregroundMark x1="68700" y1="42706" x2="68700" y2="42706"/>
                        <a14:foregroundMark x1="70900" y1="90451" x2="70900" y2="90451"/>
                        <a14:foregroundMark x1="80800" y1="58886" x2="80800" y2="58886"/>
                        <a14:foregroundMark x1="93300" y1="24403" x2="93300" y2="24403"/>
                        <a14:foregroundMark x1="99200" y1="33422" x2="99200" y2="33422"/>
                        <a14:foregroundMark x1="97200" y1="35544" x2="97200" y2="35544"/>
                      </a14:backgroundRemoval>
                    </a14:imgEffect>
                  </a14:imgLayer>
                </a14:imgProps>
              </a:ext>
              <a:ext uri="{28A0092B-C50C-407E-A947-70E740481C1C}">
                <a14:useLocalDpi xmlns:a14="http://schemas.microsoft.com/office/drawing/2010/main"/>
              </a:ext>
            </a:extLst>
          </a:blip>
          <a:stretch>
            <a:fillRect/>
          </a:stretch>
        </p:blipFill>
        <p:spPr>
          <a:xfrm>
            <a:off x="754352" y="2022807"/>
            <a:ext cx="2388217" cy="900358"/>
          </a:xfrm>
          <a:prstGeom prst="rect">
            <a:avLst/>
          </a:prstGeom>
        </p:spPr>
      </p:pic>
      <p:pic>
        <p:nvPicPr>
          <p:cNvPr id="9" name="Picture 8">
            <a:extLst>
              <a:ext uri="{FF2B5EF4-FFF2-40B4-BE49-F238E27FC236}">
                <a16:creationId xmlns:a16="http://schemas.microsoft.com/office/drawing/2014/main" id="{6106AF85-212D-4B45-8994-CBF29DAC8F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5394" y="3975702"/>
            <a:ext cx="2912393" cy="2912393"/>
          </a:xfrm>
          <a:prstGeom prst="rect">
            <a:avLst/>
          </a:prstGeom>
        </p:spPr>
      </p:pic>
      <p:pic>
        <p:nvPicPr>
          <p:cNvPr id="10" name="Picture 9">
            <a:extLst>
              <a:ext uri="{FF2B5EF4-FFF2-40B4-BE49-F238E27FC236}">
                <a16:creationId xmlns:a16="http://schemas.microsoft.com/office/drawing/2014/main" id="{ACEABDB5-FB7E-4A21-B5A3-F3B7640E61C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4352" y="4904094"/>
            <a:ext cx="1945821" cy="1005112"/>
          </a:xfrm>
          <a:prstGeom prst="rect">
            <a:avLst/>
          </a:prstGeom>
        </p:spPr>
      </p:pic>
      <p:pic>
        <p:nvPicPr>
          <p:cNvPr id="11" name="Picture 10">
            <a:extLst>
              <a:ext uri="{FF2B5EF4-FFF2-40B4-BE49-F238E27FC236}">
                <a16:creationId xmlns:a16="http://schemas.microsoft.com/office/drawing/2014/main" id="{6ED34C71-CE08-4573-8B13-0D4519E7512C}"/>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a:ext>
            </a:extLst>
          </a:blip>
          <a:stretch>
            <a:fillRect/>
          </a:stretch>
        </p:blipFill>
        <p:spPr>
          <a:xfrm>
            <a:off x="4366625" y="3429000"/>
            <a:ext cx="2912393" cy="873718"/>
          </a:xfrm>
          <a:prstGeom prst="rect">
            <a:avLst/>
          </a:prstGeom>
        </p:spPr>
      </p:pic>
      <p:pic>
        <p:nvPicPr>
          <p:cNvPr id="12" name="Picture 11">
            <a:extLst>
              <a:ext uri="{FF2B5EF4-FFF2-40B4-BE49-F238E27FC236}">
                <a16:creationId xmlns:a16="http://schemas.microsoft.com/office/drawing/2014/main" id="{2796E52D-82B0-47DF-B61E-A5E001AB0CD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36378" y="4699386"/>
            <a:ext cx="3814966" cy="1271655"/>
          </a:xfrm>
          <a:prstGeom prst="rect">
            <a:avLst/>
          </a:prstGeom>
        </p:spPr>
      </p:pic>
      <p:pic>
        <p:nvPicPr>
          <p:cNvPr id="13" name="Picture 12">
            <a:extLst>
              <a:ext uri="{FF2B5EF4-FFF2-40B4-BE49-F238E27FC236}">
                <a16:creationId xmlns:a16="http://schemas.microsoft.com/office/drawing/2014/main" id="{25CA959F-74AA-4B79-9AB1-56D0F75910A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4352" y="3514528"/>
            <a:ext cx="3258910" cy="1100828"/>
          </a:xfrm>
          <a:prstGeom prst="rect">
            <a:avLst/>
          </a:prstGeom>
        </p:spPr>
      </p:pic>
      <p:pic>
        <p:nvPicPr>
          <p:cNvPr id="14" name="Picture 13">
            <a:extLst>
              <a:ext uri="{FF2B5EF4-FFF2-40B4-BE49-F238E27FC236}">
                <a16:creationId xmlns:a16="http://schemas.microsoft.com/office/drawing/2014/main" id="{8E477D32-553C-4B1D-8A0B-3A8B9163AD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632381" y="3653593"/>
            <a:ext cx="3805267" cy="738227"/>
          </a:xfrm>
          <a:prstGeom prst="rect">
            <a:avLst/>
          </a:prstGeom>
        </p:spPr>
      </p:pic>
    </p:spTree>
    <p:extLst>
      <p:ext uri="{BB962C8B-B14F-4D97-AF65-F5344CB8AC3E}">
        <p14:creationId xmlns:p14="http://schemas.microsoft.com/office/powerpoint/2010/main" val="68710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0482"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269241" y="1554532"/>
            <a:ext cx="11655840" cy="3650871"/>
          </a:xfrm>
        </p:spPr>
        <p:txBody>
          <a:bodyPr anchor="b"/>
          <a:lstStyle/>
          <a:p>
            <a:r>
              <a:rPr lang="en-US" sz="5294"/>
              <a:t>Partnership with Citrix</a:t>
            </a:r>
            <a:br>
              <a:rPr lang="en-US" sz="5294"/>
            </a:br>
            <a:br>
              <a:rPr lang="en-US" sz="5294"/>
            </a:br>
            <a:br>
              <a:rPr lang="en-US" sz="5294"/>
            </a:br>
            <a:r>
              <a:rPr lang="en-US" sz="3921"/>
              <a:t>WVD + Citrix Cloud solutions</a:t>
            </a:r>
            <a:br>
              <a:rPr lang="en-US" sz="3921"/>
            </a:br>
            <a:r>
              <a:rPr lang="en-US" sz="3921"/>
              <a:t>Now generally available worldwide</a:t>
            </a:r>
            <a:endParaRPr lang="en-IN" sz="3921"/>
          </a:p>
        </p:txBody>
      </p:sp>
    </p:spTree>
    <p:extLst>
      <p:ext uri="{BB962C8B-B14F-4D97-AF65-F5344CB8AC3E}">
        <p14:creationId xmlns:p14="http://schemas.microsoft.com/office/powerpoint/2010/main" val="37700328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4" y="421445"/>
            <a:ext cx="11336039" cy="758022"/>
          </a:xfrm>
        </p:spPr>
        <p:txBody>
          <a:bodyPr/>
          <a:lstStyle/>
          <a:p>
            <a:r>
              <a:rPr lang="en-US" dirty="0">
                <a:solidFill>
                  <a:schemeClr val="tx1"/>
                </a:solidFill>
              </a:rPr>
              <a:t>Because You Asked: Where Is Citrix in All of This?</a:t>
            </a:r>
          </a:p>
        </p:txBody>
      </p:sp>
      <p:sp>
        <p:nvSpPr>
          <p:cNvPr id="7" name="Rectangle 6">
            <a:extLst>
              <a:ext uri="{FF2B5EF4-FFF2-40B4-BE49-F238E27FC236}">
                <a16:creationId xmlns:a16="http://schemas.microsoft.com/office/drawing/2014/main" id="{F8FB072B-EFA6-486C-8BCB-450AD6BD7FEF}"/>
              </a:ext>
            </a:extLst>
          </p:cNvPr>
          <p:cNvSpPr/>
          <p:nvPr/>
        </p:nvSpPr>
        <p:spPr>
          <a:xfrm>
            <a:off x="436194" y="1257981"/>
            <a:ext cx="11336039" cy="932275"/>
          </a:xfrm>
          <a:prstGeom prst="rect">
            <a:avLst/>
          </a:prstGeom>
        </p:spPr>
        <p:txBody>
          <a:bodyPr wrap="square" lIns="0" tIns="0" rIns="0" bIns="0">
            <a:noAutofit/>
          </a:bodyPr>
          <a:lstStyle/>
          <a:p>
            <a:pPr marL="0" marR="0" lvl="0" indent="0" algn="l" defTabSz="914102" rtl="0" eaLnBrk="1" fontAlgn="base" latinLnBrk="0" hangingPunct="1">
              <a:lnSpc>
                <a:spcPct val="100000"/>
              </a:lnSpc>
              <a:spcBef>
                <a:spcPts val="588"/>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Segoe UI" pitchFamily="34" charset="0"/>
              </a:rPr>
              <a:t>Option 1: </a:t>
            </a:r>
            <a:r>
              <a:rPr kumimoji="0" lang="en-US" sz="1568" b="0" i="0" u="none" strike="noStrike" kern="1200" cap="none" spc="0" normalizeH="0" baseline="0" noProof="0" dirty="0">
                <a:ln>
                  <a:noFill/>
                </a:ln>
                <a:solidFill>
                  <a:srgbClr val="0078D7"/>
                </a:solidFill>
                <a:effectLst/>
                <a:uLnTx/>
                <a:uFillTx/>
                <a:latin typeface="Segoe UI"/>
                <a:ea typeface="+mn-ea"/>
                <a:cs typeface="Segoe UI" pitchFamily="34" charset="0"/>
              </a:rPr>
              <a:t>Use full Windows Virtual Desktop with Citrix Workspace to aggregate resource feeds from Windows Virtual Desktop and Citrix on-premises and cloud deployments</a:t>
            </a:r>
          </a:p>
          <a:p>
            <a:pPr marL="0" marR="0" lvl="0" indent="0" algn="l" defTabSz="914102" rtl="0" eaLnBrk="1" fontAlgn="base" latinLnBrk="0" hangingPunct="1">
              <a:lnSpc>
                <a:spcPct val="100000"/>
              </a:lnSpc>
              <a:spcBef>
                <a:spcPts val="588"/>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Segoe UI" pitchFamily="34" charset="0"/>
              </a:rPr>
              <a:t>Option 2: </a:t>
            </a:r>
            <a:r>
              <a:rPr kumimoji="0" lang="en-US" sz="1568" b="0" i="0" u="none" strike="noStrike" kern="1200" cap="none" spc="0" normalizeH="0" baseline="0" noProof="0" dirty="0">
                <a:ln>
                  <a:noFill/>
                </a:ln>
                <a:solidFill>
                  <a:srgbClr val="0078D7"/>
                </a:solidFill>
                <a:effectLst/>
                <a:uLnTx/>
                <a:uFillTx/>
                <a:latin typeface="Segoe UI"/>
                <a:ea typeface="+mn-ea"/>
                <a:cs typeface="Segoe UI" pitchFamily="34" charset="0"/>
              </a:rPr>
              <a:t>Use Windows Virtual Desktop with Windows 10 multi-session capabilities, Profile Container, and Office 365 Container with Citrix clients, agents, and management plane services</a:t>
            </a:r>
          </a:p>
        </p:txBody>
      </p:sp>
      <p:sp>
        <p:nvSpPr>
          <p:cNvPr id="102" name="Rectangle 101">
            <a:extLst>
              <a:ext uri="{FF2B5EF4-FFF2-40B4-BE49-F238E27FC236}">
                <a16:creationId xmlns:a16="http://schemas.microsoft.com/office/drawing/2014/main" id="{213CA39D-13AE-446D-8BC6-23FDB88F0C9C}"/>
              </a:ext>
            </a:extLst>
          </p:cNvPr>
          <p:cNvSpPr/>
          <p:nvPr/>
        </p:nvSpPr>
        <p:spPr bwMode="auto">
          <a:xfrm>
            <a:off x="3568455" y="2640161"/>
            <a:ext cx="3841992" cy="3903972"/>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3" name="Rectangle 122">
            <a:extLst>
              <a:ext uri="{FF2B5EF4-FFF2-40B4-BE49-F238E27FC236}">
                <a16:creationId xmlns:a16="http://schemas.microsoft.com/office/drawing/2014/main" id="{DFED2F48-2FA7-410C-802A-D7C4610C322B}"/>
              </a:ext>
            </a:extLst>
          </p:cNvPr>
          <p:cNvSpPr/>
          <p:nvPr/>
        </p:nvSpPr>
        <p:spPr bwMode="auto">
          <a:xfrm>
            <a:off x="3725574" y="3504617"/>
            <a:ext cx="3531914" cy="2636647"/>
          </a:xfrm>
          <a:prstGeom prst="rect">
            <a:avLst/>
          </a:prstGeom>
          <a:solidFill>
            <a:srgbClr val="767676"/>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Windows</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Virtual</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Desktop</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services</a:t>
            </a:r>
          </a:p>
        </p:txBody>
      </p:sp>
      <p:sp>
        <p:nvSpPr>
          <p:cNvPr id="136" name="Rectangle 135">
            <a:extLst>
              <a:ext uri="{FF2B5EF4-FFF2-40B4-BE49-F238E27FC236}">
                <a16:creationId xmlns:a16="http://schemas.microsoft.com/office/drawing/2014/main" id="{BFE7C1A8-53CE-45BD-AE7F-9C333F5A92C2}"/>
              </a:ext>
            </a:extLst>
          </p:cNvPr>
          <p:cNvSpPr/>
          <p:nvPr/>
        </p:nvSpPr>
        <p:spPr bwMode="auto">
          <a:xfrm>
            <a:off x="7548736" y="2631660"/>
            <a:ext cx="4224623" cy="3912473"/>
          </a:xfrm>
          <a:prstGeom prst="rect">
            <a:avLst/>
          </a:prstGeom>
          <a:noFill/>
          <a:ln w="6350">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46630" numCol="1" rtlCol="0" anchor="t" anchorCtr="0" compatLnSpc="1">
            <a:prstTxWarp prst="textNoShape">
              <a:avLst/>
            </a:prstTxWarp>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37" name="Rectangle 136">
            <a:extLst>
              <a:ext uri="{FF2B5EF4-FFF2-40B4-BE49-F238E27FC236}">
                <a16:creationId xmlns:a16="http://schemas.microsoft.com/office/drawing/2014/main" id="{D1667064-A50D-47CF-9988-C6E7F81D4510}"/>
              </a:ext>
            </a:extLst>
          </p:cNvPr>
          <p:cNvSpPr/>
          <p:nvPr/>
        </p:nvSpPr>
        <p:spPr bwMode="auto">
          <a:xfrm>
            <a:off x="311984" y="2640162"/>
            <a:ext cx="2015902" cy="3903971"/>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38" name="Group 137">
            <a:extLst>
              <a:ext uri="{FF2B5EF4-FFF2-40B4-BE49-F238E27FC236}">
                <a16:creationId xmlns:a16="http://schemas.microsoft.com/office/drawing/2014/main" id="{6A36FE07-B06C-4DC8-93F9-BA355405C405}"/>
              </a:ext>
            </a:extLst>
          </p:cNvPr>
          <p:cNvGrpSpPr/>
          <p:nvPr/>
        </p:nvGrpSpPr>
        <p:grpSpPr>
          <a:xfrm>
            <a:off x="5521988" y="4208230"/>
            <a:ext cx="1630919" cy="498697"/>
            <a:chOff x="7937451" y="879425"/>
            <a:chExt cx="1663622" cy="508697"/>
          </a:xfrm>
        </p:grpSpPr>
        <p:sp>
          <p:nvSpPr>
            <p:cNvPr id="139" name="Rectangle: Rounded Corners 138">
              <a:extLst>
                <a:ext uri="{FF2B5EF4-FFF2-40B4-BE49-F238E27FC236}">
                  <a16:creationId xmlns:a16="http://schemas.microsoft.com/office/drawing/2014/main" id="{0C3DDB15-780A-4A1A-A5BC-20105E29B32F}"/>
                </a:ext>
              </a:extLst>
            </p:cNvPr>
            <p:cNvSpPr/>
            <p:nvPr/>
          </p:nvSpPr>
          <p:spPr bwMode="auto">
            <a:xfrm>
              <a:off x="7937451" y="879425"/>
              <a:ext cx="1663622" cy="508697"/>
            </a:xfrm>
            <a:prstGeom prst="roundRect">
              <a:avLst/>
            </a:prstGeom>
            <a:solidFill>
              <a:srgbClr val="3675D0"/>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Segoe UI"/>
                  <a:ea typeface="+mn-ea"/>
                  <a:cs typeface="+mn-cs"/>
                </a:rPr>
                <a:t>Diagnostics</a:t>
              </a:r>
            </a:p>
          </p:txBody>
        </p:sp>
        <p:sp>
          <p:nvSpPr>
            <p:cNvPr id="140" name="algorithm" title="Icon of a heartbeat">
              <a:extLst>
                <a:ext uri="{FF2B5EF4-FFF2-40B4-BE49-F238E27FC236}">
                  <a16:creationId xmlns:a16="http://schemas.microsoft.com/office/drawing/2014/main" id="{FDDE9B60-B6F0-4D42-A9B3-2EE1DCAC4217}"/>
                </a:ext>
              </a:extLst>
            </p:cNvPr>
            <p:cNvSpPr>
              <a:spLocks noChangeAspect="1" noEditPoints="1"/>
            </p:cNvSpPr>
            <p:nvPr/>
          </p:nvSpPr>
          <p:spPr bwMode="auto">
            <a:xfrm>
              <a:off x="9136302" y="1004893"/>
              <a:ext cx="322473" cy="2791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949F3B3F-ABF5-406E-963E-6BA116E233DB}"/>
              </a:ext>
            </a:extLst>
          </p:cNvPr>
          <p:cNvGrpSpPr/>
          <p:nvPr/>
        </p:nvGrpSpPr>
        <p:grpSpPr>
          <a:xfrm>
            <a:off x="3811543" y="4841420"/>
            <a:ext cx="1630919" cy="498697"/>
            <a:chOff x="9832375" y="559208"/>
            <a:chExt cx="1631150" cy="498768"/>
          </a:xfrm>
          <a:solidFill>
            <a:srgbClr val="3675D0"/>
          </a:solidFill>
          <a:effectLst/>
        </p:grpSpPr>
        <p:sp>
          <p:nvSpPr>
            <p:cNvPr id="142" name="Rectangle: Rounded Corners 141">
              <a:extLst>
                <a:ext uri="{FF2B5EF4-FFF2-40B4-BE49-F238E27FC236}">
                  <a16:creationId xmlns:a16="http://schemas.microsoft.com/office/drawing/2014/main" id="{10737D97-9C75-49D2-ABCA-57A7C5F723E9}"/>
                </a:ext>
              </a:extLst>
            </p:cNvPr>
            <p:cNvSpPr/>
            <p:nvPr/>
          </p:nvSpPr>
          <p:spPr bwMode="auto">
            <a:xfrm>
              <a:off x="9832375" y="559208"/>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Broker</a:t>
              </a:r>
            </a:p>
          </p:txBody>
        </p:sp>
        <p:cxnSp>
          <p:nvCxnSpPr>
            <p:cNvPr id="143" name="Straight Connector 142">
              <a:extLst>
                <a:ext uri="{FF2B5EF4-FFF2-40B4-BE49-F238E27FC236}">
                  <a16:creationId xmlns:a16="http://schemas.microsoft.com/office/drawing/2014/main" id="{2C92BCA0-50D8-4258-B1C9-C9384820FC3E}"/>
                </a:ext>
              </a:extLst>
            </p:cNvPr>
            <p:cNvCxnSpPr>
              <a:cxnSpLocks/>
            </p:cNvCxnSpPr>
            <p:nvPr/>
          </p:nvCxnSpPr>
          <p:spPr>
            <a:xfrm>
              <a:off x="11024112" y="792333"/>
              <a:ext cx="283604" cy="0"/>
            </a:xfrm>
            <a:prstGeom prst="line">
              <a:avLst/>
            </a:prstGeom>
            <a:grpFill/>
            <a:ln w="1905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53E7B72-D7A3-4D7F-83D0-96EBA187CD23}"/>
                </a:ext>
              </a:extLst>
            </p:cNvPr>
            <p:cNvCxnSpPr>
              <a:cxnSpLocks/>
            </p:cNvCxnSpPr>
            <p:nvPr/>
          </p:nvCxnSpPr>
          <p:spPr>
            <a:xfrm flipV="1">
              <a:off x="11090238" y="640960"/>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641CC3B-2F13-446E-B186-8BA0FC4ABDA4}"/>
                </a:ext>
              </a:extLst>
            </p:cNvPr>
            <p:cNvCxnSpPr>
              <a:cxnSpLocks/>
            </p:cNvCxnSpPr>
            <p:nvPr/>
          </p:nvCxnSpPr>
          <p:spPr>
            <a:xfrm>
              <a:off x="11091591" y="795888"/>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6" name="Rectangle 145">
            <a:extLst>
              <a:ext uri="{FF2B5EF4-FFF2-40B4-BE49-F238E27FC236}">
                <a16:creationId xmlns:a16="http://schemas.microsoft.com/office/drawing/2014/main" id="{EFA5ABE8-6461-4D9D-A68B-52EA53191B5E}"/>
              </a:ext>
            </a:extLst>
          </p:cNvPr>
          <p:cNvSpPr/>
          <p:nvPr/>
        </p:nvSpPr>
        <p:spPr bwMode="auto">
          <a:xfrm>
            <a:off x="7731112" y="3574547"/>
            <a:ext cx="3944239" cy="2632983"/>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47" name="Group 146">
            <a:extLst>
              <a:ext uri="{FF2B5EF4-FFF2-40B4-BE49-F238E27FC236}">
                <a16:creationId xmlns:a16="http://schemas.microsoft.com/office/drawing/2014/main" id="{D7A5B708-3339-468C-9C4C-6EF77F41E443}"/>
              </a:ext>
            </a:extLst>
          </p:cNvPr>
          <p:cNvGrpSpPr/>
          <p:nvPr/>
        </p:nvGrpSpPr>
        <p:grpSpPr>
          <a:xfrm>
            <a:off x="1531670" y="3624193"/>
            <a:ext cx="481997" cy="2255587"/>
            <a:chOff x="2224274" y="2338191"/>
            <a:chExt cx="482065" cy="2255907"/>
          </a:xfrm>
        </p:grpSpPr>
        <p:grpSp>
          <p:nvGrpSpPr>
            <p:cNvPr id="148" name="Group 147">
              <a:extLst>
                <a:ext uri="{FF2B5EF4-FFF2-40B4-BE49-F238E27FC236}">
                  <a16:creationId xmlns:a16="http://schemas.microsoft.com/office/drawing/2014/main" id="{446020C4-2DB5-4C17-B0C3-33A82037444D}"/>
                </a:ext>
              </a:extLst>
            </p:cNvPr>
            <p:cNvGrpSpPr/>
            <p:nvPr/>
          </p:nvGrpSpPr>
          <p:grpSpPr>
            <a:xfrm>
              <a:off x="2281302" y="3639439"/>
              <a:ext cx="319498" cy="414180"/>
              <a:chOff x="5866856" y="4829242"/>
              <a:chExt cx="702675" cy="865083"/>
            </a:xfrm>
          </p:grpSpPr>
          <p:sp>
            <p:nvSpPr>
              <p:cNvPr id="156" name="Freeform 12">
                <a:extLst>
                  <a:ext uri="{FF2B5EF4-FFF2-40B4-BE49-F238E27FC236}">
                    <a16:creationId xmlns:a16="http://schemas.microsoft.com/office/drawing/2014/main" id="{EDC2D3F9-CC32-491A-87D9-05587001A46B}"/>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13">
                <a:extLst>
                  <a:ext uri="{FF2B5EF4-FFF2-40B4-BE49-F238E27FC236}">
                    <a16:creationId xmlns:a16="http://schemas.microsoft.com/office/drawing/2014/main" id="{9A53CC08-CD34-400B-A099-C1D893BD7533}"/>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98CA17DF-E19D-4386-A347-AC578778924C}"/>
                </a:ext>
              </a:extLst>
            </p:cNvPr>
            <p:cNvGrpSpPr/>
            <p:nvPr/>
          </p:nvGrpSpPr>
          <p:grpSpPr>
            <a:xfrm>
              <a:off x="2286418" y="3019895"/>
              <a:ext cx="335350" cy="419905"/>
              <a:chOff x="13987161" y="3323588"/>
              <a:chExt cx="2047876" cy="2435225"/>
            </a:xfrm>
            <a:solidFill>
              <a:schemeClr val="bg1"/>
            </a:solidFill>
          </p:grpSpPr>
          <p:sp>
            <p:nvSpPr>
              <p:cNvPr id="152" name="Freeform 50">
                <a:extLst>
                  <a:ext uri="{FF2B5EF4-FFF2-40B4-BE49-F238E27FC236}">
                    <a16:creationId xmlns:a16="http://schemas.microsoft.com/office/drawing/2014/main" id="{3D9744C7-BDE6-4750-8258-790D3DAFC51C}"/>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1">
                <a:extLst>
                  <a:ext uri="{FF2B5EF4-FFF2-40B4-BE49-F238E27FC236}">
                    <a16:creationId xmlns:a16="http://schemas.microsoft.com/office/drawing/2014/main" id="{FE3FCC13-5B7A-4B4C-A1A5-A7DBDA503BD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52">
                <a:extLst>
                  <a:ext uri="{FF2B5EF4-FFF2-40B4-BE49-F238E27FC236}">
                    <a16:creationId xmlns:a16="http://schemas.microsoft.com/office/drawing/2014/main" id="{932F53F3-969A-4D17-B6AE-37FD6628A7A2}"/>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53">
                <a:extLst>
                  <a:ext uri="{FF2B5EF4-FFF2-40B4-BE49-F238E27FC236}">
                    <a16:creationId xmlns:a16="http://schemas.microsoft.com/office/drawing/2014/main" id="{6BF8DF21-FACA-4BEE-AFB0-EEA4D6995DC5}"/>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0" name="Picture 149">
              <a:extLst>
                <a:ext uri="{FF2B5EF4-FFF2-40B4-BE49-F238E27FC236}">
                  <a16:creationId xmlns:a16="http://schemas.microsoft.com/office/drawing/2014/main" id="{19B4985D-DF0B-4987-9DCF-4490A742A975}"/>
                </a:ext>
              </a:extLst>
            </p:cNvPr>
            <p:cNvPicPr>
              <a:picLocks noChangeAspect="1"/>
            </p:cNvPicPr>
            <p:nvPr/>
          </p:nvPicPr>
          <p:blipFill rotWithShape="1">
            <a:blip r:embed="rId3" cstate="email">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151" name="Picture 150">
              <a:extLst>
                <a:ext uri="{FF2B5EF4-FFF2-40B4-BE49-F238E27FC236}">
                  <a16:creationId xmlns:a16="http://schemas.microsoft.com/office/drawing/2014/main" id="{40ED2427-BA8C-47EF-BC75-FF5F910A04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58" name="CellPhone_E8EA" title="Icon of a cellphone">
            <a:extLst>
              <a:ext uri="{FF2B5EF4-FFF2-40B4-BE49-F238E27FC236}">
                <a16:creationId xmlns:a16="http://schemas.microsoft.com/office/drawing/2014/main" id="{6796DA58-528A-4F51-B562-C6C70CDBB848}"/>
              </a:ext>
            </a:extLst>
          </p:cNvPr>
          <p:cNvSpPr>
            <a:spLocks noChangeAspect="1" noEditPoints="1"/>
          </p:cNvSpPr>
          <p:nvPr/>
        </p:nvSpPr>
        <p:spPr bwMode="auto">
          <a:xfrm>
            <a:off x="898435" y="3502046"/>
            <a:ext cx="284348" cy="47383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Laptop_E770" title="Icon of a laptop">
            <a:extLst>
              <a:ext uri="{FF2B5EF4-FFF2-40B4-BE49-F238E27FC236}">
                <a16:creationId xmlns:a16="http://schemas.microsoft.com/office/drawing/2014/main" id="{ABD510AE-C1AE-4472-BE6F-7C94821834BE}"/>
              </a:ext>
            </a:extLst>
          </p:cNvPr>
          <p:cNvSpPr>
            <a:spLocks noChangeAspect="1" noEditPoints="1"/>
          </p:cNvSpPr>
          <p:nvPr/>
        </p:nvSpPr>
        <p:spPr bwMode="auto">
          <a:xfrm>
            <a:off x="760746" y="5625147"/>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Tablet_E70A" title="Icon of a tablet">
            <a:extLst>
              <a:ext uri="{FF2B5EF4-FFF2-40B4-BE49-F238E27FC236}">
                <a16:creationId xmlns:a16="http://schemas.microsoft.com/office/drawing/2014/main" id="{B3D98FF0-9A02-44A8-9642-A9D2FBF059B8}"/>
              </a:ext>
            </a:extLst>
          </p:cNvPr>
          <p:cNvSpPr>
            <a:spLocks noChangeAspect="1" noEditPoints="1"/>
          </p:cNvSpPr>
          <p:nvPr/>
        </p:nvSpPr>
        <p:spPr bwMode="auto">
          <a:xfrm>
            <a:off x="802943" y="4600959"/>
            <a:ext cx="475333" cy="3489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39E54500-D77B-40DC-88C4-06C7BBEEFA8B}"/>
              </a:ext>
            </a:extLst>
          </p:cNvPr>
          <p:cNvSpPr/>
          <p:nvPr/>
        </p:nvSpPr>
        <p:spPr bwMode="auto">
          <a:xfrm>
            <a:off x="5506610" y="5578538"/>
            <a:ext cx="1715972"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Light"/>
                <a:ea typeface="+mn-ea"/>
                <a:cs typeface="+mn-cs"/>
              </a:rPr>
              <a:t>Azure SQL DB</a:t>
            </a:r>
          </a:p>
        </p:txBody>
      </p:sp>
      <p:sp>
        <p:nvSpPr>
          <p:cNvPr id="162" name="Rectangle 161">
            <a:extLst>
              <a:ext uri="{FF2B5EF4-FFF2-40B4-BE49-F238E27FC236}">
                <a16:creationId xmlns:a16="http://schemas.microsoft.com/office/drawing/2014/main" id="{DFDD1DD6-678F-41D6-931C-F615B48BCFEB}"/>
              </a:ext>
            </a:extLst>
          </p:cNvPr>
          <p:cNvSpPr/>
          <p:nvPr/>
        </p:nvSpPr>
        <p:spPr>
          <a:xfrm>
            <a:off x="10637254" y="3776113"/>
            <a:ext cx="867714" cy="331899"/>
          </a:xfrm>
          <a:prstGeom prst="rect">
            <a:avLst/>
          </a:prstGeom>
        </p:spPr>
        <p:txBody>
          <a:bodyPr wrap="square" anchor="ctr">
            <a:spAutoFit/>
          </a:bodyPr>
          <a:lstStyle/>
          <a:p>
            <a:pPr marL="0" marR="0" lvl="0" indent="0" algn="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all" spc="0" normalizeH="0" baseline="0" noProof="0" dirty="0">
                <a:ln>
                  <a:noFill/>
                </a:ln>
                <a:solidFill>
                  <a:srgbClr val="1A1A1A"/>
                </a:solidFill>
                <a:effectLst/>
                <a:uLnTx/>
                <a:uFillTx/>
                <a:latin typeface="Segoe UI Semibold"/>
                <a:ea typeface="+mn-ea"/>
                <a:cs typeface="Segoe UI Light"/>
              </a:rPr>
              <a:t> </a:t>
            </a: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VMs</a:t>
            </a:r>
          </a:p>
        </p:txBody>
      </p:sp>
      <p:sp>
        <p:nvSpPr>
          <p:cNvPr id="163" name="Right Bracket 162">
            <a:extLst>
              <a:ext uri="{FF2B5EF4-FFF2-40B4-BE49-F238E27FC236}">
                <a16:creationId xmlns:a16="http://schemas.microsoft.com/office/drawing/2014/main" id="{2A80C927-9CEE-4B94-AA58-DF5AAE11D9CB}"/>
              </a:ext>
            </a:extLst>
          </p:cNvPr>
          <p:cNvSpPr/>
          <p:nvPr/>
        </p:nvSpPr>
        <p:spPr>
          <a:xfrm>
            <a:off x="1995309" y="3591246"/>
            <a:ext cx="126489" cy="2407398"/>
          </a:xfrm>
          <a:prstGeom prst="rightBracket">
            <a:avLst>
              <a:gd name="adj" fmla="val 0"/>
            </a:avLst>
          </a:prstGeom>
          <a:ln w="19050" cap="rnd">
            <a:solidFill>
              <a:srgbClr val="2F2F2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A2A1A662-CB5F-4EB8-B998-73909CD2EF50}"/>
              </a:ext>
            </a:extLst>
          </p:cNvPr>
          <p:cNvGrpSpPr/>
          <p:nvPr/>
        </p:nvGrpSpPr>
        <p:grpSpPr>
          <a:xfrm>
            <a:off x="5521988" y="4846245"/>
            <a:ext cx="1630919" cy="498697"/>
            <a:chOff x="5054954" y="1049253"/>
            <a:chExt cx="1631150" cy="498768"/>
          </a:xfrm>
          <a:solidFill>
            <a:srgbClr val="3675D0"/>
          </a:solidFill>
        </p:grpSpPr>
        <p:sp>
          <p:nvSpPr>
            <p:cNvPr id="165" name="Rectangle: Rounded Corners 164">
              <a:extLst>
                <a:ext uri="{FF2B5EF4-FFF2-40B4-BE49-F238E27FC236}">
                  <a16:creationId xmlns:a16="http://schemas.microsoft.com/office/drawing/2014/main" id="{836F8F3D-9677-49B2-B4A8-60939A02C21B}"/>
                </a:ext>
              </a:extLst>
            </p:cNvPr>
            <p:cNvSpPr/>
            <p:nvPr/>
          </p:nvSpPr>
          <p:spPr bwMode="auto">
            <a:xfrm>
              <a:off x="5054954" y="1049253"/>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Gateway</a:t>
              </a:r>
            </a:p>
          </p:txBody>
        </p:sp>
        <p:sp>
          <p:nvSpPr>
            <p:cNvPr id="166" name="Move_E7C2" title="Icon of four arrows pointing away from eachother">
              <a:extLst>
                <a:ext uri="{FF2B5EF4-FFF2-40B4-BE49-F238E27FC236}">
                  <a16:creationId xmlns:a16="http://schemas.microsoft.com/office/drawing/2014/main" id="{AFEC78F1-ACA7-4F57-BDF2-966E759D89AD}"/>
                </a:ext>
              </a:extLst>
            </p:cNvPr>
            <p:cNvSpPr>
              <a:spLocks noChangeAspect="1" noEditPoints="1"/>
            </p:cNvSpPr>
            <p:nvPr/>
          </p:nvSpPr>
          <p:spPr bwMode="auto">
            <a:xfrm>
              <a:off x="6209072" y="1152269"/>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grpFill/>
            <a:ln w="19050"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A005DD3-522C-48CA-BD74-E4466FF0AE56}"/>
              </a:ext>
            </a:extLst>
          </p:cNvPr>
          <p:cNvGrpSpPr/>
          <p:nvPr/>
        </p:nvGrpSpPr>
        <p:grpSpPr>
          <a:xfrm>
            <a:off x="3811543" y="4189948"/>
            <a:ext cx="1630919" cy="498697"/>
            <a:chOff x="7173726" y="843340"/>
            <a:chExt cx="1631150" cy="498768"/>
          </a:xfrm>
          <a:solidFill>
            <a:srgbClr val="3675D0"/>
          </a:solidFill>
        </p:grpSpPr>
        <p:sp>
          <p:nvSpPr>
            <p:cNvPr id="168" name="Rectangle: Rounded Corners 167">
              <a:extLst>
                <a:ext uri="{FF2B5EF4-FFF2-40B4-BE49-F238E27FC236}">
                  <a16:creationId xmlns:a16="http://schemas.microsoft.com/office/drawing/2014/main" id="{8EAC4313-E938-4A9D-B631-CC4EB7CE2091}"/>
                </a:ext>
              </a:extLst>
            </p:cNvPr>
            <p:cNvSpPr/>
            <p:nvPr/>
          </p:nvSpPr>
          <p:spPr bwMode="auto">
            <a:xfrm>
              <a:off x="7173726" y="843340"/>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Web Access</a:t>
              </a:r>
            </a:p>
          </p:txBody>
        </p:sp>
        <p:sp>
          <p:nvSpPr>
            <p:cNvPr id="169" name="globe_2" title="Icon of a sphere made of lines">
              <a:extLst>
                <a:ext uri="{FF2B5EF4-FFF2-40B4-BE49-F238E27FC236}">
                  <a16:creationId xmlns:a16="http://schemas.microsoft.com/office/drawing/2014/main" id="{6E173FFA-65E7-4EF1-AA34-6F2F978C2280}"/>
                </a:ext>
              </a:extLst>
            </p:cNvPr>
            <p:cNvSpPr>
              <a:spLocks noChangeAspect="1" noEditPoints="1"/>
            </p:cNvSpPr>
            <p:nvPr/>
          </p:nvSpPr>
          <p:spPr bwMode="auto">
            <a:xfrm>
              <a:off x="8316308" y="94675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grpFill/>
            <a:ln w="19050" cap="flat">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0" name="TextBox 169">
            <a:extLst>
              <a:ext uri="{FF2B5EF4-FFF2-40B4-BE49-F238E27FC236}">
                <a16:creationId xmlns:a16="http://schemas.microsoft.com/office/drawing/2014/main" id="{D10F124F-A31F-468D-8766-1013DB976D1B}"/>
              </a:ext>
            </a:extLst>
          </p:cNvPr>
          <p:cNvSpPr txBox="1"/>
          <p:nvPr/>
        </p:nvSpPr>
        <p:spPr>
          <a:xfrm>
            <a:off x="8188659" y="3838511"/>
            <a:ext cx="1219027" cy="24138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Azure AD</a:t>
            </a:r>
          </a:p>
        </p:txBody>
      </p:sp>
      <p:pic>
        <p:nvPicPr>
          <p:cNvPr id="171" name="Picture 2">
            <a:extLst>
              <a:ext uri="{FF2B5EF4-FFF2-40B4-BE49-F238E27FC236}">
                <a16:creationId xmlns:a16="http://schemas.microsoft.com/office/drawing/2014/main" id="{8488C1B0-537E-4634-B1A9-D1BFD9714BE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61572" y="5586319"/>
            <a:ext cx="399559" cy="422176"/>
          </a:xfrm>
          <a:prstGeom prst="rect">
            <a:avLst/>
          </a:prstGeom>
          <a:noFill/>
        </p:spPr>
      </p:pic>
      <p:sp>
        <p:nvSpPr>
          <p:cNvPr id="173" name="Rectangle: Rounded Corners 172">
            <a:extLst>
              <a:ext uri="{FF2B5EF4-FFF2-40B4-BE49-F238E27FC236}">
                <a16:creationId xmlns:a16="http://schemas.microsoft.com/office/drawing/2014/main" id="{4E91517D-3AC1-4F26-9475-FEB5350E5AC3}"/>
              </a:ext>
            </a:extLst>
          </p:cNvPr>
          <p:cNvSpPr/>
          <p:nvPr/>
        </p:nvSpPr>
        <p:spPr bwMode="auto">
          <a:xfrm>
            <a:off x="8133858" y="5014864"/>
            <a:ext cx="1630919" cy="642410"/>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Active </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Directory</a:t>
            </a:r>
          </a:p>
        </p:txBody>
      </p:sp>
      <p:sp>
        <p:nvSpPr>
          <p:cNvPr id="175" name="Rectangle: Rounded Corners 174">
            <a:extLst>
              <a:ext uri="{FF2B5EF4-FFF2-40B4-BE49-F238E27FC236}">
                <a16:creationId xmlns:a16="http://schemas.microsoft.com/office/drawing/2014/main" id="{ED147D21-4593-450E-8920-06BB398D8339}"/>
              </a:ext>
            </a:extLst>
          </p:cNvPr>
          <p:cNvSpPr/>
          <p:nvPr/>
        </p:nvSpPr>
        <p:spPr bwMode="auto">
          <a:xfrm>
            <a:off x="9836683" y="5014864"/>
            <a:ext cx="1630919" cy="642410"/>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User Profile</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File Server</a:t>
            </a:r>
          </a:p>
        </p:txBody>
      </p:sp>
      <p:grpSp>
        <p:nvGrpSpPr>
          <p:cNvPr id="177" name="Group 176">
            <a:extLst>
              <a:ext uri="{FF2B5EF4-FFF2-40B4-BE49-F238E27FC236}">
                <a16:creationId xmlns:a16="http://schemas.microsoft.com/office/drawing/2014/main" id="{FE6C264C-01CB-445A-9DB2-A83BEC62A73F}"/>
              </a:ext>
            </a:extLst>
          </p:cNvPr>
          <p:cNvGrpSpPr/>
          <p:nvPr/>
        </p:nvGrpSpPr>
        <p:grpSpPr>
          <a:xfrm>
            <a:off x="10824616" y="5142154"/>
            <a:ext cx="396893" cy="355029"/>
            <a:chOff x="10633596" y="3514287"/>
            <a:chExt cx="396950" cy="355079"/>
          </a:xfrm>
        </p:grpSpPr>
        <p:sp>
          <p:nvSpPr>
            <p:cNvPr id="178" name="Hexagon 177">
              <a:extLst>
                <a:ext uri="{FF2B5EF4-FFF2-40B4-BE49-F238E27FC236}">
                  <a16:creationId xmlns:a16="http://schemas.microsoft.com/office/drawing/2014/main" id="{7326993B-1B67-41DE-8987-35DB77A5F09D}"/>
                </a:ext>
              </a:extLst>
            </p:cNvPr>
            <p:cNvSpPr/>
            <p:nvPr/>
          </p:nvSpPr>
          <p:spPr>
            <a:xfrm>
              <a:off x="10633596" y="3514287"/>
              <a:ext cx="396950" cy="355079"/>
            </a:xfrm>
            <a:prstGeom prst="hexagon">
              <a:avLst>
                <a:gd name="adj" fmla="val 30307"/>
                <a:gd name="vf" fmla="val 11547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FFFFFF"/>
                </a:solidFill>
                <a:effectLst/>
                <a:uLnTx/>
                <a:uFillTx/>
                <a:latin typeface="Segoe UI"/>
                <a:ea typeface="+mn-ea"/>
                <a:cs typeface="+mn-cs"/>
              </a:endParaRPr>
            </a:p>
          </p:txBody>
        </p:sp>
        <p:pic>
          <p:nvPicPr>
            <p:cNvPr id="179" name="Picture 178">
              <a:extLst>
                <a:ext uri="{FF2B5EF4-FFF2-40B4-BE49-F238E27FC236}">
                  <a16:creationId xmlns:a16="http://schemas.microsoft.com/office/drawing/2014/main" id="{CA316C58-0D16-48A6-9396-CFE63A5C3D9F}"/>
                </a:ext>
              </a:extLst>
            </p:cNvPr>
            <p:cNvPicPr>
              <a:picLocks noChangeAspect="1"/>
            </p:cNvPicPr>
            <p:nvPr/>
          </p:nvPicPr>
          <p:blipFill>
            <a:blip r:embed="rId7"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nvGrpSpPr>
          <p:cNvPr id="180" name="Group 179">
            <a:extLst>
              <a:ext uri="{FF2B5EF4-FFF2-40B4-BE49-F238E27FC236}">
                <a16:creationId xmlns:a16="http://schemas.microsoft.com/office/drawing/2014/main" id="{7E0BF0FB-2F55-4743-886D-FC69AB6272D2}"/>
              </a:ext>
            </a:extLst>
          </p:cNvPr>
          <p:cNvGrpSpPr/>
          <p:nvPr/>
        </p:nvGrpSpPr>
        <p:grpSpPr>
          <a:xfrm>
            <a:off x="8133858" y="4232211"/>
            <a:ext cx="3333744" cy="645426"/>
            <a:chOff x="7837970" y="2542018"/>
            <a:chExt cx="3334218" cy="645517"/>
          </a:xfrm>
          <a:solidFill>
            <a:srgbClr val="3675D0"/>
          </a:solidFill>
        </p:grpSpPr>
        <p:sp>
          <p:nvSpPr>
            <p:cNvPr id="181" name="Rectangle: Rounded Corners 180">
              <a:extLst>
                <a:ext uri="{FF2B5EF4-FFF2-40B4-BE49-F238E27FC236}">
                  <a16:creationId xmlns:a16="http://schemas.microsoft.com/office/drawing/2014/main" id="{BE17A156-3637-437C-A065-24EDC025FC39}"/>
                </a:ext>
              </a:extLst>
            </p:cNvPr>
            <p:cNvSpPr/>
            <p:nvPr/>
          </p:nvSpPr>
          <p:spPr bwMode="auto">
            <a:xfrm>
              <a:off x="7837970"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Desktops</a:t>
              </a:r>
            </a:p>
          </p:txBody>
        </p:sp>
        <p:sp>
          <p:nvSpPr>
            <p:cNvPr id="182" name="Rectangle: Rounded Corners 181">
              <a:extLst>
                <a:ext uri="{FF2B5EF4-FFF2-40B4-BE49-F238E27FC236}">
                  <a16:creationId xmlns:a16="http://schemas.microsoft.com/office/drawing/2014/main" id="{BF170FC7-D6FC-43C6-9382-8417804983C1}"/>
                </a:ext>
              </a:extLst>
            </p:cNvPr>
            <p:cNvSpPr/>
            <p:nvPr/>
          </p:nvSpPr>
          <p:spPr bwMode="auto">
            <a:xfrm>
              <a:off x="9541038"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Apps</a:t>
              </a:r>
            </a:p>
          </p:txBody>
        </p:sp>
      </p:grpSp>
      <p:sp>
        <p:nvSpPr>
          <p:cNvPr id="183" name="desktop" title="a desktop PC">
            <a:extLst>
              <a:ext uri="{FF2B5EF4-FFF2-40B4-BE49-F238E27FC236}">
                <a16:creationId xmlns:a16="http://schemas.microsoft.com/office/drawing/2014/main" id="{FDD541E0-E5EA-4978-B740-12CEB0E20F2A}"/>
              </a:ext>
            </a:extLst>
          </p:cNvPr>
          <p:cNvSpPr>
            <a:spLocks noChangeAspect="1" noEditPoints="1"/>
          </p:cNvSpPr>
          <p:nvPr/>
        </p:nvSpPr>
        <p:spPr bwMode="auto">
          <a:xfrm>
            <a:off x="9196946" y="4411336"/>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GenericApp_EB3B" title="Icon of an app window">
            <a:extLst>
              <a:ext uri="{FF2B5EF4-FFF2-40B4-BE49-F238E27FC236}">
                <a16:creationId xmlns:a16="http://schemas.microsoft.com/office/drawing/2014/main" id="{08979190-5FD2-430C-9ED3-72A645E5B383}"/>
              </a:ext>
            </a:extLst>
          </p:cNvPr>
          <p:cNvSpPr>
            <a:spLocks noChangeAspect="1" noEditPoints="1"/>
          </p:cNvSpPr>
          <p:nvPr/>
        </p:nvSpPr>
        <p:spPr bwMode="auto">
          <a:xfrm>
            <a:off x="10827866" y="4414733"/>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F406E17B-5C15-4AA9-9601-CD0F8E4E5F5D}"/>
              </a:ext>
            </a:extLst>
          </p:cNvPr>
          <p:cNvSpPr/>
          <p:nvPr/>
        </p:nvSpPr>
        <p:spPr bwMode="auto">
          <a:xfrm>
            <a:off x="9559754" y="4274381"/>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sp>
        <p:nvSpPr>
          <p:cNvPr id="186" name="Oval 185">
            <a:extLst>
              <a:ext uri="{FF2B5EF4-FFF2-40B4-BE49-F238E27FC236}">
                <a16:creationId xmlns:a16="http://schemas.microsoft.com/office/drawing/2014/main" id="{D60F02B2-3C7D-4EF0-8A5A-130554AF3E47}"/>
              </a:ext>
            </a:extLst>
          </p:cNvPr>
          <p:cNvSpPr/>
          <p:nvPr/>
        </p:nvSpPr>
        <p:spPr bwMode="auto">
          <a:xfrm>
            <a:off x="11256959" y="427963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grpSp>
        <p:nvGrpSpPr>
          <p:cNvPr id="187" name="Group 186">
            <a:extLst>
              <a:ext uri="{FF2B5EF4-FFF2-40B4-BE49-F238E27FC236}">
                <a16:creationId xmlns:a16="http://schemas.microsoft.com/office/drawing/2014/main" id="{B29F10DD-6E9C-4C1D-80A7-4E93B8B0E7C4}"/>
              </a:ext>
            </a:extLst>
          </p:cNvPr>
          <p:cNvGrpSpPr/>
          <p:nvPr/>
        </p:nvGrpSpPr>
        <p:grpSpPr>
          <a:xfrm>
            <a:off x="9559570" y="4274382"/>
            <a:ext cx="1845905" cy="156872"/>
            <a:chOff x="9825686" y="4359595"/>
            <a:chExt cx="1882919" cy="160018"/>
          </a:xfrm>
        </p:grpSpPr>
        <p:sp>
          <p:nvSpPr>
            <p:cNvPr id="188" name="Oval 187">
              <a:extLst>
                <a:ext uri="{FF2B5EF4-FFF2-40B4-BE49-F238E27FC236}">
                  <a16:creationId xmlns:a16="http://schemas.microsoft.com/office/drawing/2014/main" id="{9AC4534F-0EEB-4CB7-A8E6-08D116872C84}"/>
                </a:ext>
              </a:extLst>
            </p:cNvPr>
            <p:cNvSpPr/>
            <p:nvPr/>
          </p:nvSpPr>
          <p:spPr bwMode="auto">
            <a:xfrm>
              <a:off x="9825686" y="4359595"/>
              <a:ext cx="152066" cy="152066"/>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sp>
          <p:nvSpPr>
            <p:cNvPr id="189" name="Oval 188">
              <a:extLst>
                <a:ext uri="{FF2B5EF4-FFF2-40B4-BE49-F238E27FC236}">
                  <a16:creationId xmlns:a16="http://schemas.microsoft.com/office/drawing/2014/main" id="{FED6FCAC-25C5-443B-8A44-46439C959B25}"/>
                </a:ext>
              </a:extLst>
            </p:cNvPr>
            <p:cNvSpPr/>
            <p:nvPr/>
          </p:nvSpPr>
          <p:spPr bwMode="auto">
            <a:xfrm>
              <a:off x="11554730" y="4363243"/>
              <a:ext cx="153875" cy="156370"/>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188F"/>
                  </a:solidFill>
                  <a:effectLst/>
                  <a:uLnTx/>
                  <a:uFillTx/>
                  <a:latin typeface="Segoe UI"/>
                  <a:ea typeface="+mn-ea"/>
                  <a:cs typeface="+mn-cs"/>
                </a:rPr>
                <a:t>A</a:t>
              </a:r>
            </a:p>
          </p:txBody>
        </p:sp>
      </p:grpSp>
      <p:grpSp>
        <p:nvGrpSpPr>
          <p:cNvPr id="190" name="Group 189">
            <a:extLst>
              <a:ext uri="{FF2B5EF4-FFF2-40B4-BE49-F238E27FC236}">
                <a16:creationId xmlns:a16="http://schemas.microsoft.com/office/drawing/2014/main" id="{0A174603-8BEA-4E72-8006-7FAA0230AD2F}"/>
              </a:ext>
            </a:extLst>
          </p:cNvPr>
          <p:cNvGrpSpPr/>
          <p:nvPr/>
        </p:nvGrpSpPr>
        <p:grpSpPr>
          <a:xfrm>
            <a:off x="7618839" y="3385757"/>
            <a:ext cx="501646" cy="501647"/>
            <a:chOff x="5564119" y="2081144"/>
            <a:chExt cx="501718" cy="501718"/>
          </a:xfrm>
        </p:grpSpPr>
        <p:sp>
          <p:nvSpPr>
            <p:cNvPr id="191" name="Diamond 190">
              <a:extLst>
                <a:ext uri="{FF2B5EF4-FFF2-40B4-BE49-F238E27FC236}">
                  <a16:creationId xmlns:a16="http://schemas.microsoft.com/office/drawing/2014/main" id="{190DA278-FA12-49F4-AD97-8D62E2B9A6F5}"/>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2" name="Graphic 139">
              <a:extLst>
                <a:ext uri="{FF2B5EF4-FFF2-40B4-BE49-F238E27FC236}">
                  <a16:creationId xmlns:a16="http://schemas.microsoft.com/office/drawing/2014/main" id="{514BA9E7-5708-4CD6-B947-828561DC7DC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64119" y="2081144"/>
              <a:ext cx="501718" cy="501718"/>
            </a:xfrm>
            <a:prstGeom prst="rect">
              <a:avLst/>
            </a:prstGeom>
          </p:spPr>
        </p:pic>
      </p:grpSp>
      <p:sp>
        <p:nvSpPr>
          <p:cNvPr id="196" name="TextBox 195">
            <a:extLst>
              <a:ext uri="{FF2B5EF4-FFF2-40B4-BE49-F238E27FC236}">
                <a16:creationId xmlns:a16="http://schemas.microsoft.com/office/drawing/2014/main" id="{A7D947AE-B41C-4C1C-AF9A-F6883F0AC34A}"/>
              </a:ext>
            </a:extLst>
          </p:cNvPr>
          <p:cNvSpPr txBox="1"/>
          <p:nvPr/>
        </p:nvSpPr>
        <p:spPr>
          <a:xfrm>
            <a:off x="396058" y="2559009"/>
            <a:ext cx="1832658" cy="724143"/>
          </a:xfrm>
          <a:prstGeom prst="rect">
            <a:avLst/>
          </a:prstGeom>
          <a:solidFill>
            <a:srgbClr val="FFFFFF"/>
          </a:solidFill>
        </p:spPr>
        <p:txBody>
          <a:bodyPr wrap="square" lIns="89642" tIns="44821" rIns="89642" bIns="44821"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1A1A1A"/>
                </a:solidFill>
                <a:effectLst/>
                <a:uLnTx/>
                <a:uFillTx/>
                <a:latin typeface="Segoe UI Semibold"/>
                <a:ea typeface="+mn-ea"/>
                <a:cs typeface="+mn-cs"/>
              </a:rPr>
              <a:t>Client’s</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1568"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97" name="TextBox 196">
            <a:extLst>
              <a:ext uri="{FF2B5EF4-FFF2-40B4-BE49-F238E27FC236}">
                <a16:creationId xmlns:a16="http://schemas.microsoft.com/office/drawing/2014/main" id="{698E91BC-A022-4A5B-935A-3BB3F5BB7EA8}"/>
              </a:ext>
            </a:extLst>
          </p:cNvPr>
          <p:cNvSpPr txBox="1"/>
          <p:nvPr/>
        </p:nvSpPr>
        <p:spPr>
          <a:xfrm>
            <a:off x="4504790" y="2354551"/>
            <a:ext cx="1832658" cy="724143"/>
          </a:xfrm>
          <a:prstGeom prst="rect">
            <a:avLst/>
          </a:prstGeom>
          <a:solidFill>
            <a:srgbClr val="FFFFFF"/>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Management plane services</a:t>
            </a:r>
          </a:p>
        </p:txBody>
      </p:sp>
      <p:sp>
        <p:nvSpPr>
          <p:cNvPr id="198" name="TextBox 197">
            <a:extLst>
              <a:ext uri="{FF2B5EF4-FFF2-40B4-BE49-F238E27FC236}">
                <a16:creationId xmlns:a16="http://schemas.microsoft.com/office/drawing/2014/main" id="{DDC2075F-AA11-41DF-A435-24B1DC7BAE66}"/>
              </a:ext>
            </a:extLst>
          </p:cNvPr>
          <p:cNvSpPr txBox="1"/>
          <p:nvPr/>
        </p:nvSpPr>
        <p:spPr>
          <a:xfrm>
            <a:off x="7731112" y="2341550"/>
            <a:ext cx="3859868" cy="1028322"/>
          </a:xfrm>
          <a:prstGeom prst="rect">
            <a:avLst/>
          </a:prstGeom>
          <a:solidFill>
            <a:srgbClr val="FFFFFF"/>
          </a:solidFill>
        </p:spPr>
        <p:txBody>
          <a:bodyPr wrap="square" lIns="179285" tIns="143428" rIns="179285" bIns="143428" rtlCol="0">
            <a:sp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Windows 10 Enterprise multi-session, Windows 7, Windows Server 2012R2+</a:t>
            </a:r>
          </a:p>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Azure virtual machines &amp; services</a:t>
            </a:r>
          </a:p>
        </p:txBody>
      </p:sp>
      <p:sp>
        <p:nvSpPr>
          <p:cNvPr id="200" name="Oval 199">
            <a:extLst>
              <a:ext uri="{FF2B5EF4-FFF2-40B4-BE49-F238E27FC236}">
                <a16:creationId xmlns:a16="http://schemas.microsoft.com/office/drawing/2014/main" id="{D1C6F7E9-161E-4D52-95FB-52F44EDE6A63}"/>
              </a:ext>
            </a:extLst>
          </p:cNvPr>
          <p:cNvSpPr/>
          <p:nvPr/>
        </p:nvSpPr>
        <p:spPr bwMode="auto">
          <a:xfrm>
            <a:off x="622980" y="4357800"/>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3" name="Oval 202">
            <a:extLst>
              <a:ext uri="{FF2B5EF4-FFF2-40B4-BE49-F238E27FC236}">
                <a16:creationId xmlns:a16="http://schemas.microsoft.com/office/drawing/2014/main" id="{AB09539B-4C54-4CE2-AAD8-4E22CE741F24}"/>
              </a:ext>
            </a:extLst>
          </p:cNvPr>
          <p:cNvSpPr/>
          <p:nvPr/>
        </p:nvSpPr>
        <p:spPr bwMode="auto">
          <a:xfrm>
            <a:off x="622980" y="3321334"/>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6" name="Oval 205">
            <a:extLst>
              <a:ext uri="{FF2B5EF4-FFF2-40B4-BE49-F238E27FC236}">
                <a16:creationId xmlns:a16="http://schemas.microsoft.com/office/drawing/2014/main" id="{1DC81EC5-CB26-4A20-9F6D-6FCC8387BB67}"/>
              </a:ext>
            </a:extLst>
          </p:cNvPr>
          <p:cNvSpPr/>
          <p:nvPr/>
        </p:nvSpPr>
        <p:spPr bwMode="auto">
          <a:xfrm>
            <a:off x="622980" y="5394265"/>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08" name="Group 207">
            <a:extLst>
              <a:ext uri="{FF2B5EF4-FFF2-40B4-BE49-F238E27FC236}">
                <a16:creationId xmlns:a16="http://schemas.microsoft.com/office/drawing/2014/main" id="{BCA3F028-B473-4D34-984C-FF83FCA6DC01}"/>
              </a:ext>
            </a:extLst>
          </p:cNvPr>
          <p:cNvGrpSpPr/>
          <p:nvPr/>
        </p:nvGrpSpPr>
        <p:grpSpPr>
          <a:xfrm>
            <a:off x="2026993" y="3501599"/>
            <a:ext cx="5230495" cy="2636648"/>
            <a:chOff x="2067638" y="3571317"/>
            <a:chExt cx="5335377" cy="2689518"/>
          </a:xfrm>
        </p:grpSpPr>
        <p:grpSp>
          <p:nvGrpSpPr>
            <p:cNvPr id="209" name="Group 208">
              <a:extLst>
                <a:ext uri="{FF2B5EF4-FFF2-40B4-BE49-F238E27FC236}">
                  <a16:creationId xmlns:a16="http://schemas.microsoft.com/office/drawing/2014/main" id="{FE9A8E57-F5EF-43B9-BBF0-4193592F8F93}"/>
                </a:ext>
              </a:extLst>
            </p:cNvPr>
            <p:cNvGrpSpPr/>
            <p:nvPr/>
          </p:nvGrpSpPr>
          <p:grpSpPr>
            <a:xfrm>
              <a:off x="3800280" y="3571317"/>
              <a:ext cx="3602735" cy="2689518"/>
              <a:chOff x="3800280" y="3571317"/>
              <a:chExt cx="3602735" cy="2689518"/>
            </a:xfrm>
          </p:grpSpPr>
          <p:sp>
            <p:nvSpPr>
              <p:cNvPr id="212" name="Rectangle 211">
                <a:extLst>
                  <a:ext uri="{FF2B5EF4-FFF2-40B4-BE49-F238E27FC236}">
                    <a16:creationId xmlns:a16="http://schemas.microsoft.com/office/drawing/2014/main" id="{3E2D86E4-4B91-48F6-8753-F35833FAE341}"/>
                  </a:ext>
                </a:extLst>
              </p:cNvPr>
              <p:cNvSpPr/>
              <p:nvPr/>
            </p:nvSpPr>
            <p:spPr bwMode="auto">
              <a:xfrm>
                <a:off x="3800280" y="3571317"/>
                <a:ext cx="3602735" cy="2689518"/>
              </a:xfrm>
              <a:prstGeom prst="rect">
                <a:avLst/>
              </a:prstGeom>
              <a:solidFill>
                <a:srgbClr val="ED7D31"/>
              </a:solidFill>
              <a:ln w="10795" cap="flat" cmpd="sng" algn="ctr">
                <a:noFill/>
                <a:prstDash val="solid"/>
              </a:ln>
              <a:effectLst/>
            </p:spPr>
            <p:txBody>
              <a:bodyPr rot="0" spcFirstLastPara="0" vertOverflow="overflow" horzOverflow="overflow" vert="horz" wrap="square" lIns="548562" tIns="137141" rIns="0"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endParaRPr>
              </a:p>
            </p:txBody>
          </p:sp>
          <p:sp>
            <p:nvSpPr>
              <p:cNvPr id="213" name="TextBox 212">
                <a:extLst>
                  <a:ext uri="{FF2B5EF4-FFF2-40B4-BE49-F238E27FC236}">
                    <a16:creationId xmlns:a16="http://schemas.microsoft.com/office/drawing/2014/main" id="{1FF55A11-FF43-48BE-AF20-ADF7DB5867A3}"/>
                  </a:ext>
                </a:extLst>
              </p:cNvPr>
              <p:cNvSpPr txBox="1"/>
              <p:nvPr/>
            </p:nvSpPr>
            <p:spPr>
              <a:xfrm>
                <a:off x="3913555" y="4098929"/>
                <a:ext cx="3266362" cy="1634294"/>
              </a:xfrm>
              <a:prstGeom prst="rect">
                <a:avLst/>
              </a:prstGeom>
              <a:solidFill>
                <a:srgbClr val="ED7D31"/>
              </a:solidFill>
            </p:spPr>
            <p:txBody>
              <a:bodyPr wrap="square" lIns="179285" tIns="143428" rIns="179285" bIns="143428" rtlCol="0">
                <a:spAutoFit/>
              </a:bodyPr>
              <a:lstStyle/>
              <a:p>
                <a:pPr marL="0" marR="0" lvl="0" indent="0" algn="l" defTabSz="913927" rtl="0" eaLnBrk="1" fontAlgn="base" latinLnBrk="0" hangingPunct="1">
                  <a:lnSpc>
                    <a:spcPct val="100000"/>
                  </a:lnSpc>
                  <a:spcBef>
                    <a:spcPts val="1765"/>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Light"/>
                  </a:rPr>
                  <a:t>Citrix Virtual Apps &amp; Desktop services</a:t>
                </a:r>
              </a:p>
              <a:p>
                <a:pPr marL="0" marR="0" lvl="0" indent="0" algn="l" defTabSz="913927" rtl="0" eaLnBrk="1" fontAlgn="base" latinLnBrk="0" hangingPunct="1">
                  <a:lnSpc>
                    <a:spcPct val="100000"/>
                  </a:lnSpc>
                  <a:spcBef>
                    <a:spcPts val="1765"/>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Light"/>
                  </a:rPr>
                  <a:t>Citrix + Windows Virtual Desktop Solution</a:t>
                </a:r>
              </a:p>
            </p:txBody>
          </p:sp>
        </p:grpSp>
        <p:sp>
          <p:nvSpPr>
            <p:cNvPr id="210" name="TextBox 209">
              <a:extLst>
                <a:ext uri="{FF2B5EF4-FFF2-40B4-BE49-F238E27FC236}">
                  <a16:creationId xmlns:a16="http://schemas.microsoft.com/office/drawing/2014/main" id="{2A053D2A-0282-478F-AFDD-6BEACD1F28C5}"/>
                </a:ext>
              </a:extLst>
            </p:cNvPr>
            <p:cNvSpPr txBox="1"/>
            <p:nvPr/>
          </p:nvSpPr>
          <p:spPr>
            <a:xfrm>
              <a:off x="2067638" y="4537395"/>
              <a:ext cx="1869407" cy="51706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Workspace</a:t>
              </a:r>
            </a:p>
          </p:txBody>
        </p:sp>
        <p:pic>
          <p:nvPicPr>
            <p:cNvPr id="211" name="Picture 210">
              <a:extLst>
                <a:ext uri="{FF2B5EF4-FFF2-40B4-BE49-F238E27FC236}">
                  <a16:creationId xmlns:a16="http://schemas.microsoft.com/office/drawing/2014/main" id="{B9FADB4D-1CDE-4146-B3FC-1E6A70A3DF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742813" y="4059450"/>
              <a:ext cx="533400" cy="542925"/>
            </a:xfrm>
            <a:prstGeom prst="rect">
              <a:avLst/>
            </a:prstGeom>
          </p:spPr>
        </p:pic>
      </p:grpSp>
      <p:grpSp>
        <p:nvGrpSpPr>
          <p:cNvPr id="3" name="Group 2">
            <a:extLst>
              <a:ext uri="{FF2B5EF4-FFF2-40B4-BE49-F238E27FC236}">
                <a16:creationId xmlns:a16="http://schemas.microsoft.com/office/drawing/2014/main" id="{F7FDA8EA-23B1-4785-91BE-5D72201601A9}"/>
              </a:ext>
            </a:extLst>
          </p:cNvPr>
          <p:cNvGrpSpPr/>
          <p:nvPr/>
        </p:nvGrpSpPr>
        <p:grpSpPr>
          <a:xfrm>
            <a:off x="396058" y="2559009"/>
            <a:ext cx="1832658" cy="3339229"/>
            <a:chOff x="403999" y="2609826"/>
            <a:chExt cx="1869407" cy="3406187"/>
          </a:xfrm>
        </p:grpSpPr>
        <p:sp>
          <p:nvSpPr>
            <p:cNvPr id="215" name="TextBox 214">
              <a:extLst>
                <a:ext uri="{FF2B5EF4-FFF2-40B4-BE49-F238E27FC236}">
                  <a16:creationId xmlns:a16="http://schemas.microsoft.com/office/drawing/2014/main" id="{B53C90D8-EB7D-4015-9B81-9E1A80793D4A}"/>
                </a:ext>
              </a:extLst>
            </p:cNvPr>
            <p:cNvSpPr txBox="1"/>
            <p:nvPr/>
          </p:nvSpPr>
          <p:spPr>
            <a:xfrm>
              <a:off x="403999" y="2609826"/>
              <a:ext cx="1869407" cy="738664"/>
            </a:xfrm>
            <a:prstGeom prst="rect">
              <a:avLst/>
            </a:prstGeom>
            <a:solidFill>
              <a:srgbClr val="FFFFFF"/>
            </a:solidFill>
          </p:spPr>
          <p:txBody>
            <a:bodyPr wrap="square" lIns="89642" tIns="44821" rIns="89642" bIns="44821"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Client’s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Citrix Receivers</a:t>
              </a:r>
            </a:p>
          </p:txBody>
        </p:sp>
        <p:grpSp>
          <p:nvGrpSpPr>
            <p:cNvPr id="216" name="Group 215">
              <a:extLst>
                <a:ext uri="{FF2B5EF4-FFF2-40B4-BE49-F238E27FC236}">
                  <a16:creationId xmlns:a16="http://schemas.microsoft.com/office/drawing/2014/main" id="{2B15717C-2676-4857-B9DA-78BEDB56BEC8}"/>
                </a:ext>
              </a:extLst>
            </p:cNvPr>
            <p:cNvGrpSpPr/>
            <p:nvPr/>
          </p:nvGrpSpPr>
          <p:grpSpPr>
            <a:xfrm>
              <a:off x="1561450" y="3687491"/>
              <a:ext cx="491662" cy="2328522"/>
              <a:chOff x="1561450" y="3687491"/>
              <a:chExt cx="491662" cy="2328522"/>
            </a:xfrm>
          </p:grpSpPr>
          <p:grpSp>
            <p:nvGrpSpPr>
              <p:cNvPr id="217" name="Group 216">
                <a:extLst>
                  <a:ext uri="{FF2B5EF4-FFF2-40B4-BE49-F238E27FC236}">
                    <a16:creationId xmlns:a16="http://schemas.microsoft.com/office/drawing/2014/main" id="{71D36179-5C5B-42FE-A177-E9D2BA91F2AA}"/>
                  </a:ext>
                </a:extLst>
              </p:cNvPr>
              <p:cNvGrpSpPr/>
              <p:nvPr/>
            </p:nvGrpSpPr>
            <p:grpSpPr>
              <a:xfrm>
                <a:off x="1619613" y="5014644"/>
                <a:ext cx="325859" cy="422425"/>
                <a:chOff x="5866856" y="4829242"/>
                <a:chExt cx="702675" cy="865083"/>
              </a:xfrm>
              <a:solidFill>
                <a:srgbClr val="ED7D31"/>
              </a:solidFill>
            </p:grpSpPr>
            <p:sp>
              <p:nvSpPr>
                <p:cNvPr id="225" name="Freeform 12">
                  <a:extLst>
                    <a:ext uri="{FF2B5EF4-FFF2-40B4-BE49-F238E27FC236}">
                      <a16:creationId xmlns:a16="http://schemas.microsoft.com/office/drawing/2014/main" id="{552CA537-06F4-4810-B403-429BC504587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
                  <a:extLst>
                    <a:ext uri="{FF2B5EF4-FFF2-40B4-BE49-F238E27FC236}">
                      <a16:creationId xmlns:a16="http://schemas.microsoft.com/office/drawing/2014/main" id="{3E3D0516-FDB0-42A0-82E8-81761F9211A6}"/>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6DFDE475-9D36-4D8D-B61B-F30E31FB28D4}"/>
                  </a:ext>
                </a:extLst>
              </p:cNvPr>
              <p:cNvGrpSpPr/>
              <p:nvPr/>
            </p:nvGrpSpPr>
            <p:grpSpPr>
              <a:xfrm>
                <a:off x="1624831" y="4382766"/>
                <a:ext cx="342026" cy="428264"/>
                <a:chOff x="13987161" y="3323588"/>
                <a:chExt cx="2047876" cy="2435225"/>
              </a:xfrm>
              <a:solidFill>
                <a:srgbClr val="ED7D31"/>
              </a:solidFill>
            </p:grpSpPr>
            <p:sp>
              <p:nvSpPr>
                <p:cNvPr id="221" name="Freeform 50">
                  <a:extLst>
                    <a:ext uri="{FF2B5EF4-FFF2-40B4-BE49-F238E27FC236}">
                      <a16:creationId xmlns:a16="http://schemas.microsoft.com/office/drawing/2014/main" id="{EC528B91-0849-43DD-9198-B0655CDED8D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51">
                  <a:extLst>
                    <a:ext uri="{FF2B5EF4-FFF2-40B4-BE49-F238E27FC236}">
                      <a16:creationId xmlns:a16="http://schemas.microsoft.com/office/drawing/2014/main" id="{A9D56E82-7329-42E5-8F9F-24E471BE02A0}"/>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2">
                  <a:extLst>
                    <a:ext uri="{FF2B5EF4-FFF2-40B4-BE49-F238E27FC236}">
                      <a16:creationId xmlns:a16="http://schemas.microsoft.com/office/drawing/2014/main" id="{FE79098A-4E6B-40CA-A3AD-26C1D9517FA4}"/>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53">
                  <a:extLst>
                    <a:ext uri="{FF2B5EF4-FFF2-40B4-BE49-F238E27FC236}">
                      <a16:creationId xmlns:a16="http://schemas.microsoft.com/office/drawing/2014/main" id="{85DE5D4F-A522-4E85-A9E9-1D6D5675ADEF}"/>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19" name="Picture 218">
                <a:extLst>
                  <a:ext uri="{FF2B5EF4-FFF2-40B4-BE49-F238E27FC236}">
                    <a16:creationId xmlns:a16="http://schemas.microsoft.com/office/drawing/2014/main" id="{B1891F86-1D20-458D-B7B3-54BC3EC68C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1450" y="3687491"/>
                <a:ext cx="491662" cy="491662"/>
              </a:xfrm>
              <a:prstGeom prst="rect">
                <a:avLst/>
              </a:prstGeom>
            </p:spPr>
          </p:pic>
          <p:pic>
            <p:nvPicPr>
              <p:cNvPr id="220" name="Picture 219">
                <a:extLst>
                  <a:ext uri="{FF2B5EF4-FFF2-40B4-BE49-F238E27FC236}">
                    <a16:creationId xmlns:a16="http://schemas.microsoft.com/office/drawing/2014/main" id="{320B0216-7A47-4E34-8684-16A817BEFFC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596430" y="5622069"/>
                <a:ext cx="420228" cy="393944"/>
              </a:xfrm>
              <a:prstGeom prst="rect">
                <a:avLst/>
              </a:prstGeom>
            </p:spPr>
          </p:pic>
        </p:grpSp>
      </p:grpSp>
      <p:sp>
        <p:nvSpPr>
          <p:cNvPr id="95" name="CellPhone_E8EA" title="Icon of a cellphone">
            <a:extLst>
              <a:ext uri="{FF2B5EF4-FFF2-40B4-BE49-F238E27FC236}">
                <a16:creationId xmlns:a16="http://schemas.microsoft.com/office/drawing/2014/main" id="{C08E5D2A-EC4C-43EC-9CF6-16D89DEABC92}"/>
              </a:ext>
            </a:extLst>
          </p:cNvPr>
          <p:cNvSpPr>
            <a:spLocks noChangeAspect="1" noEditPoints="1"/>
          </p:cNvSpPr>
          <p:nvPr/>
        </p:nvSpPr>
        <p:spPr bwMode="auto">
          <a:xfrm>
            <a:off x="898436" y="3502045"/>
            <a:ext cx="284348" cy="47383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Tablet_E70A" title="Icon of a tablet">
            <a:extLst>
              <a:ext uri="{FF2B5EF4-FFF2-40B4-BE49-F238E27FC236}">
                <a16:creationId xmlns:a16="http://schemas.microsoft.com/office/drawing/2014/main" id="{C8A761E5-EB14-4F36-AE43-14F9227B2070}"/>
              </a:ext>
            </a:extLst>
          </p:cNvPr>
          <p:cNvSpPr>
            <a:spLocks noChangeAspect="1" noEditPoints="1"/>
          </p:cNvSpPr>
          <p:nvPr/>
        </p:nvSpPr>
        <p:spPr bwMode="auto">
          <a:xfrm>
            <a:off x="802943" y="4600959"/>
            <a:ext cx="475333" cy="34894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Laptop_E770" title="Icon of a laptop">
            <a:extLst>
              <a:ext uri="{FF2B5EF4-FFF2-40B4-BE49-F238E27FC236}">
                <a16:creationId xmlns:a16="http://schemas.microsoft.com/office/drawing/2014/main" id="{1629A563-C8AA-43EC-93D6-50827DB77BA4}"/>
              </a:ext>
            </a:extLst>
          </p:cNvPr>
          <p:cNvSpPr>
            <a:spLocks noChangeAspect="1" noEditPoints="1"/>
          </p:cNvSpPr>
          <p:nvPr/>
        </p:nvSpPr>
        <p:spPr bwMode="auto">
          <a:xfrm>
            <a:off x="760745" y="5625147"/>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D935B8F8-2133-4062-926F-6DB483AE23CA}"/>
              </a:ext>
            </a:extLst>
          </p:cNvPr>
          <p:cNvGrpSpPr/>
          <p:nvPr/>
        </p:nvGrpSpPr>
        <p:grpSpPr>
          <a:xfrm>
            <a:off x="9161929" y="5115398"/>
            <a:ext cx="474640" cy="441342"/>
            <a:chOff x="9386125" y="5239498"/>
            <a:chExt cx="374619" cy="348338"/>
          </a:xfrm>
        </p:grpSpPr>
        <p:sp>
          <p:nvSpPr>
            <p:cNvPr id="176" name="Diamond 175">
              <a:extLst>
                <a:ext uri="{FF2B5EF4-FFF2-40B4-BE49-F238E27FC236}">
                  <a16:creationId xmlns:a16="http://schemas.microsoft.com/office/drawing/2014/main" id="{B01C7F02-1091-4CBE-A153-360DF7102ED5}"/>
                </a:ext>
              </a:extLst>
            </p:cNvPr>
            <p:cNvSpPr/>
            <p:nvPr/>
          </p:nvSpPr>
          <p:spPr bwMode="auto">
            <a:xfrm>
              <a:off x="9407767" y="5273474"/>
              <a:ext cx="321933" cy="304736"/>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aphic 98">
              <a:extLst>
                <a:ext uri="{FF2B5EF4-FFF2-40B4-BE49-F238E27FC236}">
                  <a16:creationId xmlns:a16="http://schemas.microsoft.com/office/drawing/2014/main" id="{1AB817D8-20F6-4588-A7D5-0C94B6B94429}"/>
                </a:ext>
              </a:extLst>
            </p:cNvPr>
            <p:cNvGrpSpPr/>
            <p:nvPr/>
          </p:nvGrpSpPr>
          <p:grpSpPr>
            <a:xfrm>
              <a:off x="9386125" y="5239498"/>
              <a:ext cx="374619" cy="348338"/>
              <a:chOff x="9381363" y="5299822"/>
              <a:chExt cx="386360" cy="386361"/>
            </a:xfrm>
          </p:grpSpPr>
          <p:sp>
            <p:nvSpPr>
              <p:cNvPr id="5" name="Freeform: Shape 4">
                <a:extLst>
                  <a:ext uri="{FF2B5EF4-FFF2-40B4-BE49-F238E27FC236}">
                    <a16:creationId xmlns:a16="http://schemas.microsoft.com/office/drawing/2014/main" id="{510FED36-77E0-406B-A608-893FBD535922}"/>
                  </a:ext>
                </a:extLst>
              </p:cNvPr>
              <p:cNvSpPr/>
              <p:nvPr/>
            </p:nvSpPr>
            <p:spPr>
              <a:xfrm>
                <a:off x="9496198" y="5446854"/>
                <a:ext cx="69759" cy="118055"/>
              </a:xfrm>
              <a:custGeom>
                <a:avLst/>
                <a:gdLst>
                  <a:gd name="connsiteX0" fmla="*/ 63857 w 69759"/>
                  <a:gd name="connsiteY0" fmla="*/ 0 h 118054"/>
                  <a:gd name="connsiteX1" fmla="*/ 0 w 69759"/>
                  <a:gd name="connsiteY1" fmla="*/ 59027 h 118054"/>
                  <a:gd name="connsiteX2" fmla="*/ 4829 w 69759"/>
                  <a:gd name="connsiteY2" fmla="*/ 74053 h 118054"/>
                  <a:gd name="connsiteX3" fmla="*/ 3756 w 69759"/>
                  <a:gd name="connsiteY3" fmla="*/ 82638 h 118054"/>
                  <a:gd name="connsiteX4" fmla="*/ 69759 w 69759"/>
                  <a:gd name="connsiteY4" fmla="*/ 122884 h 118054"/>
                  <a:gd name="connsiteX5" fmla="*/ 69759 w 69759"/>
                  <a:gd name="connsiteY5" fmla="*/ 7513 h 118054"/>
                  <a:gd name="connsiteX6" fmla="*/ 63857 w 69759"/>
                  <a:gd name="connsiteY6" fmla="*/ 0 h 11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59" h="118054">
                    <a:moveTo>
                      <a:pt x="63857" y="0"/>
                    </a:moveTo>
                    <a:lnTo>
                      <a:pt x="0" y="59027"/>
                    </a:lnTo>
                    <a:cubicBezTo>
                      <a:pt x="2683" y="63857"/>
                      <a:pt x="4829" y="69760"/>
                      <a:pt x="4829" y="74053"/>
                    </a:cubicBezTo>
                    <a:cubicBezTo>
                      <a:pt x="4829" y="76736"/>
                      <a:pt x="4829" y="79955"/>
                      <a:pt x="3756" y="82638"/>
                    </a:cubicBezTo>
                    <a:lnTo>
                      <a:pt x="69759" y="122884"/>
                    </a:lnTo>
                    <a:lnTo>
                      <a:pt x="69759" y="7513"/>
                    </a:lnTo>
                    <a:cubicBezTo>
                      <a:pt x="68686" y="7513"/>
                      <a:pt x="64930" y="1073"/>
                      <a:pt x="63857" y="0"/>
                    </a:cubicBezTo>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DBEAA163-2BEF-44CF-B736-5DC8EE674A2C}"/>
                  </a:ext>
                </a:extLst>
              </p:cNvPr>
              <p:cNvSpPr/>
              <p:nvPr/>
            </p:nvSpPr>
            <p:spPr>
              <a:xfrm>
                <a:off x="9580446" y="5445781"/>
                <a:ext cx="64393" cy="123421"/>
              </a:xfrm>
              <a:custGeom>
                <a:avLst/>
                <a:gdLst>
                  <a:gd name="connsiteX0" fmla="*/ 12342 w 64393"/>
                  <a:gd name="connsiteY0" fmla="*/ 0 h 123420"/>
                  <a:gd name="connsiteX1" fmla="*/ 0 w 64393"/>
                  <a:gd name="connsiteY1" fmla="*/ 9659 h 123420"/>
                  <a:gd name="connsiteX2" fmla="*/ 0 w 64393"/>
                  <a:gd name="connsiteY2" fmla="*/ 123957 h 123420"/>
                  <a:gd name="connsiteX3" fmla="*/ 66003 w 64393"/>
                  <a:gd name="connsiteY3" fmla="*/ 82102 h 123420"/>
                  <a:gd name="connsiteX4" fmla="*/ 63857 w 64393"/>
                  <a:gd name="connsiteY4" fmla="*/ 75662 h 123420"/>
                  <a:gd name="connsiteX5" fmla="*/ 66003 w 64393"/>
                  <a:gd name="connsiteY5" fmla="*/ 64394 h 123420"/>
                  <a:gd name="connsiteX6" fmla="*/ 12342 w 64393"/>
                  <a:gd name="connsiteY6" fmla="*/ 0 h 12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93" h="123420">
                    <a:moveTo>
                      <a:pt x="12342" y="0"/>
                    </a:moveTo>
                    <a:cubicBezTo>
                      <a:pt x="11269" y="1073"/>
                      <a:pt x="1073" y="8586"/>
                      <a:pt x="0" y="9659"/>
                    </a:cubicBezTo>
                    <a:lnTo>
                      <a:pt x="0" y="123957"/>
                    </a:lnTo>
                    <a:lnTo>
                      <a:pt x="66003" y="82102"/>
                    </a:lnTo>
                    <a:cubicBezTo>
                      <a:pt x="64930" y="79419"/>
                      <a:pt x="63857" y="77272"/>
                      <a:pt x="63857" y="75662"/>
                    </a:cubicBezTo>
                    <a:cubicBezTo>
                      <a:pt x="63857" y="71906"/>
                      <a:pt x="64930" y="68150"/>
                      <a:pt x="66003" y="64394"/>
                    </a:cubicBezTo>
                    <a:lnTo>
                      <a:pt x="12342" y="0"/>
                    </a:lnTo>
                    <a:close/>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1CD89BA8-1652-4033-9B1C-FBBBB928C304}"/>
                  </a:ext>
                </a:extLst>
              </p:cNvPr>
              <p:cNvSpPr/>
              <p:nvPr/>
            </p:nvSpPr>
            <p:spPr>
              <a:xfrm>
                <a:off x="9381363" y="5299822"/>
                <a:ext cx="380994" cy="380995"/>
              </a:xfrm>
              <a:custGeom>
                <a:avLst/>
                <a:gdLst>
                  <a:gd name="connsiteX0" fmla="*/ 192643 w 380993"/>
                  <a:gd name="connsiteY0" fmla="*/ 0 h 380994"/>
                  <a:gd name="connsiteX1" fmla="*/ 0 w 380993"/>
                  <a:gd name="connsiteY1" fmla="*/ 228597 h 380994"/>
                  <a:gd name="connsiteX2" fmla="*/ 191570 w 380993"/>
                  <a:gd name="connsiteY2" fmla="*/ 384751 h 380994"/>
                  <a:gd name="connsiteX3" fmla="*/ 384214 w 380993"/>
                  <a:gd name="connsiteY3" fmla="*/ 229670 h 380994"/>
                  <a:gd name="connsiteX4" fmla="*/ 192643 w 380993"/>
                  <a:gd name="connsiteY4" fmla="*/ 0 h 380994"/>
                  <a:gd name="connsiteX5" fmla="*/ 294600 w 380993"/>
                  <a:gd name="connsiteY5" fmla="*/ 252744 h 380994"/>
                  <a:gd name="connsiteX6" fmla="*/ 272598 w 380993"/>
                  <a:gd name="connsiteY6" fmla="*/ 243085 h 380994"/>
                  <a:gd name="connsiteX7" fmla="*/ 220011 w 380993"/>
                  <a:gd name="connsiteY7" fmla="*/ 280112 h 380994"/>
                  <a:gd name="connsiteX8" fmla="*/ 224840 w 380993"/>
                  <a:gd name="connsiteY8" fmla="*/ 297283 h 380994"/>
                  <a:gd name="connsiteX9" fmla="*/ 194253 w 380993"/>
                  <a:gd name="connsiteY9" fmla="*/ 327870 h 380994"/>
                  <a:gd name="connsiteX10" fmla="*/ 163666 w 380993"/>
                  <a:gd name="connsiteY10" fmla="*/ 297283 h 380994"/>
                  <a:gd name="connsiteX11" fmla="*/ 171179 w 380993"/>
                  <a:gd name="connsiteY11" fmla="*/ 277429 h 380994"/>
                  <a:gd name="connsiteX12" fmla="*/ 110005 w 380993"/>
                  <a:gd name="connsiteY12" fmla="*/ 245232 h 380994"/>
                  <a:gd name="connsiteX13" fmla="*/ 89077 w 380993"/>
                  <a:gd name="connsiteY13" fmla="*/ 253818 h 380994"/>
                  <a:gd name="connsiteX14" fmla="*/ 58491 w 380993"/>
                  <a:gd name="connsiteY14" fmla="*/ 223231 h 380994"/>
                  <a:gd name="connsiteX15" fmla="*/ 89077 w 380993"/>
                  <a:gd name="connsiteY15" fmla="*/ 192644 h 380994"/>
                  <a:gd name="connsiteX16" fmla="*/ 103566 w 380993"/>
                  <a:gd name="connsiteY16" fmla="*/ 196400 h 380994"/>
                  <a:gd name="connsiteX17" fmla="*/ 167423 w 380993"/>
                  <a:gd name="connsiteY17" fmla="*/ 137373 h 380994"/>
                  <a:gd name="connsiteX18" fmla="*/ 160983 w 380993"/>
                  <a:gd name="connsiteY18" fmla="*/ 117518 h 380994"/>
                  <a:gd name="connsiteX19" fmla="*/ 195326 w 380993"/>
                  <a:gd name="connsiteY19" fmla="*/ 84248 h 380994"/>
                  <a:gd name="connsiteX20" fmla="*/ 229670 w 380993"/>
                  <a:gd name="connsiteY20" fmla="*/ 117518 h 380994"/>
                  <a:gd name="connsiteX21" fmla="*/ 223767 w 380993"/>
                  <a:gd name="connsiteY21" fmla="*/ 135763 h 380994"/>
                  <a:gd name="connsiteX22" fmla="*/ 277965 w 380993"/>
                  <a:gd name="connsiteY22" fmla="*/ 199620 h 380994"/>
                  <a:gd name="connsiteX23" fmla="*/ 296209 w 380993"/>
                  <a:gd name="connsiteY23" fmla="*/ 193717 h 380994"/>
                  <a:gd name="connsiteX24" fmla="*/ 326796 w 380993"/>
                  <a:gd name="connsiteY24" fmla="*/ 224304 h 380994"/>
                  <a:gd name="connsiteX25" fmla="*/ 294600 w 380993"/>
                  <a:gd name="connsiteY25" fmla="*/ 252744 h 38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0993" h="380994">
                    <a:moveTo>
                      <a:pt x="192643" y="0"/>
                    </a:moveTo>
                    <a:lnTo>
                      <a:pt x="0" y="228597"/>
                    </a:lnTo>
                    <a:lnTo>
                      <a:pt x="191570" y="384751"/>
                    </a:lnTo>
                    <a:lnTo>
                      <a:pt x="384214" y="229670"/>
                    </a:lnTo>
                    <a:lnTo>
                      <a:pt x="192643" y="0"/>
                    </a:lnTo>
                    <a:close/>
                    <a:moveTo>
                      <a:pt x="294600" y="252744"/>
                    </a:moveTo>
                    <a:cubicBezTo>
                      <a:pt x="286014" y="252744"/>
                      <a:pt x="278501" y="248988"/>
                      <a:pt x="272598" y="243085"/>
                    </a:cubicBezTo>
                    <a:lnTo>
                      <a:pt x="220011" y="280112"/>
                    </a:lnTo>
                    <a:cubicBezTo>
                      <a:pt x="223767" y="284941"/>
                      <a:pt x="224840" y="290844"/>
                      <a:pt x="224840" y="297283"/>
                    </a:cubicBezTo>
                    <a:cubicBezTo>
                      <a:pt x="224840" y="314455"/>
                      <a:pt x="210352" y="327870"/>
                      <a:pt x="194253" y="327870"/>
                    </a:cubicBezTo>
                    <a:cubicBezTo>
                      <a:pt x="177082" y="327870"/>
                      <a:pt x="163666" y="314455"/>
                      <a:pt x="163666" y="297283"/>
                    </a:cubicBezTo>
                    <a:cubicBezTo>
                      <a:pt x="163666" y="289771"/>
                      <a:pt x="166349" y="282795"/>
                      <a:pt x="171179" y="277429"/>
                    </a:cubicBezTo>
                    <a:lnTo>
                      <a:pt x="110005" y="245232"/>
                    </a:lnTo>
                    <a:cubicBezTo>
                      <a:pt x="104103" y="251135"/>
                      <a:pt x="96590" y="253818"/>
                      <a:pt x="89077" y="253818"/>
                    </a:cubicBezTo>
                    <a:cubicBezTo>
                      <a:pt x="71906" y="253818"/>
                      <a:pt x="58491" y="240402"/>
                      <a:pt x="58491" y="223231"/>
                    </a:cubicBezTo>
                    <a:cubicBezTo>
                      <a:pt x="58491" y="206059"/>
                      <a:pt x="72979" y="192644"/>
                      <a:pt x="89077" y="192644"/>
                    </a:cubicBezTo>
                    <a:cubicBezTo>
                      <a:pt x="93907" y="192644"/>
                      <a:pt x="98736" y="193717"/>
                      <a:pt x="103566" y="196400"/>
                    </a:cubicBezTo>
                    <a:lnTo>
                      <a:pt x="167423" y="137373"/>
                    </a:lnTo>
                    <a:cubicBezTo>
                      <a:pt x="162593" y="131470"/>
                      <a:pt x="160983" y="123957"/>
                      <a:pt x="160983" y="117518"/>
                    </a:cubicBezTo>
                    <a:cubicBezTo>
                      <a:pt x="160983" y="98200"/>
                      <a:pt x="176008" y="84248"/>
                      <a:pt x="195326" y="84248"/>
                    </a:cubicBezTo>
                    <a:cubicBezTo>
                      <a:pt x="214644" y="84248"/>
                      <a:pt x="229670" y="99273"/>
                      <a:pt x="229670" y="117518"/>
                    </a:cubicBezTo>
                    <a:cubicBezTo>
                      <a:pt x="229670" y="123957"/>
                      <a:pt x="227523" y="129860"/>
                      <a:pt x="223767" y="135763"/>
                    </a:cubicBezTo>
                    <a:lnTo>
                      <a:pt x="277965" y="199620"/>
                    </a:lnTo>
                    <a:cubicBezTo>
                      <a:pt x="282794" y="195864"/>
                      <a:pt x="289233" y="193717"/>
                      <a:pt x="296209" y="193717"/>
                    </a:cubicBezTo>
                    <a:cubicBezTo>
                      <a:pt x="313381" y="193717"/>
                      <a:pt x="326796" y="207132"/>
                      <a:pt x="326796" y="224304"/>
                    </a:cubicBezTo>
                    <a:cubicBezTo>
                      <a:pt x="324650" y="238256"/>
                      <a:pt x="310698" y="252744"/>
                      <a:pt x="294600" y="252744"/>
                    </a:cubicBezTo>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4048820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0B7A4-38D2-4706-8BBF-F7FFAAEC5064}"/>
              </a:ext>
            </a:extLst>
          </p:cNvPr>
          <p:cNvSpPr>
            <a:spLocks noGrp="1"/>
          </p:cNvSpPr>
          <p:nvPr>
            <p:ph type="title"/>
          </p:nvPr>
        </p:nvSpPr>
        <p:spPr>
          <a:xfrm>
            <a:off x="458001" y="411908"/>
            <a:ext cx="11276000" cy="553920"/>
          </a:xfrm>
        </p:spPr>
        <p:txBody>
          <a:bodyPr/>
          <a:lstStyle/>
          <a:p>
            <a:r>
              <a:rPr lang="en-US"/>
              <a:t>Citrix Extends Windows Virtual Desktop</a:t>
            </a:r>
          </a:p>
        </p:txBody>
      </p:sp>
      <p:sp>
        <p:nvSpPr>
          <p:cNvPr id="4" name="Text Placeholder 3">
            <a:extLst>
              <a:ext uri="{FF2B5EF4-FFF2-40B4-BE49-F238E27FC236}">
                <a16:creationId xmlns:a16="http://schemas.microsoft.com/office/drawing/2014/main" id="{3CC6AF15-DE25-4E41-AD3F-F4AA3A06CF6B}"/>
              </a:ext>
            </a:extLst>
          </p:cNvPr>
          <p:cNvSpPr>
            <a:spLocks noGrp="1"/>
          </p:cNvSpPr>
          <p:nvPr>
            <p:ph type="body" idx="10"/>
          </p:nvPr>
        </p:nvSpPr>
        <p:spPr/>
        <p:txBody>
          <a:bodyPr/>
          <a:lstStyle/>
          <a:p>
            <a:r>
              <a:rPr lang="en-US"/>
              <a:t>Delivering enterprise value and unified management around Windows Virtual Desktop</a:t>
            </a:r>
          </a:p>
        </p:txBody>
      </p:sp>
      <p:sp>
        <p:nvSpPr>
          <p:cNvPr id="6" name="TextBox 5">
            <a:extLst>
              <a:ext uri="{FF2B5EF4-FFF2-40B4-BE49-F238E27FC236}">
                <a16:creationId xmlns:a16="http://schemas.microsoft.com/office/drawing/2014/main" id="{50FB4B82-70DF-42BF-BDE9-ECCEE6E6E42E}"/>
              </a:ext>
            </a:extLst>
          </p:cNvPr>
          <p:cNvSpPr txBox="1"/>
          <p:nvPr/>
        </p:nvSpPr>
        <p:spPr>
          <a:xfrm>
            <a:off x="8077430" y="4271753"/>
            <a:ext cx="2725523" cy="1771235"/>
          </a:xfrm>
          <a:prstGeom prst="rect">
            <a:avLst/>
          </a:prstGeom>
          <a:noFill/>
        </p:spPr>
        <p:txBody>
          <a:bodyPr wrap="square" rtlCol="0" anchor="t">
            <a:noAutofit/>
          </a:bodyPr>
          <a:lstStyle/>
          <a:p>
            <a:pPr defTabSz="1088082">
              <a:spcAft>
                <a:spcPts val="400"/>
              </a:spcAft>
              <a:defRPr/>
            </a:pPr>
            <a:r>
              <a:rPr lang="en-US" sz="1730" b="1">
                <a:solidFill>
                  <a:prstClr val="black"/>
                </a:solidFill>
                <a:latin typeface="Citrix New Sans" panose="020F0503040200060004" pitchFamily="34" charset="77"/>
              </a:rPr>
              <a:t>Environment Management</a:t>
            </a:r>
          </a:p>
          <a:p>
            <a:pPr defTabSz="1088082">
              <a:spcAft>
                <a:spcPts val="400"/>
              </a:spcAft>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Optimize host performance, accelerate application delivery, and enhance scalability for WVD.</a:t>
            </a:r>
          </a:p>
        </p:txBody>
      </p:sp>
      <p:sp>
        <p:nvSpPr>
          <p:cNvPr id="7" name="Rectangle 6">
            <a:extLst>
              <a:ext uri="{FF2B5EF4-FFF2-40B4-BE49-F238E27FC236}">
                <a16:creationId xmlns:a16="http://schemas.microsoft.com/office/drawing/2014/main" id="{604832BB-31D1-49CF-95D7-D269CA4F2B45}"/>
              </a:ext>
            </a:extLst>
          </p:cNvPr>
          <p:cNvSpPr/>
          <p:nvPr/>
        </p:nvSpPr>
        <p:spPr>
          <a:xfrm>
            <a:off x="2526594" y="1826082"/>
            <a:ext cx="2491701" cy="1712264"/>
          </a:xfrm>
          <a:prstGeom prst="rect">
            <a:avLst/>
          </a:prstGeom>
        </p:spPr>
        <p:txBody>
          <a:bodyPr wrap="square">
            <a:spAutoFit/>
          </a:bodyPr>
          <a:lstStyle/>
          <a:p>
            <a:pPr defTabSz="1088082">
              <a:spcAft>
                <a:spcPts val="400"/>
              </a:spcAft>
              <a:defRPr/>
            </a:pPr>
            <a:r>
              <a:rPr lang="en-US" sz="1730" b="1">
                <a:solidFill>
                  <a:prstClr val="black"/>
                </a:solidFill>
                <a:latin typeface="Calibri"/>
              </a:rPr>
              <a:t>Workspace Experience</a:t>
            </a:r>
          </a:p>
          <a:p>
            <a:pPr defTabSz="1088082">
              <a:spcAft>
                <a:spcPts val="400"/>
              </a:spcAft>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Include WVD workloads within Citrix Workspace for central access to all apps, desktops and files.</a:t>
            </a:r>
          </a:p>
          <a:p>
            <a:pPr defTabSz="1088082">
              <a:spcAft>
                <a:spcPts val="400"/>
              </a:spcAft>
              <a:defRPr/>
            </a:pPr>
            <a:endParaRPr lang="en-US" sz="1730">
              <a:solidFill>
                <a:prstClr val="black"/>
              </a:solidFill>
              <a:latin typeface="Calibri" panose="020F0502020204030204"/>
            </a:endParaRPr>
          </a:p>
        </p:txBody>
      </p:sp>
      <p:sp>
        <p:nvSpPr>
          <p:cNvPr id="8" name="TextBox 7">
            <a:extLst>
              <a:ext uri="{FF2B5EF4-FFF2-40B4-BE49-F238E27FC236}">
                <a16:creationId xmlns:a16="http://schemas.microsoft.com/office/drawing/2014/main" id="{B614B771-3A0F-4A59-AFEA-46E2487570ED}"/>
              </a:ext>
            </a:extLst>
          </p:cNvPr>
          <p:cNvSpPr txBox="1"/>
          <p:nvPr/>
        </p:nvSpPr>
        <p:spPr>
          <a:xfrm>
            <a:off x="8010227" y="1821518"/>
            <a:ext cx="2454448" cy="1480236"/>
          </a:xfrm>
          <a:prstGeom prst="rect">
            <a:avLst/>
          </a:prstGeom>
          <a:noFill/>
        </p:spPr>
        <p:txBody>
          <a:bodyPr wrap="square" rtlCol="0" anchor="t">
            <a:noAutofit/>
          </a:bodyPr>
          <a:lstStyle/>
          <a:p>
            <a:pPr defTabSz="1088082" fontAlgn="base">
              <a:lnSpc>
                <a:spcPct val="90000"/>
              </a:lnSpc>
              <a:spcBef>
                <a:spcPct val="0"/>
              </a:spcBef>
              <a:spcAft>
                <a:spcPts val="400"/>
              </a:spcAft>
              <a:buSzPct val="135000"/>
              <a:defRPr/>
            </a:pPr>
            <a:r>
              <a:rPr lang="en-US" sz="1730" b="1">
                <a:solidFill>
                  <a:prstClr val="black"/>
                </a:solidFill>
                <a:latin typeface="Calibri"/>
              </a:rPr>
              <a:t>Image Management</a:t>
            </a:r>
          </a:p>
          <a:p>
            <a:pPr defTabSz="1088082" fontAlgn="base">
              <a:lnSpc>
                <a:spcPct val="90000"/>
              </a:lnSpc>
              <a:spcBef>
                <a:spcPct val="0"/>
              </a:spcBef>
              <a:spcAft>
                <a:spcPts val="400"/>
              </a:spcAft>
              <a:buSzPct val="135000"/>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Simplify management by layering OS, apps and user data on WVD resources and rapidly provisioning updates.</a:t>
            </a:r>
          </a:p>
        </p:txBody>
      </p:sp>
      <p:pic>
        <p:nvPicPr>
          <p:cNvPr id="11" name="Picture 10">
            <a:extLst>
              <a:ext uri="{FF2B5EF4-FFF2-40B4-BE49-F238E27FC236}">
                <a16:creationId xmlns:a16="http://schemas.microsoft.com/office/drawing/2014/main" id="{72412354-E2E0-4780-A1D7-AF6061E56C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2807" y="1953322"/>
            <a:ext cx="612771" cy="848279"/>
          </a:xfrm>
          <a:prstGeom prst="rect">
            <a:avLst/>
          </a:prstGeom>
        </p:spPr>
      </p:pic>
      <p:pic>
        <p:nvPicPr>
          <p:cNvPr id="15" name="Picture 14">
            <a:extLst>
              <a:ext uri="{FF2B5EF4-FFF2-40B4-BE49-F238E27FC236}">
                <a16:creationId xmlns:a16="http://schemas.microsoft.com/office/drawing/2014/main" id="{C11B601A-B3D9-4605-AF14-A0C8D495E6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93809" y="4417221"/>
            <a:ext cx="1116418" cy="890274"/>
          </a:xfrm>
          <a:prstGeom prst="rect">
            <a:avLst/>
          </a:prstGeom>
        </p:spPr>
      </p:pic>
      <p:grpSp>
        <p:nvGrpSpPr>
          <p:cNvPr id="2" name="Group 1">
            <a:extLst>
              <a:ext uri="{FF2B5EF4-FFF2-40B4-BE49-F238E27FC236}">
                <a16:creationId xmlns:a16="http://schemas.microsoft.com/office/drawing/2014/main" id="{17A3A187-AA97-F04C-A352-93B45126F601}"/>
              </a:ext>
            </a:extLst>
          </p:cNvPr>
          <p:cNvGrpSpPr/>
          <p:nvPr/>
        </p:nvGrpSpPr>
        <p:grpSpPr>
          <a:xfrm>
            <a:off x="1524614" y="1992622"/>
            <a:ext cx="798937" cy="702964"/>
            <a:chOff x="669601" y="2029221"/>
            <a:chExt cx="799046" cy="703064"/>
          </a:xfrm>
        </p:grpSpPr>
        <p:grpSp>
          <p:nvGrpSpPr>
            <p:cNvPr id="20" name="Group 19">
              <a:extLst>
                <a:ext uri="{FF2B5EF4-FFF2-40B4-BE49-F238E27FC236}">
                  <a16:creationId xmlns:a16="http://schemas.microsoft.com/office/drawing/2014/main" id="{16D4AECA-1D1F-4C5B-A896-E79288CB5B1E}"/>
                </a:ext>
              </a:extLst>
            </p:cNvPr>
            <p:cNvGrpSpPr/>
            <p:nvPr/>
          </p:nvGrpSpPr>
          <p:grpSpPr>
            <a:xfrm>
              <a:off x="669601" y="2029221"/>
              <a:ext cx="799046" cy="703064"/>
              <a:chOff x="6162675" y="47625"/>
              <a:chExt cx="3509963" cy="3011488"/>
            </a:xfrm>
          </p:grpSpPr>
          <p:sp>
            <p:nvSpPr>
              <p:cNvPr id="21" name="Freeform 14">
                <a:extLst>
                  <a:ext uri="{FF2B5EF4-FFF2-40B4-BE49-F238E27FC236}">
                    <a16:creationId xmlns:a16="http://schemas.microsoft.com/office/drawing/2014/main" id="{B5E9FA35-8176-4EAD-A9C0-EC83CAC705CF}"/>
                  </a:ext>
                </a:extLst>
              </p:cNvPr>
              <p:cNvSpPr>
                <a:spLocks noChangeArrowheads="1"/>
              </p:cNvSpPr>
              <p:nvPr/>
            </p:nvSpPr>
            <p:spPr bwMode="auto">
              <a:xfrm>
                <a:off x="6418263" y="738188"/>
                <a:ext cx="3011487" cy="2078037"/>
              </a:xfrm>
              <a:custGeom>
                <a:avLst/>
                <a:gdLst>
                  <a:gd name="T0" fmla="*/ 0 w 8365"/>
                  <a:gd name="T1" fmla="*/ 5772 h 5773"/>
                  <a:gd name="T2" fmla="*/ 0 w 8365"/>
                  <a:gd name="T3" fmla="*/ 0 h 5773"/>
                  <a:gd name="T4" fmla="*/ 8364 w 8365"/>
                  <a:gd name="T5" fmla="*/ 0 h 5773"/>
                  <a:gd name="T6" fmla="*/ 8364 w 8365"/>
                  <a:gd name="T7" fmla="*/ 5772 h 5773"/>
                  <a:gd name="T8" fmla="*/ 0 w 8365"/>
                  <a:gd name="T9" fmla="*/ 5772 h 5773"/>
                </a:gdLst>
                <a:ahLst/>
                <a:cxnLst>
                  <a:cxn ang="0">
                    <a:pos x="T0" y="T1"/>
                  </a:cxn>
                  <a:cxn ang="0">
                    <a:pos x="T2" y="T3"/>
                  </a:cxn>
                  <a:cxn ang="0">
                    <a:pos x="T4" y="T5"/>
                  </a:cxn>
                  <a:cxn ang="0">
                    <a:pos x="T6" y="T7"/>
                  </a:cxn>
                  <a:cxn ang="0">
                    <a:pos x="T8" y="T9"/>
                  </a:cxn>
                </a:cxnLst>
                <a:rect l="0" t="0" r="r" b="b"/>
                <a:pathLst>
                  <a:path w="8365" h="5773">
                    <a:moveTo>
                      <a:pt x="0" y="5772"/>
                    </a:moveTo>
                    <a:lnTo>
                      <a:pt x="0" y="0"/>
                    </a:lnTo>
                    <a:lnTo>
                      <a:pt x="8364" y="0"/>
                    </a:lnTo>
                    <a:lnTo>
                      <a:pt x="8364" y="5772"/>
                    </a:lnTo>
                    <a:lnTo>
                      <a:pt x="0" y="5772"/>
                    </a:ln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2" name="Freeform 15">
                <a:extLst>
                  <a:ext uri="{FF2B5EF4-FFF2-40B4-BE49-F238E27FC236}">
                    <a16:creationId xmlns:a16="http://schemas.microsoft.com/office/drawing/2014/main" id="{5890B024-934B-4A8E-8F09-5B7AB781097D}"/>
                  </a:ext>
                </a:extLst>
              </p:cNvPr>
              <p:cNvSpPr>
                <a:spLocks noChangeArrowheads="1"/>
              </p:cNvSpPr>
              <p:nvPr/>
            </p:nvSpPr>
            <p:spPr bwMode="auto">
              <a:xfrm>
                <a:off x="6364288" y="292100"/>
                <a:ext cx="201612" cy="201613"/>
              </a:xfrm>
              <a:custGeom>
                <a:avLst/>
                <a:gdLst>
                  <a:gd name="T0" fmla="*/ 560 w 561"/>
                  <a:gd name="T1" fmla="*/ 295 h 561"/>
                  <a:gd name="T2" fmla="*/ 560 w 561"/>
                  <a:gd name="T3" fmla="*/ 295 h 561"/>
                  <a:gd name="T4" fmla="*/ 265 w 561"/>
                  <a:gd name="T5" fmla="*/ 560 h 561"/>
                  <a:gd name="T6" fmla="*/ 0 w 561"/>
                  <a:gd name="T7" fmla="*/ 295 h 561"/>
                  <a:gd name="T8" fmla="*/ 26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65" y="560"/>
                    </a:cubicBezTo>
                    <a:cubicBezTo>
                      <a:pt x="118" y="560"/>
                      <a:pt x="0" y="442"/>
                      <a:pt x="0" y="295"/>
                    </a:cubicBezTo>
                    <a:cubicBezTo>
                      <a:pt x="0" y="118"/>
                      <a:pt x="118" y="0"/>
                      <a:pt x="265" y="0"/>
                    </a:cubicBezTo>
                    <a:cubicBezTo>
                      <a:pt x="442" y="0"/>
                      <a:pt x="560" y="118"/>
                      <a:pt x="560" y="29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3" name="Freeform 16">
                <a:extLst>
                  <a:ext uri="{FF2B5EF4-FFF2-40B4-BE49-F238E27FC236}">
                    <a16:creationId xmlns:a16="http://schemas.microsoft.com/office/drawing/2014/main" id="{92A83F3A-AB66-491D-A824-48A9FB3B8D22}"/>
                  </a:ext>
                </a:extLst>
              </p:cNvPr>
              <p:cNvSpPr>
                <a:spLocks noChangeArrowheads="1"/>
              </p:cNvSpPr>
              <p:nvPr/>
            </p:nvSpPr>
            <p:spPr bwMode="auto">
              <a:xfrm>
                <a:off x="6715125" y="292100"/>
                <a:ext cx="192088" cy="201613"/>
              </a:xfrm>
              <a:custGeom>
                <a:avLst/>
                <a:gdLst>
                  <a:gd name="T0" fmla="*/ 531 w 532"/>
                  <a:gd name="T1" fmla="*/ 295 h 561"/>
                  <a:gd name="T2" fmla="*/ 531 w 532"/>
                  <a:gd name="T3" fmla="*/ 295 h 561"/>
                  <a:gd name="T4" fmla="*/ 265 w 532"/>
                  <a:gd name="T5" fmla="*/ 560 h 561"/>
                  <a:gd name="T6" fmla="*/ 0 w 532"/>
                  <a:gd name="T7" fmla="*/ 295 h 561"/>
                  <a:gd name="T8" fmla="*/ 265 w 532"/>
                  <a:gd name="T9" fmla="*/ 0 h 561"/>
                  <a:gd name="T10" fmla="*/ 531 w 532"/>
                  <a:gd name="T11" fmla="*/ 295 h 561"/>
                </a:gdLst>
                <a:ahLst/>
                <a:cxnLst>
                  <a:cxn ang="0">
                    <a:pos x="T0" y="T1"/>
                  </a:cxn>
                  <a:cxn ang="0">
                    <a:pos x="T2" y="T3"/>
                  </a:cxn>
                  <a:cxn ang="0">
                    <a:pos x="T4" y="T5"/>
                  </a:cxn>
                  <a:cxn ang="0">
                    <a:pos x="T6" y="T7"/>
                  </a:cxn>
                  <a:cxn ang="0">
                    <a:pos x="T8" y="T9"/>
                  </a:cxn>
                  <a:cxn ang="0">
                    <a:pos x="T10" y="T11"/>
                  </a:cxn>
                </a:cxnLst>
                <a:rect l="0" t="0" r="r" b="b"/>
                <a:pathLst>
                  <a:path w="532" h="561">
                    <a:moveTo>
                      <a:pt x="531" y="295"/>
                    </a:moveTo>
                    <a:lnTo>
                      <a:pt x="531" y="295"/>
                    </a:lnTo>
                    <a:cubicBezTo>
                      <a:pt x="531" y="442"/>
                      <a:pt x="413" y="560"/>
                      <a:pt x="265" y="560"/>
                    </a:cubicBezTo>
                    <a:cubicBezTo>
                      <a:pt x="118" y="560"/>
                      <a:pt x="0" y="442"/>
                      <a:pt x="0" y="295"/>
                    </a:cubicBezTo>
                    <a:cubicBezTo>
                      <a:pt x="0" y="118"/>
                      <a:pt x="118" y="0"/>
                      <a:pt x="265" y="0"/>
                    </a:cubicBezTo>
                    <a:cubicBezTo>
                      <a:pt x="413" y="0"/>
                      <a:pt x="531" y="118"/>
                      <a:pt x="531" y="29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4" name="Freeform 17">
                <a:extLst>
                  <a:ext uri="{FF2B5EF4-FFF2-40B4-BE49-F238E27FC236}">
                    <a16:creationId xmlns:a16="http://schemas.microsoft.com/office/drawing/2014/main" id="{6DD8B97B-386A-4316-8F60-6008C44A157A}"/>
                  </a:ext>
                </a:extLst>
              </p:cNvPr>
              <p:cNvSpPr>
                <a:spLocks noChangeArrowheads="1"/>
              </p:cNvSpPr>
              <p:nvPr/>
            </p:nvSpPr>
            <p:spPr bwMode="auto">
              <a:xfrm>
                <a:off x="7053263" y="292100"/>
                <a:ext cx="201612" cy="201613"/>
              </a:xfrm>
              <a:custGeom>
                <a:avLst/>
                <a:gdLst>
                  <a:gd name="T0" fmla="*/ 560 w 561"/>
                  <a:gd name="T1" fmla="*/ 295 h 561"/>
                  <a:gd name="T2" fmla="*/ 560 w 561"/>
                  <a:gd name="T3" fmla="*/ 295 h 561"/>
                  <a:gd name="T4" fmla="*/ 295 w 561"/>
                  <a:gd name="T5" fmla="*/ 560 h 561"/>
                  <a:gd name="T6" fmla="*/ 0 w 561"/>
                  <a:gd name="T7" fmla="*/ 295 h 561"/>
                  <a:gd name="T8" fmla="*/ 29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95" y="560"/>
                    </a:cubicBezTo>
                    <a:cubicBezTo>
                      <a:pt x="147" y="560"/>
                      <a:pt x="0" y="442"/>
                      <a:pt x="0" y="295"/>
                    </a:cubicBezTo>
                    <a:cubicBezTo>
                      <a:pt x="0" y="118"/>
                      <a:pt x="147" y="0"/>
                      <a:pt x="295" y="0"/>
                    </a:cubicBezTo>
                    <a:cubicBezTo>
                      <a:pt x="442" y="0"/>
                      <a:pt x="560" y="118"/>
                      <a:pt x="560" y="29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5" name="Freeform 18">
                <a:extLst>
                  <a:ext uri="{FF2B5EF4-FFF2-40B4-BE49-F238E27FC236}">
                    <a16:creationId xmlns:a16="http://schemas.microsoft.com/office/drawing/2014/main" id="{8F20B6E5-E548-40B8-B075-71C2971A9421}"/>
                  </a:ext>
                </a:extLst>
              </p:cNvPr>
              <p:cNvSpPr>
                <a:spLocks noChangeArrowheads="1"/>
              </p:cNvSpPr>
              <p:nvPr/>
            </p:nvSpPr>
            <p:spPr bwMode="auto">
              <a:xfrm>
                <a:off x="6162675" y="47625"/>
                <a:ext cx="3509963" cy="3011488"/>
              </a:xfrm>
              <a:custGeom>
                <a:avLst/>
                <a:gdLst>
                  <a:gd name="T0" fmla="*/ 9277 w 9749"/>
                  <a:gd name="T1" fmla="*/ 8365 h 8366"/>
                  <a:gd name="T2" fmla="*/ 9277 w 9749"/>
                  <a:gd name="T3" fmla="*/ 8365 h 8366"/>
                  <a:gd name="T4" fmla="*/ 500 w 9749"/>
                  <a:gd name="T5" fmla="*/ 8365 h 8366"/>
                  <a:gd name="T6" fmla="*/ 0 w 9749"/>
                  <a:gd name="T7" fmla="*/ 7894 h 8366"/>
                  <a:gd name="T8" fmla="*/ 0 w 9749"/>
                  <a:gd name="T9" fmla="*/ 472 h 8366"/>
                  <a:gd name="T10" fmla="*/ 500 w 9749"/>
                  <a:gd name="T11" fmla="*/ 0 h 8366"/>
                  <a:gd name="T12" fmla="*/ 9277 w 9749"/>
                  <a:gd name="T13" fmla="*/ 0 h 8366"/>
                  <a:gd name="T14" fmla="*/ 9748 w 9749"/>
                  <a:gd name="T15" fmla="*/ 472 h 8366"/>
                  <a:gd name="T16" fmla="*/ 9748 w 9749"/>
                  <a:gd name="T17" fmla="*/ 7894 h 8366"/>
                  <a:gd name="T18" fmla="*/ 9277 w 9749"/>
                  <a:gd name="T19" fmla="*/ 8365 h 8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9" h="8366">
                    <a:moveTo>
                      <a:pt x="9277" y="8365"/>
                    </a:moveTo>
                    <a:lnTo>
                      <a:pt x="9277" y="8365"/>
                    </a:lnTo>
                    <a:cubicBezTo>
                      <a:pt x="500" y="8365"/>
                      <a:pt x="500" y="8365"/>
                      <a:pt x="500" y="8365"/>
                    </a:cubicBezTo>
                    <a:cubicBezTo>
                      <a:pt x="236" y="8365"/>
                      <a:pt x="0" y="8158"/>
                      <a:pt x="0" y="7894"/>
                    </a:cubicBezTo>
                    <a:cubicBezTo>
                      <a:pt x="0" y="472"/>
                      <a:pt x="0" y="472"/>
                      <a:pt x="0" y="472"/>
                    </a:cubicBezTo>
                    <a:cubicBezTo>
                      <a:pt x="0" y="206"/>
                      <a:pt x="236" y="0"/>
                      <a:pt x="500" y="0"/>
                    </a:cubicBezTo>
                    <a:cubicBezTo>
                      <a:pt x="9277" y="0"/>
                      <a:pt x="9277" y="0"/>
                      <a:pt x="9277" y="0"/>
                    </a:cubicBezTo>
                    <a:cubicBezTo>
                      <a:pt x="9542" y="0"/>
                      <a:pt x="9748" y="206"/>
                      <a:pt x="9748" y="472"/>
                    </a:cubicBezTo>
                    <a:cubicBezTo>
                      <a:pt x="9748" y="7894"/>
                      <a:pt x="9748" y="7894"/>
                      <a:pt x="9748" y="7894"/>
                    </a:cubicBezTo>
                    <a:cubicBezTo>
                      <a:pt x="9748" y="8158"/>
                      <a:pt x="9542" y="8365"/>
                      <a:pt x="9277" y="836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6" name="Freeform 19">
                <a:extLst>
                  <a:ext uri="{FF2B5EF4-FFF2-40B4-BE49-F238E27FC236}">
                    <a16:creationId xmlns:a16="http://schemas.microsoft.com/office/drawing/2014/main" id="{C691207E-115D-476C-A9FD-C3236AC4FFA2}"/>
                  </a:ext>
                </a:extLst>
              </p:cNvPr>
              <p:cNvSpPr>
                <a:spLocks noChangeArrowheads="1"/>
              </p:cNvSpPr>
              <p:nvPr/>
            </p:nvSpPr>
            <p:spPr bwMode="auto">
              <a:xfrm>
                <a:off x="6715125" y="1088220"/>
                <a:ext cx="457195" cy="444499"/>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grpSp>
        <p:sp>
          <p:nvSpPr>
            <p:cNvPr id="32" name="Freeform 19">
              <a:extLst>
                <a:ext uri="{FF2B5EF4-FFF2-40B4-BE49-F238E27FC236}">
                  <a16:creationId xmlns:a16="http://schemas.microsoft.com/office/drawing/2014/main" id="{F22253BB-5446-46E3-8B3B-D3BD227C8CBA}"/>
                </a:ext>
              </a:extLst>
            </p:cNvPr>
            <p:cNvSpPr>
              <a:spLocks noChangeArrowheads="1"/>
            </p:cNvSpPr>
            <p:nvPr/>
          </p:nvSpPr>
          <p:spPr bwMode="auto">
            <a:xfrm>
              <a:off x="993615" y="2275258"/>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3" name="Freeform 19">
              <a:extLst>
                <a:ext uri="{FF2B5EF4-FFF2-40B4-BE49-F238E27FC236}">
                  <a16:creationId xmlns:a16="http://schemas.microsoft.com/office/drawing/2014/main" id="{0BD9200A-3197-452B-BCC2-EACD50578E1B}"/>
                </a:ext>
              </a:extLst>
            </p:cNvPr>
            <p:cNvSpPr>
              <a:spLocks noChangeArrowheads="1"/>
            </p:cNvSpPr>
            <p:nvPr/>
          </p:nvSpPr>
          <p:spPr bwMode="auto">
            <a:xfrm>
              <a:off x="1192891"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4" name="Freeform 19">
              <a:extLst>
                <a:ext uri="{FF2B5EF4-FFF2-40B4-BE49-F238E27FC236}">
                  <a16:creationId xmlns:a16="http://schemas.microsoft.com/office/drawing/2014/main" id="{0C66002F-0DE4-4301-A744-A1A23C018351}"/>
                </a:ext>
              </a:extLst>
            </p:cNvPr>
            <p:cNvSpPr>
              <a:spLocks noChangeArrowheads="1"/>
            </p:cNvSpPr>
            <p:nvPr/>
          </p:nvSpPr>
          <p:spPr bwMode="auto">
            <a:xfrm>
              <a:off x="796782"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5" name="Freeform 19">
              <a:extLst>
                <a:ext uri="{FF2B5EF4-FFF2-40B4-BE49-F238E27FC236}">
                  <a16:creationId xmlns:a16="http://schemas.microsoft.com/office/drawing/2014/main" id="{16336E78-58A9-452C-AC72-788DFB2EFF77}"/>
                </a:ext>
              </a:extLst>
            </p:cNvPr>
            <p:cNvSpPr>
              <a:spLocks noChangeArrowheads="1"/>
            </p:cNvSpPr>
            <p:nvPr/>
          </p:nvSpPr>
          <p:spPr bwMode="auto">
            <a:xfrm>
              <a:off x="993614" y="2500781"/>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6" name="Freeform 19">
              <a:extLst>
                <a:ext uri="{FF2B5EF4-FFF2-40B4-BE49-F238E27FC236}">
                  <a16:creationId xmlns:a16="http://schemas.microsoft.com/office/drawing/2014/main" id="{1E500837-849C-47FF-AF14-EC5AAD40BE98}"/>
                </a:ext>
              </a:extLst>
            </p:cNvPr>
            <p:cNvSpPr>
              <a:spLocks noChangeArrowheads="1"/>
            </p:cNvSpPr>
            <p:nvPr/>
          </p:nvSpPr>
          <p:spPr bwMode="auto">
            <a:xfrm>
              <a:off x="1194809" y="2498230"/>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grpSp>
      <p:sp>
        <p:nvSpPr>
          <p:cNvPr id="27" name="TextBox 26">
            <a:extLst>
              <a:ext uri="{FF2B5EF4-FFF2-40B4-BE49-F238E27FC236}">
                <a16:creationId xmlns:a16="http://schemas.microsoft.com/office/drawing/2014/main" id="{04910685-C662-6749-A006-FF7539B07D46}"/>
              </a:ext>
            </a:extLst>
          </p:cNvPr>
          <p:cNvSpPr txBox="1"/>
          <p:nvPr/>
        </p:nvSpPr>
        <p:spPr>
          <a:xfrm>
            <a:off x="2342544" y="4094047"/>
            <a:ext cx="2725523" cy="1771235"/>
          </a:xfrm>
          <a:prstGeom prst="rect">
            <a:avLst/>
          </a:prstGeom>
          <a:noFill/>
        </p:spPr>
        <p:txBody>
          <a:bodyPr wrap="square" rtlCol="0" anchor="t">
            <a:noAutofit/>
          </a:bodyPr>
          <a:lstStyle/>
          <a:p>
            <a:pPr defTabSz="1088082">
              <a:spcAft>
                <a:spcPts val="400"/>
              </a:spcAft>
              <a:defRPr/>
            </a:pPr>
            <a:r>
              <a:rPr lang="en-US" sz="1730" b="1" dirty="0">
                <a:solidFill>
                  <a:prstClr val="black"/>
                </a:solidFill>
                <a:latin typeface="Citrix New Sans" panose="020F0503040200060004" pitchFamily="34" charset="77"/>
              </a:rPr>
              <a:t>Hybrid Cloud Journey</a:t>
            </a:r>
          </a:p>
          <a:p>
            <a:pPr defTabSz="1088082">
              <a:spcAft>
                <a:spcPts val="400"/>
              </a:spcAft>
              <a:defRPr/>
            </a:pPr>
            <a:r>
              <a:rPr lang="en-US" sz="1600" kern="0" dirty="0">
                <a:ln>
                  <a:solidFill>
                    <a:srgbClr val="7F57A1">
                      <a:alpha val="0"/>
                    </a:srgbClr>
                  </a:solidFill>
                </a:ln>
                <a:solidFill>
                  <a:srgbClr val="3F4042"/>
                </a:solidFill>
                <a:latin typeface="Calibri Light" panose="020F0302020204030204" pitchFamily="34" charset="0"/>
                <a:cs typeface="Segoe UI" panose="020B0502040204020203" pitchFamily="34" charset="0"/>
              </a:rPr>
              <a:t>Accelerate the move to Azure for on-prem customers by enabling management of on -prem and WVD workloads from one console</a:t>
            </a:r>
          </a:p>
        </p:txBody>
      </p:sp>
      <p:pic>
        <p:nvPicPr>
          <p:cNvPr id="29" name="Picture 28">
            <a:extLst>
              <a:ext uri="{FF2B5EF4-FFF2-40B4-BE49-F238E27FC236}">
                <a16:creationId xmlns:a16="http://schemas.microsoft.com/office/drawing/2014/main" id="{9B8AD6BC-EE85-944C-B2DD-17343AB89A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8923" y="4239516"/>
            <a:ext cx="1116418" cy="890274"/>
          </a:xfrm>
          <a:prstGeom prst="rect">
            <a:avLst/>
          </a:prstGeom>
        </p:spPr>
      </p:pic>
    </p:spTree>
    <p:extLst>
      <p:ext uri="{BB962C8B-B14F-4D97-AF65-F5344CB8AC3E}">
        <p14:creationId xmlns:p14="http://schemas.microsoft.com/office/powerpoint/2010/main" val="256478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10B21A6-BBC3-4B51-9271-30557DD58E35}"/>
              </a:ext>
            </a:extLst>
          </p:cNvPr>
          <p:cNvSpPr txBox="1"/>
          <p:nvPr/>
        </p:nvSpPr>
        <p:spPr>
          <a:xfrm>
            <a:off x="669133" y="2852636"/>
            <a:ext cx="2053879"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Time to Value</a:t>
            </a:r>
          </a:p>
        </p:txBody>
      </p:sp>
      <p:sp>
        <p:nvSpPr>
          <p:cNvPr id="7" name="Text Placeholder 6">
            <a:extLst>
              <a:ext uri="{FF2B5EF4-FFF2-40B4-BE49-F238E27FC236}">
                <a16:creationId xmlns:a16="http://schemas.microsoft.com/office/drawing/2014/main" id="{AC12AC41-DEE1-46D1-A2DC-8056FAEBFA0B}"/>
              </a:ext>
            </a:extLst>
          </p:cNvPr>
          <p:cNvSpPr txBox="1">
            <a:spLocks/>
          </p:cNvSpPr>
          <p:nvPr/>
        </p:nvSpPr>
        <p:spPr>
          <a:xfrm>
            <a:off x="457999" y="1271323"/>
            <a:ext cx="11276000" cy="249264"/>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0" indent="0" defTabSz="914225">
              <a:buNone/>
              <a:defRPr/>
            </a:pPr>
            <a:r>
              <a:rPr lang="en-US" sz="1400">
                <a:solidFill>
                  <a:srgbClr val="FFFFFF"/>
                </a:solidFill>
                <a:latin typeface="Citrix New Sans Light" panose="020F0403040200060004" pitchFamily="34" charset="0"/>
              </a:rPr>
              <a:t>Embrace and extend Windows Virtual Desktop (WVD)</a:t>
            </a:r>
          </a:p>
        </p:txBody>
      </p:sp>
      <p:sp>
        <p:nvSpPr>
          <p:cNvPr id="8" name="Rectangle 7">
            <a:extLst>
              <a:ext uri="{FF2B5EF4-FFF2-40B4-BE49-F238E27FC236}">
                <a16:creationId xmlns:a16="http://schemas.microsoft.com/office/drawing/2014/main" id="{5D0AF0A0-8C03-4608-B72E-EDC9D8C5A326}"/>
              </a:ext>
            </a:extLst>
          </p:cNvPr>
          <p:cNvSpPr/>
          <p:nvPr/>
        </p:nvSpPr>
        <p:spPr>
          <a:xfrm>
            <a:off x="-63404" y="347963"/>
            <a:ext cx="12744134" cy="826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grpSp>
        <p:nvGrpSpPr>
          <p:cNvPr id="9" name="Group 8">
            <a:extLst>
              <a:ext uri="{FF2B5EF4-FFF2-40B4-BE49-F238E27FC236}">
                <a16:creationId xmlns:a16="http://schemas.microsoft.com/office/drawing/2014/main" id="{70E4F7B3-E1D7-4AC5-A578-AC690C6E0373}"/>
              </a:ext>
            </a:extLst>
          </p:cNvPr>
          <p:cNvGrpSpPr/>
          <p:nvPr/>
        </p:nvGrpSpPr>
        <p:grpSpPr>
          <a:xfrm>
            <a:off x="3955151" y="498974"/>
            <a:ext cx="4281695" cy="500177"/>
            <a:chOff x="9023955" y="1545509"/>
            <a:chExt cx="9741123" cy="1137934"/>
          </a:xfrm>
        </p:grpSpPr>
        <p:pic>
          <p:nvPicPr>
            <p:cNvPr id="10" name="Picture 9">
              <a:extLst>
                <a:ext uri="{FF2B5EF4-FFF2-40B4-BE49-F238E27FC236}">
                  <a16:creationId xmlns:a16="http://schemas.microsoft.com/office/drawing/2014/main" id="{539876BE-C580-4449-AD58-03B0D79BF7D7}"/>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23955" y="1545509"/>
              <a:ext cx="2814671" cy="1061131"/>
            </a:xfrm>
            <a:prstGeom prst="rect">
              <a:avLst/>
            </a:prstGeom>
          </p:spPr>
        </p:pic>
        <p:pic>
          <p:nvPicPr>
            <p:cNvPr id="11" name="Picture 10">
              <a:extLst>
                <a:ext uri="{FF2B5EF4-FFF2-40B4-BE49-F238E27FC236}">
                  <a16:creationId xmlns:a16="http://schemas.microsoft.com/office/drawing/2014/main" id="{63B47CC7-8DA0-4067-B31F-12B37384F9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47629" y="1545509"/>
              <a:ext cx="5317449" cy="1137934"/>
            </a:xfrm>
            <a:prstGeom prst="rect">
              <a:avLst/>
            </a:prstGeom>
          </p:spPr>
        </p:pic>
        <p:sp>
          <p:nvSpPr>
            <p:cNvPr id="12" name="Freeform 18">
              <a:extLst>
                <a:ext uri="{FF2B5EF4-FFF2-40B4-BE49-F238E27FC236}">
                  <a16:creationId xmlns:a16="http://schemas.microsoft.com/office/drawing/2014/main" id="{B04E82F6-27CC-44D9-863A-A194EBE58EF2}"/>
                </a:ext>
              </a:extLst>
            </p:cNvPr>
            <p:cNvSpPr/>
            <p:nvPr/>
          </p:nvSpPr>
          <p:spPr>
            <a:xfrm rot="5400000">
              <a:off x="12228262" y="1795100"/>
              <a:ext cx="641820" cy="635276"/>
            </a:xfrm>
            <a:custGeom>
              <a:avLst/>
              <a:gdLst>
                <a:gd name="connsiteX0" fmla="*/ 0 w 1080654"/>
                <a:gd name="connsiteY0" fmla="*/ 637310 h 1080656"/>
                <a:gd name="connsiteX1" fmla="*/ 0 w 1080654"/>
                <a:gd name="connsiteY1" fmla="*/ 443346 h 1080656"/>
                <a:gd name="connsiteX2" fmla="*/ 443345 w 1080654"/>
                <a:gd name="connsiteY2" fmla="*/ 443346 h 1080656"/>
                <a:gd name="connsiteX3" fmla="*/ 443345 w 1080654"/>
                <a:gd name="connsiteY3" fmla="*/ 0 h 1080656"/>
                <a:gd name="connsiteX4" fmla="*/ 637309 w 1080654"/>
                <a:gd name="connsiteY4" fmla="*/ 0 h 1080656"/>
                <a:gd name="connsiteX5" fmla="*/ 637309 w 1080654"/>
                <a:gd name="connsiteY5" fmla="*/ 443346 h 1080656"/>
                <a:gd name="connsiteX6" fmla="*/ 1080654 w 1080654"/>
                <a:gd name="connsiteY6" fmla="*/ 443346 h 1080656"/>
                <a:gd name="connsiteX7" fmla="*/ 1080654 w 1080654"/>
                <a:gd name="connsiteY7" fmla="*/ 637310 h 1080656"/>
                <a:gd name="connsiteX8" fmla="*/ 637309 w 1080654"/>
                <a:gd name="connsiteY8" fmla="*/ 637310 h 1080656"/>
                <a:gd name="connsiteX9" fmla="*/ 637309 w 1080654"/>
                <a:gd name="connsiteY9" fmla="*/ 1080656 h 1080656"/>
                <a:gd name="connsiteX10" fmla="*/ 443345 w 1080654"/>
                <a:gd name="connsiteY10" fmla="*/ 1080656 h 1080656"/>
                <a:gd name="connsiteX11" fmla="*/ 443345 w 1080654"/>
                <a:gd name="connsiteY11" fmla="*/ 637310 h 1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0654" h="1080656">
                  <a:moveTo>
                    <a:pt x="0" y="637310"/>
                  </a:moveTo>
                  <a:lnTo>
                    <a:pt x="0" y="443346"/>
                  </a:lnTo>
                  <a:lnTo>
                    <a:pt x="443345" y="443346"/>
                  </a:lnTo>
                  <a:lnTo>
                    <a:pt x="443345" y="0"/>
                  </a:lnTo>
                  <a:lnTo>
                    <a:pt x="637309" y="0"/>
                  </a:lnTo>
                  <a:lnTo>
                    <a:pt x="637309" y="443346"/>
                  </a:lnTo>
                  <a:lnTo>
                    <a:pt x="1080654" y="443346"/>
                  </a:lnTo>
                  <a:lnTo>
                    <a:pt x="1080654" y="637310"/>
                  </a:lnTo>
                  <a:lnTo>
                    <a:pt x="637309" y="637310"/>
                  </a:lnTo>
                  <a:lnTo>
                    <a:pt x="637309" y="1080656"/>
                  </a:lnTo>
                  <a:lnTo>
                    <a:pt x="443345" y="1080656"/>
                  </a:lnTo>
                  <a:lnTo>
                    <a:pt x="443345" y="637310"/>
                  </a:lnTo>
                  <a:close/>
                </a:path>
              </a:pathLst>
            </a:custGeom>
            <a:solidFill>
              <a:schemeClr val="accent1"/>
            </a:solidFill>
            <a:ln w="12700" cap="flat" cmpd="sng" algn="ctr">
              <a:solidFill>
                <a:schemeClr val="accent1"/>
              </a:solidFill>
              <a:prstDash val="solid"/>
              <a:miter lim="800000"/>
            </a:ln>
            <a:effectLst/>
          </p:spPr>
          <p:txBody>
            <a:bodyPr rtlCol="0" anchor="ctr"/>
            <a:lstStyle/>
            <a:p>
              <a:pPr algn="ctr" defTabSz="626354">
                <a:defRPr/>
              </a:pPr>
              <a:endParaRPr lang="en-US" sz="1234" kern="0">
                <a:solidFill>
                  <a:srgbClr val="DF1995">
                    <a:lumMod val="90000"/>
                  </a:srgbClr>
                </a:solidFill>
                <a:latin typeface="Citrix New Sans Light" panose="020F0403040200060004" pitchFamily="34" charset="0"/>
              </a:endParaRPr>
            </a:p>
          </p:txBody>
        </p:sp>
      </p:grpSp>
      <p:sp>
        <p:nvSpPr>
          <p:cNvPr id="13" name="Rectangle 12">
            <a:extLst>
              <a:ext uri="{FF2B5EF4-FFF2-40B4-BE49-F238E27FC236}">
                <a16:creationId xmlns:a16="http://schemas.microsoft.com/office/drawing/2014/main" id="{57D1A2DC-4078-43A9-A4D1-10FAE445377A}"/>
              </a:ext>
            </a:extLst>
          </p:cNvPr>
          <p:cNvSpPr/>
          <p:nvPr/>
        </p:nvSpPr>
        <p:spPr>
          <a:xfrm>
            <a:off x="-412462" y="260069"/>
            <a:ext cx="13016924" cy="1082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sp>
        <p:nvSpPr>
          <p:cNvPr id="14" name="Rectangle 13">
            <a:extLst>
              <a:ext uri="{FF2B5EF4-FFF2-40B4-BE49-F238E27FC236}">
                <a16:creationId xmlns:a16="http://schemas.microsoft.com/office/drawing/2014/main" id="{5326417A-39ED-4741-95EE-E40E7F1142F5}"/>
              </a:ext>
            </a:extLst>
          </p:cNvPr>
          <p:cNvSpPr/>
          <p:nvPr/>
        </p:nvSpPr>
        <p:spPr>
          <a:xfrm>
            <a:off x="-412462" y="1129788"/>
            <a:ext cx="13016924" cy="10826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sp>
        <p:nvSpPr>
          <p:cNvPr id="15" name="TextBox 14">
            <a:extLst>
              <a:ext uri="{FF2B5EF4-FFF2-40B4-BE49-F238E27FC236}">
                <a16:creationId xmlns:a16="http://schemas.microsoft.com/office/drawing/2014/main" id="{CA56C269-1FF0-4C66-A7FD-D47026A320B7}"/>
              </a:ext>
            </a:extLst>
          </p:cNvPr>
          <p:cNvSpPr txBox="1"/>
          <p:nvPr/>
        </p:nvSpPr>
        <p:spPr>
          <a:xfrm>
            <a:off x="458000" y="1345141"/>
            <a:ext cx="2476147" cy="358560"/>
          </a:xfrm>
          <a:prstGeom prst="rect">
            <a:avLst/>
          </a:prstGeom>
          <a:noFill/>
          <a:ln>
            <a:noFill/>
          </a:ln>
        </p:spPr>
        <p:txBody>
          <a:bodyPr wrap="square" rtlCol="0">
            <a:spAutoFit/>
          </a:bodyPr>
          <a:lstStyle/>
          <a:p>
            <a:pPr algn="ctr" defTabSz="914225">
              <a:defRPr/>
            </a:pPr>
            <a:r>
              <a:rPr lang="en-US" sz="1730" b="1" dirty="0">
                <a:solidFill>
                  <a:srgbClr val="23AAE2"/>
                </a:solidFill>
                <a:latin typeface="Citrix New Sans Light" panose="020F0403040200060004" pitchFamily="34" charset="0"/>
              </a:rPr>
              <a:t>Hybrid Cloud</a:t>
            </a:r>
          </a:p>
        </p:txBody>
      </p:sp>
      <p:sp>
        <p:nvSpPr>
          <p:cNvPr id="16" name="TextBox 15">
            <a:extLst>
              <a:ext uri="{FF2B5EF4-FFF2-40B4-BE49-F238E27FC236}">
                <a16:creationId xmlns:a16="http://schemas.microsoft.com/office/drawing/2014/main" id="{4711200D-8F8B-47AC-B0A8-968ABC3E1264}"/>
              </a:ext>
            </a:extLst>
          </p:cNvPr>
          <p:cNvSpPr txBox="1"/>
          <p:nvPr/>
        </p:nvSpPr>
        <p:spPr>
          <a:xfrm>
            <a:off x="3396622" y="1352049"/>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User Experience</a:t>
            </a:r>
          </a:p>
        </p:txBody>
      </p:sp>
      <p:sp>
        <p:nvSpPr>
          <p:cNvPr id="17" name="TextBox 16">
            <a:extLst>
              <a:ext uri="{FF2B5EF4-FFF2-40B4-BE49-F238E27FC236}">
                <a16:creationId xmlns:a16="http://schemas.microsoft.com/office/drawing/2014/main" id="{D1C1DC48-4F3D-49C7-988D-4585F076EAB2}"/>
              </a:ext>
            </a:extLst>
          </p:cNvPr>
          <p:cNvSpPr txBox="1"/>
          <p:nvPr/>
        </p:nvSpPr>
        <p:spPr>
          <a:xfrm>
            <a:off x="6329905" y="1352049"/>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Monitoring &amp; Control</a:t>
            </a:r>
          </a:p>
        </p:txBody>
      </p:sp>
      <p:sp>
        <p:nvSpPr>
          <p:cNvPr id="18" name="TextBox 17">
            <a:extLst>
              <a:ext uri="{FF2B5EF4-FFF2-40B4-BE49-F238E27FC236}">
                <a16:creationId xmlns:a16="http://schemas.microsoft.com/office/drawing/2014/main" id="{292B1971-CAD5-4179-8B13-E985BE9082B8}"/>
              </a:ext>
            </a:extLst>
          </p:cNvPr>
          <p:cNvSpPr txBox="1"/>
          <p:nvPr/>
        </p:nvSpPr>
        <p:spPr>
          <a:xfrm>
            <a:off x="9260128" y="1368835"/>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Office Optimizations</a:t>
            </a:r>
          </a:p>
        </p:txBody>
      </p:sp>
      <p:sp>
        <p:nvSpPr>
          <p:cNvPr id="20" name="TextBox 19">
            <a:extLst>
              <a:ext uri="{FF2B5EF4-FFF2-40B4-BE49-F238E27FC236}">
                <a16:creationId xmlns:a16="http://schemas.microsoft.com/office/drawing/2014/main" id="{8912351C-1FE9-4537-9C22-2A11EE8BA211}"/>
              </a:ext>
            </a:extLst>
          </p:cNvPr>
          <p:cNvSpPr txBox="1"/>
          <p:nvPr/>
        </p:nvSpPr>
        <p:spPr>
          <a:xfrm>
            <a:off x="533941" y="4442781"/>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Image Management</a:t>
            </a:r>
          </a:p>
        </p:txBody>
      </p:sp>
      <p:sp>
        <p:nvSpPr>
          <p:cNvPr id="21" name="TextBox 20">
            <a:extLst>
              <a:ext uri="{FF2B5EF4-FFF2-40B4-BE49-F238E27FC236}">
                <a16:creationId xmlns:a16="http://schemas.microsoft.com/office/drawing/2014/main" id="{B82894D5-AB96-4550-AA08-91F02D5393BD}"/>
              </a:ext>
            </a:extLst>
          </p:cNvPr>
          <p:cNvSpPr txBox="1"/>
          <p:nvPr/>
        </p:nvSpPr>
        <p:spPr>
          <a:xfrm>
            <a:off x="576784" y="5987476"/>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Auto Scaling</a:t>
            </a:r>
          </a:p>
        </p:txBody>
      </p:sp>
      <p:sp>
        <p:nvSpPr>
          <p:cNvPr id="23" name="TextBox 22">
            <a:extLst>
              <a:ext uri="{FF2B5EF4-FFF2-40B4-BE49-F238E27FC236}">
                <a16:creationId xmlns:a16="http://schemas.microsoft.com/office/drawing/2014/main" id="{75F68F4D-3CA3-40CA-AFDC-5022623EA605}"/>
              </a:ext>
            </a:extLst>
          </p:cNvPr>
          <p:cNvSpPr txBox="1"/>
          <p:nvPr/>
        </p:nvSpPr>
        <p:spPr>
          <a:xfrm>
            <a:off x="3258191" y="4436939"/>
            <a:ext cx="2767609"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Workspace Intelligence</a:t>
            </a:r>
          </a:p>
        </p:txBody>
      </p:sp>
      <p:sp>
        <p:nvSpPr>
          <p:cNvPr id="29" name="TextBox 28">
            <a:extLst>
              <a:ext uri="{FF2B5EF4-FFF2-40B4-BE49-F238E27FC236}">
                <a16:creationId xmlns:a16="http://schemas.microsoft.com/office/drawing/2014/main" id="{F2FC9A0B-1577-4CDF-9041-BDB698ED314D}"/>
              </a:ext>
            </a:extLst>
          </p:cNvPr>
          <p:cNvSpPr txBox="1"/>
          <p:nvPr/>
        </p:nvSpPr>
        <p:spPr>
          <a:xfrm>
            <a:off x="9314127" y="2864728"/>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Teams</a:t>
            </a:r>
          </a:p>
        </p:txBody>
      </p:sp>
      <p:sp>
        <p:nvSpPr>
          <p:cNvPr id="31" name="TextBox 30">
            <a:extLst>
              <a:ext uri="{FF2B5EF4-FFF2-40B4-BE49-F238E27FC236}">
                <a16:creationId xmlns:a16="http://schemas.microsoft.com/office/drawing/2014/main" id="{C5DEA015-D6B8-4D8E-8DA7-ED13BA2C5E40}"/>
              </a:ext>
            </a:extLst>
          </p:cNvPr>
          <p:cNvSpPr txBox="1"/>
          <p:nvPr/>
        </p:nvSpPr>
        <p:spPr>
          <a:xfrm>
            <a:off x="3565789" y="5982218"/>
            <a:ext cx="224974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Broad Client Support</a:t>
            </a:r>
          </a:p>
        </p:txBody>
      </p:sp>
      <p:sp>
        <p:nvSpPr>
          <p:cNvPr id="33" name="TextBox 32">
            <a:extLst>
              <a:ext uri="{FF2B5EF4-FFF2-40B4-BE49-F238E27FC236}">
                <a16:creationId xmlns:a16="http://schemas.microsoft.com/office/drawing/2014/main" id="{6B35F0FD-091C-404F-9383-508B49DCF07D}"/>
              </a:ext>
            </a:extLst>
          </p:cNvPr>
          <p:cNvSpPr txBox="1"/>
          <p:nvPr/>
        </p:nvSpPr>
        <p:spPr>
          <a:xfrm>
            <a:off x="3531440" y="2818938"/>
            <a:ext cx="2310857" cy="358560"/>
          </a:xfrm>
          <a:prstGeom prst="rect">
            <a:avLst/>
          </a:prstGeom>
          <a:noFill/>
        </p:spPr>
        <p:txBody>
          <a:bodyPr wrap="square" rtlCol="0">
            <a:spAutoFit/>
          </a:bodyPr>
          <a:lstStyle/>
          <a:p>
            <a:pPr defTabSz="914225">
              <a:defRPr/>
            </a:pPr>
            <a:r>
              <a:rPr lang="en-US" sz="1730">
                <a:solidFill>
                  <a:srgbClr val="000000"/>
                </a:solidFill>
                <a:latin typeface="Citrix New Sans Light" panose="020F0403040200060004" pitchFamily="34" charset="0"/>
              </a:rPr>
              <a:t>High-Def Experience</a:t>
            </a:r>
          </a:p>
        </p:txBody>
      </p:sp>
      <p:sp>
        <p:nvSpPr>
          <p:cNvPr id="36" name="TextBox 35">
            <a:extLst>
              <a:ext uri="{FF2B5EF4-FFF2-40B4-BE49-F238E27FC236}">
                <a16:creationId xmlns:a16="http://schemas.microsoft.com/office/drawing/2014/main" id="{97E89513-9E53-4CBC-8A36-2E1CFB473863}"/>
              </a:ext>
            </a:extLst>
          </p:cNvPr>
          <p:cNvSpPr txBox="1"/>
          <p:nvPr/>
        </p:nvSpPr>
        <p:spPr>
          <a:xfrm>
            <a:off x="9314127" y="4440790"/>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OneDrive &amp; Outlook</a:t>
            </a:r>
          </a:p>
        </p:txBody>
      </p:sp>
      <p:sp>
        <p:nvSpPr>
          <p:cNvPr id="37" name="TextBox 36">
            <a:extLst>
              <a:ext uri="{FF2B5EF4-FFF2-40B4-BE49-F238E27FC236}">
                <a16:creationId xmlns:a16="http://schemas.microsoft.com/office/drawing/2014/main" id="{2ACA1FB4-3944-4684-A300-348A1866D1D4}"/>
              </a:ext>
            </a:extLst>
          </p:cNvPr>
          <p:cNvSpPr txBox="1"/>
          <p:nvPr/>
        </p:nvSpPr>
        <p:spPr>
          <a:xfrm>
            <a:off x="9356931" y="5994094"/>
            <a:ext cx="2459984" cy="358560"/>
          </a:xfrm>
          <a:prstGeom prst="rect">
            <a:avLst/>
          </a:prstGeom>
          <a:noFill/>
        </p:spPr>
        <p:txBody>
          <a:bodyPr wrap="square" rtlCol="0">
            <a:spAutoFit/>
          </a:bodyPr>
          <a:lstStyle/>
          <a:p>
            <a:pPr defTabSz="914225">
              <a:defRPr/>
            </a:pPr>
            <a:r>
              <a:rPr lang="en-US" sz="1730">
                <a:solidFill>
                  <a:srgbClr val="000000"/>
                </a:solidFill>
                <a:latin typeface="Citrix New Sans Light" panose="020F0403040200060004" pitchFamily="34" charset="0"/>
              </a:rPr>
              <a:t>Office 365 &amp; SD-WAN</a:t>
            </a:r>
          </a:p>
        </p:txBody>
      </p:sp>
      <p:sp>
        <p:nvSpPr>
          <p:cNvPr id="40" name="TextBox 39">
            <a:extLst>
              <a:ext uri="{FF2B5EF4-FFF2-40B4-BE49-F238E27FC236}">
                <a16:creationId xmlns:a16="http://schemas.microsoft.com/office/drawing/2014/main" id="{92456CB0-6E16-4E8C-8B73-381BB41C0C24}"/>
              </a:ext>
            </a:extLst>
          </p:cNvPr>
          <p:cNvSpPr txBox="1"/>
          <p:nvPr/>
        </p:nvSpPr>
        <p:spPr>
          <a:xfrm>
            <a:off x="6387398" y="2850370"/>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Granular Policy Engine</a:t>
            </a:r>
          </a:p>
        </p:txBody>
      </p:sp>
      <p:sp>
        <p:nvSpPr>
          <p:cNvPr id="42" name="TextBox 41">
            <a:extLst>
              <a:ext uri="{FF2B5EF4-FFF2-40B4-BE49-F238E27FC236}">
                <a16:creationId xmlns:a16="http://schemas.microsoft.com/office/drawing/2014/main" id="{F23BA2EB-E05C-4DF3-B32F-939E42A4FF85}"/>
              </a:ext>
            </a:extLst>
          </p:cNvPr>
          <p:cNvSpPr txBox="1"/>
          <p:nvPr/>
        </p:nvSpPr>
        <p:spPr>
          <a:xfrm>
            <a:off x="6349702" y="4442781"/>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Monitoring</a:t>
            </a:r>
          </a:p>
        </p:txBody>
      </p:sp>
      <p:sp>
        <p:nvSpPr>
          <p:cNvPr id="43" name="TextBox 42">
            <a:extLst>
              <a:ext uri="{FF2B5EF4-FFF2-40B4-BE49-F238E27FC236}">
                <a16:creationId xmlns:a16="http://schemas.microsoft.com/office/drawing/2014/main" id="{0BE2BC77-9534-4C9A-B469-2B991BEC2320}"/>
              </a:ext>
            </a:extLst>
          </p:cNvPr>
          <p:cNvSpPr txBox="1"/>
          <p:nvPr/>
        </p:nvSpPr>
        <p:spPr>
          <a:xfrm>
            <a:off x="6337986" y="5982218"/>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Analytics</a:t>
            </a:r>
          </a:p>
        </p:txBody>
      </p:sp>
      <p:cxnSp>
        <p:nvCxnSpPr>
          <p:cNvPr id="59" name="Straight Connector 58">
            <a:extLst>
              <a:ext uri="{FF2B5EF4-FFF2-40B4-BE49-F238E27FC236}">
                <a16:creationId xmlns:a16="http://schemas.microsoft.com/office/drawing/2014/main" id="{E7280762-AE4B-4760-A7B2-DF735066E1CD}"/>
              </a:ext>
            </a:extLst>
          </p:cNvPr>
          <p:cNvCxnSpPr>
            <a:cxnSpLocks/>
          </p:cNvCxnSpPr>
          <p:nvPr/>
        </p:nvCxnSpPr>
        <p:spPr>
          <a:xfrm>
            <a:off x="9006425" y="1726422"/>
            <a:ext cx="0" cy="4409841"/>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BB830B03-6E31-415D-BF19-B54A47B28B5B}"/>
              </a:ext>
            </a:extLst>
          </p:cNvPr>
          <p:cNvGrpSpPr/>
          <p:nvPr/>
        </p:nvGrpSpPr>
        <p:grpSpPr>
          <a:xfrm>
            <a:off x="1539002" y="2051161"/>
            <a:ext cx="557368" cy="518227"/>
            <a:chOff x="3776663" y="3652838"/>
            <a:chExt cx="1290638" cy="1274762"/>
          </a:xfrm>
          <a:solidFill>
            <a:schemeClr val="accent1"/>
          </a:solidFill>
        </p:grpSpPr>
        <p:sp>
          <p:nvSpPr>
            <p:cNvPr id="53" name="Freeform 183">
              <a:extLst>
                <a:ext uri="{FF2B5EF4-FFF2-40B4-BE49-F238E27FC236}">
                  <a16:creationId xmlns:a16="http://schemas.microsoft.com/office/drawing/2014/main" id="{DC4DFE75-6C57-4737-9CA1-9C60B20D3FEF}"/>
                </a:ext>
              </a:extLst>
            </p:cNvPr>
            <p:cNvSpPr>
              <a:spLocks noEditPoints="1"/>
            </p:cNvSpPr>
            <p:nvPr/>
          </p:nvSpPr>
          <p:spPr bwMode="auto">
            <a:xfrm>
              <a:off x="4073525" y="3975100"/>
              <a:ext cx="441325" cy="682625"/>
            </a:xfrm>
            <a:custGeom>
              <a:avLst/>
              <a:gdLst>
                <a:gd name="T0" fmla="*/ 95 w 118"/>
                <a:gd name="T1" fmla="*/ 65 h 182"/>
                <a:gd name="T2" fmla="*/ 62 w 118"/>
                <a:gd name="T3" fmla="*/ 1 h 182"/>
                <a:gd name="T4" fmla="*/ 60 w 118"/>
                <a:gd name="T5" fmla="*/ 0 h 182"/>
                <a:gd name="T6" fmla="*/ 60 w 118"/>
                <a:gd name="T7" fmla="*/ 2 h 182"/>
                <a:gd name="T8" fmla="*/ 87 w 118"/>
                <a:gd name="T9" fmla="*/ 74 h 182"/>
                <a:gd name="T10" fmla="*/ 1 w 118"/>
                <a:gd name="T11" fmla="*/ 179 h 182"/>
                <a:gd name="T12" fmla="*/ 1 w 118"/>
                <a:gd name="T13" fmla="*/ 182 h 182"/>
                <a:gd name="T14" fmla="*/ 4 w 118"/>
                <a:gd name="T15" fmla="*/ 182 h 182"/>
                <a:gd name="T16" fmla="*/ 95 w 118"/>
                <a:gd name="T17" fmla="*/ 94 h 182"/>
                <a:gd name="T18" fmla="*/ 97 w 118"/>
                <a:gd name="T19" fmla="*/ 98 h 182"/>
                <a:gd name="T20" fmla="*/ 97 w 118"/>
                <a:gd name="T21" fmla="*/ 99 h 182"/>
                <a:gd name="T22" fmla="*/ 107 w 118"/>
                <a:gd name="T23" fmla="*/ 102 h 182"/>
                <a:gd name="T24" fmla="*/ 110 w 118"/>
                <a:gd name="T25" fmla="*/ 92 h 182"/>
                <a:gd name="T26" fmla="*/ 105 w 118"/>
                <a:gd name="T27" fmla="*/ 84 h 182"/>
                <a:gd name="T28" fmla="*/ 114 w 118"/>
                <a:gd name="T29" fmla="*/ 75 h 182"/>
                <a:gd name="T30" fmla="*/ 115 w 118"/>
                <a:gd name="T31" fmla="*/ 75 h 182"/>
                <a:gd name="T32" fmla="*/ 113 w 118"/>
                <a:gd name="T33" fmla="*/ 60 h 182"/>
                <a:gd name="T34" fmla="*/ 98 w 118"/>
                <a:gd name="T35" fmla="*/ 61 h 182"/>
                <a:gd name="T36" fmla="*/ 95 w 118"/>
                <a:gd name="T37" fmla="*/ 65 h 182"/>
                <a:gd name="T38" fmla="*/ 101 w 118"/>
                <a:gd name="T39" fmla="*/ 81 h 182"/>
                <a:gd name="T40" fmla="*/ 96 w 118"/>
                <a:gd name="T41" fmla="*/ 86 h 182"/>
                <a:gd name="T42" fmla="*/ 92 w 118"/>
                <a:gd name="T43" fmla="*/ 81 h 182"/>
                <a:gd name="T44" fmla="*/ 96 w 118"/>
                <a:gd name="T45" fmla="*/ 77 h 182"/>
                <a:gd name="T46" fmla="*/ 101 w 118"/>
                <a:gd name="T47" fmla="*/ 8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182">
                  <a:moveTo>
                    <a:pt x="95" y="65"/>
                  </a:moveTo>
                  <a:cubicBezTo>
                    <a:pt x="62" y="1"/>
                    <a:pt x="62" y="1"/>
                    <a:pt x="62" y="1"/>
                  </a:cubicBezTo>
                  <a:cubicBezTo>
                    <a:pt x="62" y="0"/>
                    <a:pt x="61" y="0"/>
                    <a:pt x="60" y="0"/>
                  </a:cubicBezTo>
                  <a:cubicBezTo>
                    <a:pt x="60" y="0"/>
                    <a:pt x="59" y="1"/>
                    <a:pt x="60" y="2"/>
                  </a:cubicBezTo>
                  <a:cubicBezTo>
                    <a:pt x="87" y="74"/>
                    <a:pt x="87" y="74"/>
                    <a:pt x="87" y="74"/>
                  </a:cubicBezTo>
                  <a:cubicBezTo>
                    <a:pt x="1" y="179"/>
                    <a:pt x="1" y="179"/>
                    <a:pt x="1" y="179"/>
                  </a:cubicBezTo>
                  <a:cubicBezTo>
                    <a:pt x="0" y="180"/>
                    <a:pt x="0" y="181"/>
                    <a:pt x="1" y="182"/>
                  </a:cubicBezTo>
                  <a:cubicBezTo>
                    <a:pt x="2" y="182"/>
                    <a:pt x="3" y="182"/>
                    <a:pt x="4" y="182"/>
                  </a:cubicBezTo>
                  <a:cubicBezTo>
                    <a:pt x="95" y="94"/>
                    <a:pt x="95" y="94"/>
                    <a:pt x="95" y="94"/>
                  </a:cubicBezTo>
                  <a:cubicBezTo>
                    <a:pt x="97" y="98"/>
                    <a:pt x="97" y="98"/>
                    <a:pt x="97" y="98"/>
                  </a:cubicBezTo>
                  <a:cubicBezTo>
                    <a:pt x="97" y="99"/>
                    <a:pt x="97" y="99"/>
                    <a:pt x="97" y="99"/>
                  </a:cubicBezTo>
                  <a:cubicBezTo>
                    <a:pt x="99" y="102"/>
                    <a:pt x="103" y="104"/>
                    <a:pt x="107" y="102"/>
                  </a:cubicBezTo>
                  <a:cubicBezTo>
                    <a:pt x="110" y="100"/>
                    <a:pt x="111" y="96"/>
                    <a:pt x="110" y="92"/>
                  </a:cubicBezTo>
                  <a:cubicBezTo>
                    <a:pt x="105" y="84"/>
                    <a:pt x="105" y="84"/>
                    <a:pt x="105" y="84"/>
                  </a:cubicBezTo>
                  <a:cubicBezTo>
                    <a:pt x="114" y="75"/>
                    <a:pt x="114" y="75"/>
                    <a:pt x="114" y="75"/>
                  </a:cubicBezTo>
                  <a:cubicBezTo>
                    <a:pt x="115" y="75"/>
                    <a:pt x="115" y="75"/>
                    <a:pt x="115" y="75"/>
                  </a:cubicBezTo>
                  <a:cubicBezTo>
                    <a:pt x="118" y="70"/>
                    <a:pt x="118" y="63"/>
                    <a:pt x="113" y="60"/>
                  </a:cubicBezTo>
                  <a:cubicBezTo>
                    <a:pt x="109" y="56"/>
                    <a:pt x="102" y="57"/>
                    <a:pt x="98" y="61"/>
                  </a:cubicBezTo>
                  <a:lnTo>
                    <a:pt x="95" y="65"/>
                  </a:lnTo>
                  <a:close/>
                  <a:moveTo>
                    <a:pt x="101" y="81"/>
                  </a:moveTo>
                  <a:cubicBezTo>
                    <a:pt x="101" y="84"/>
                    <a:pt x="99" y="86"/>
                    <a:pt x="96" y="86"/>
                  </a:cubicBezTo>
                  <a:cubicBezTo>
                    <a:pt x="94" y="86"/>
                    <a:pt x="92" y="84"/>
                    <a:pt x="92" y="81"/>
                  </a:cubicBezTo>
                  <a:cubicBezTo>
                    <a:pt x="92" y="79"/>
                    <a:pt x="94" y="77"/>
                    <a:pt x="96" y="77"/>
                  </a:cubicBezTo>
                  <a:cubicBezTo>
                    <a:pt x="99" y="77"/>
                    <a:pt x="101" y="79"/>
                    <a:pt x="101" y="81"/>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4" name="Freeform 184">
              <a:extLst>
                <a:ext uri="{FF2B5EF4-FFF2-40B4-BE49-F238E27FC236}">
                  <a16:creationId xmlns:a16="http://schemas.microsoft.com/office/drawing/2014/main" id="{179A3030-8D90-4503-BBFB-64A42E7FDFA1}"/>
                </a:ext>
              </a:extLst>
            </p:cNvPr>
            <p:cNvSpPr>
              <a:spLocks/>
            </p:cNvSpPr>
            <p:nvPr/>
          </p:nvSpPr>
          <p:spPr bwMode="auto">
            <a:xfrm>
              <a:off x="3776663" y="3652838"/>
              <a:ext cx="1290638" cy="1274762"/>
            </a:xfrm>
            <a:custGeom>
              <a:avLst/>
              <a:gdLst>
                <a:gd name="T0" fmla="*/ 344 w 344"/>
                <a:gd name="T1" fmla="*/ 164 h 340"/>
                <a:gd name="T2" fmla="*/ 325 w 344"/>
                <a:gd name="T3" fmla="*/ 91 h 340"/>
                <a:gd name="T4" fmla="*/ 315 w 344"/>
                <a:gd name="T5" fmla="*/ 75 h 340"/>
                <a:gd name="T6" fmla="*/ 299 w 344"/>
                <a:gd name="T7" fmla="*/ 54 h 340"/>
                <a:gd name="T8" fmla="*/ 287 w 344"/>
                <a:gd name="T9" fmla="*/ 53 h 340"/>
                <a:gd name="T10" fmla="*/ 304 w 344"/>
                <a:gd name="T11" fmla="*/ 73 h 340"/>
                <a:gd name="T12" fmla="*/ 308 w 344"/>
                <a:gd name="T13" fmla="*/ 82 h 340"/>
                <a:gd name="T14" fmla="*/ 298 w 344"/>
                <a:gd name="T15" fmla="*/ 108 h 340"/>
                <a:gd name="T16" fmla="*/ 321 w 344"/>
                <a:gd name="T17" fmla="*/ 104 h 340"/>
                <a:gd name="T18" fmla="*/ 311 w 344"/>
                <a:gd name="T19" fmla="*/ 158 h 340"/>
                <a:gd name="T20" fmla="*/ 333 w 344"/>
                <a:gd name="T21" fmla="*/ 176 h 340"/>
                <a:gd name="T22" fmla="*/ 329 w 344"/>
                <a:gd name="T23" fmla="*/ 200 h 340"/>
                <a:gd name="T24" fmla="*/ 323 w 344"/>
                <a:gd name="T25" fmla="*/ 222 h 340"/>
                <a:gd name="T26" fmla="*/ 285 w 344"/>
                <a:gd name="T27" fmla="*/ 229 h 340"/>
                <a:gd name="T28" fmla="*/ 287 w 344"/>
                <a:gd name="T29" fmla="*/ 277 h 340"/>
                <a:gd name="T30" fmla="*/ 237 w 344"/>
                <a:gd name="T31" fmla="*/ 277 h 340"/>
                <a:gd name="T32" fmla="*/ 228 w 344"/>
                <a:gd name="T33" fmla="*/ 314 h 340"/>
                <a:gd name="T34" fmla="*/ 184 w 344"/>
                <a:gd name="T35" fmla="*/ 303 h 340"/>
                <a:gd name="T36" fmla="*/ 166 w 344"/>
                <a:gd name="T37" fmla="*/ 322 h 340"/>
                <a:gd name="T38" fmla="*/ 139 w 344"/>
                <a:gd name="T39" fmla="*/ 317 h 340"/>
                <a:gd name="T40" fmla="*/ 107 w 344"/>
                <a:gd name="T41" fmla="*/ 306 h 340"/>
                <a:gd name="T42" fmla="*/ 101 w 344"/>
                <a:gd name="T43" fmla="*/ 281 h 340"/>
                <a:gd name="T44" fmla="*/ 47 w 344"/>
                <a:gd name="T45" fmla="*/ 250 h 340"/>
                <a:gd name="T46" fmla="*/ 53 w 344"/>
                <a:gd name="T47" fmla="*/ 226 h 340"/>
                <a:gd name="T48" fmla="*/ 24 w 344"/>
                <a:gd name="T49" fmla="*/ 176 h 340"/>
                <a:gd name="T50" fmla="*/ 39 w 344"/>
                <a:gd name="T51" fmla="*/ 158 h 340"/>
                <a:gd name="T52" fmla="*/ 29 w 344"/>
                <a:gd name="T53" fmla="*/ 128 h 340"/>
                <a:gd name="T54" fmla="*/ 65 w 344"/>
                <a:gd name="T55" fmla="*/ 105 h 340"/>
                <a:gd name="T56" fmla="*/ 49 w 344"/>
                <a:gd name="T57" fmla="*/ 85 h 340"/>
                <a:gd name="T58" fmla="*/ 80 w 344"/>
                <a:gd name="T59" fmla="*/ 51 h 340"/>
                <a:gd name="T60" fmla="*/ 91 w 344"/>
                <a:gd name="T61" fmla="*/ 60 h 340"/>
                <a:gd name="T62" fmla="*/ 142 w 344"/>
                <a:gd name="T63" fmla="*/ 3 h 340"/>
                <a:gd name="T64" fmla="*/ 69 w 344"/>
                <a:gd name="T65" fmla="*/ 8 h 340"/>
                <a:gd name="T66" fmla="*/ 62 w 344"/>
                <a:gd name="T67" fmla="*/ 31 h 340"/>
                <a:gd name="T68" fmla="*/ 5 w 344"/>
                <a:gd name="T69" fmla="*/ 122 h 340"/>
                <a:gd name="T70" fmla="*/ 0 w 344"/>
                <a:gd name="T71" fmla="*/ 154 h 340"/>
                <a:gd name="T72" fmla="*/ 0 w 344"/>
                <a:gd name="T73" fmla="*/ 166 h 340"/>
                <a:gd name="T74" fmla="*/ 0 w 344"/>
                <a:gd name="T75" fmla="*/ 170 h 340"/>
                <a:gd name="T76" fmla="*/ 79 w 344"/>
                <a:gd name="T77" fmla="*/ 312 h 340"/>
                <a:gd name="T78" fmla="*/ 135 w 344"/>
                <a:gd name="T79" fmla="*/ 335 h 340"/>
                <a:gd name="T80" fmla="*/ 174 w 344"/>
                <a:gd name="T81" fmla="*/ 340 h 340"/>
                <a:gd name="T82" fmla="*/ 176 w 344"/>
                <a:gd name="T83" fmla="*/ 340 h 340"/>
                <a:gd name="T84" fmla="*/ 184 w 344"/>
                <a:gd name="T85" fmla="*/ 339 h 340"/>
                <a:gd name="T86" fmla="*/ 297 w 344"/>
                <a:gd name="T87" fmla="*/ 287 h 340"/>
                <a:gd name="T88" fmla="*/ 339 w 344"/>
                <a:gd name="T89" fmla="*/ 211 h 340"/>
                <a:gd name="T90" fmla="*/ 344 w 344"/>
                <a:gd name="T91" fmla="*/ 179 h 340"/>
                <a:gd name="T92" fmla="*/ 344 w 344"/>
                <a:gd name="T93" fmla="*/ 16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 h="340">
                  <a:moveTo>
                    <a:pt x="344" y="167"/>
                  </a:moveTo>
                  <a:cubicBezTo>
                    <a:pt x="344" y="166"/>
                    <a:pt x="344" y="166"/>
                    <a:pt x="344" y="166"/>
                  </a:cubicBezTo>
                  <a:cubicBezTo>
                    <a:pt x="344" y="164"/>
                    <a:pt x="344" y="164"/>
                    <a:pt x="344" y="164"/>
                  </a:cubicBezTo>
                  <a:cubicBezTo>
                    <a:pt x="344" y="144"/>
                    <a:pt x="339" y="126"/>
                    <a:pt x="334" y="111"/>
                  </a:cubicBezTo>
                  <a:cubicBezTo>
                    <a:pt x="333" y="108"/>
                    <a:pt x="331" y="104"/>
                    <a:pt x="330" y="100"/>
                  </a:cubicBezTo>
                  <a:cubicBezTo>
                    <a:pt x="328" y="97"/>
                    <a:pt x="327" y="94"/>
                    <a:pt x="325" y="91"/>
                  </a:cubicBezTo>
                  <a:cubicBezTo>
                    <a:pt x="324" y="89"/>
                    <a:pt x="324" y="88"/>
                    <a:pt x="323" y="86"/>
                  </a:cubicBezTo>
                  <a:cubicBezTo>
                    <a:pt x="322" y="85"/>
                    <a:pt x="321" y="84"/>
                    <a:pt x="320" y="82"/>
                  </a:cubicBezTo>
                  <a:cubicBezTo>
                    <a:pt x="319" y="80"/>
                    <a:pt x="317" y="77"/>
                    <a:pt x="315" y="75"/>
                  </a:cubicBezTo>
                  <a:cubicBezTo>
                    <a:pt x="314" y="72"/>
                    <a:pt x="312" y="70"/>
                    <a:pt x="311" y="68"/>
                  </a:cubicBezTo>
                  <a:cubicBezTo>
                    <a:pt x="309" y="66"/>
                    <a:pt x="307" y="64"/>
                    <a:pt x="306" y="62"/>
                  </a:cubicBezTo>
                  <a:cubicBezTo>
                    <a:pt x="303" y="59"/>
                    <a:pt x="301" y="56"/>
                    <a:pt x="299" y="54"/>
                  </a:cubicBezTo>
                  <a:cubicBezTo>
                    <a:pt x="295" y="50"/>
                    <a:pt x="292" y="47"/>
                    <a:pt x="292" y="47"/>
                  </a:cubicBezTo>
                  <a:cubicBezTo>
                    <a:pt x="291" y="46"/>
                    <a:pt x="288" y="46"/>
                    <a:pt x="287" y="47"/>
                  </a:cubicBezTo>
                  <a:cubicBezTo>
                    <a:pt x="285" y="49"/>
                    <a:pt x="285" y="51"/>
                    <a:pt x="287" y="53"/>
                  </a:cubicBezTo>
                  <a:cubicBezTo>
                    <a:pt x="287" y="53"/>
                    <a:pt x="289" y="55"/>
                    <a:pt x="293" y="60"/>
                  </a:cubicBezTo>
                  <a:cubicBezTo>
                    <a:pt x="295" y="62"/>
                    <a:pt x="297" y="64"/>
                    <a:pt x="300" y="68"/>
                  </a:cubicBezTo>
                  <a:cubicBezTo>
                    <a:pt x="301" y="69"/>
                    <a:pt x="302" y="71"/>
                    <a:pt x="304" y="73"/>
                  </a:cubicBezTo>
                  <a:cubicBezTo>
                    <a:pt x="305" y="75"/>
                    <a:pt x="307" y="77"/>
                    <a:pt x="308" y="79"/>
                  </a:cubicBezTo>
                  <a:cubicBezTo>
                    <a:pt x="308" y="80"/>
                    <a:pt x="309" y="81"/>
                    <a:pt x="309" y="81"/>
                  </a:cubicBezTo>
                  <a:cubicBezTo>
                    <a:pt x="309" y="81"/>
                    <a:pt x="309" y="82"/>
                    <a:pt x="308" y="82"/>
                  </a:cubicBezTo>
                  <a:cubicBezTo>
                    <a:pt x="289" y="93"/>
                    <a:pt x="289" y="93"/>
                    <a:pt x="289" y="93"/>
                  </a:cubicBezTo>
                  <a:cubicBezTo>
                    <a:pt x="284" y="95"/>
                    <a:pt x="283" y="101"/>
                    <a:pt x="285" y="105"/>
                  </a:cubicBezTo>
                  <a:cubicBezTo>
                    <a:pt x="288" y="109"/>
                    <a:pt x="293" y="111"/>
                    <a:pt x="298" y="108"/>
                  </a:cubicBezTo>
                  <a:cubicBezTo>
                    <a:pt x="317" y="97"/>
                    <a:pt x="317" y="97"/>
                    <a:pt x="317" y="97"/>
                  </a:cubicBezTo>
                  <a:cubicBezTo>
                    <a:pt x="317" y="97"/>
                    <a:pt x="318" y="97"/>
                    <a:pt x="318" y="97"/>
                  </a:cubicBezTo>
                  <a:cubicBezTo>
                    <a:pt x="319" y="99"/>
                    <a:pt x="320" y="102"/>
                    <a:pt x="321" y="104"/>
                  </a:cubicBezTo>
                  <a:cubicBezTo>
                    <a:pt x="322" y="108"/>
                    <a:pt x="324" y="111"/>
                    <a:pt x="325" y="115"/>
                  </a:cubicBezTo>
                  <a:cubicBezTo>
                    <a:pt x="329" y="127"/>
                    <a:pt x="333" y="142"/>
                    <a:pt x="333" y="158"/>
                  </a:cubicBezTo>
                  <a:cubicBezTo>
                    <a:pt x="311" y="158"/>
                    <a:pt x="311" y="158"/>
                    <a:pt x="311" y="158"/>
                  </a:cubicBezTo>
                  <a:cubicBezTo>
                    <a:pt x="306" y="158"/>
                    <a:pt x="302" y="162"/>
                    <a:pt x="302" y="167"/>
                  </a:cubicBezTo>
                  <a:cubicBezTo>
                    <a:pt x="302" y="172"/>
                    <a:pt x="306" y="176"/>
                    <a:pt x="311" y="176"/>
                  </a:cubicBezTo>
                  <a:cubicBezTo>
                    <a:pt x="333" y="176"/>
                    <a:pt x="333" y="176"/>
                    <a:pt x="333" y="176"/>
                  </a:cubicBezTo>
                  <a:cubicBezTo>
                    <a:pt x="333" y="177"/>
                    <a:pt x="333" y="178"/>
                    <a:pt x="333" y="178"/>
                  </a:cubicBezTo>
                  <a:cubicBezTo>
                    <a:pt x="333" y="183"/>
                    <a:pt x="332" y="188"/>
                    <a:pt x="331" y="193"/>
                  </a:cubicBezTo>
                  <a:cubicBezTo>
                    <a:pt x="330" y="195"/>
                    <a:pt x="330" y="198"/>
                    <a:pt x="329" y="200"/>
                  </a:cubicBezTo>
                  <a:cubicBezTo>
                    <a:pt x="329" y="203"/>
                    <a:pt x="328" y="205"/>
                    <a:pt x="327" y="207"/>
                  </a:cubicBezTo>
                  <a:cubicBezTo>
                    <a:pt x="327" y="210"/>
                    <a:pt x="326" y="212"/>
                    <a:pt x="325" y="215"/>
                  </a:cubicBezTo>
                  <a:cubicBezTo>
                    <a:pt x="324" y="217"/>
                    <a:pt x="324" y="220"/>
                    <a:pt x="323" y="222"/>
                  </a:cubicBezTo>
                  <a:cubicBezTo>
                    <a:pt x="321" y="227"/>
                    <a:pt x="319" y="232"/>
                    <a:pt x="316" y="237"/>
                  </a:cubicBezTo>
                  <a:cubicBezTo>
                    <a:pt x="298" y="226"/>
                    <a:pt x="298" y="226"/>
                    <a:pt x="298" y="226"/>
                  </a:cubicBezTo>
                  <a:cubicBezTo>
                    <a:pt x="293" y="224"/>
                    <a:pt x="288" y="225"/>
                    <a:pt x="285" y="229"/>
                  </a:cubicBezTo>
                  <a:cubicBezTo>
                    <a:pt x="283" y="234"/>
                    <a:pt x="284" y="239"/>
                    <a:pt x="289" y="242"/>
                  </a:cubicBezTo>
                  <a:cubicBezTo>
                    <a:pt x="307" y="252"/>
                    <a:pt x="307" y="252"/>
                    <a:pt x="307" y="252"/>
                  </a:cubicBezTo>
                  <a:cubicBezTo>
                    <a:pt x="301" y="261"/>
                    <a:pt x="295" y="269"/>
                    <a:pt x="287" y="277"/>
                  </a:cubicBezTo>
                  <a:cubicBezTo>
                    <a:pt x="279" y="285"/>
                    <a:pt x="270" y="292"/>
                    <a:pt x="260" y="299"/>
                  </a:cubicBezTo>
                  <a:cubicBezTo>
                    <a:pt x="250" y="281"/>
                    <a:pt x="250" y="281"/>
                    <a:pt x="250" y="281"/>
                  </a:cubicBezTo>
                  <a:cubicBezTo>
                    <a:pt x="247" y="277"/>
                    <a:pt x="242" y="275"/>
                    <a:pt x="237" y="277"/>
                  </a:cubicBezTo>
                  <a:cubicBezTo>
                    <a:pt x="233" y="280"/>
                    <a:pt x="232" y="285"/>
                    <a:pt x="234" y="290"/>
                  </a:cubicBezTo>
                  <a:cubicBezTo>
                    <a:pt x="244" y="307"/>
                    <a:pt x="244" y="307"/>
                    <a:pt x="244" y="307"/>
                  </a:cubicBezTo>
                  <a:cubicBezTo>
                    <a:pt x="239" y="310"/>
                    <a:pt x="233" y="312"/>
                    <a:pt x="228" y="314"/>
                  </a:cubicBezTo>
                  <a:cubicBezTo>
                    <a:pt x="216" y="318"/>
                    <a:pt x="205" y="320"/>
                    <a:pt x="193" y="322"/>
                  </a:cubicBezTo>
                  <a:cubicBezTo>
                    <a:pt x="190" y="322"/>
                    <a:pt x="187" y="322"/>
                    <a:pt x="184" y="322"/>
                  </a:cubicBezTo>
                  <a:cubicBezTo>
                    <a:pt x="184" y="303"/>
                    <a:pt x="184" y="303"/>
                    <a:pt x="184" y="303"/>
                  </a:cubicBezTo>
                  <a:cubicBezTo>
                    <a:pt x="184" y="298"/>
                    <a:pt x="180" y="294"/>
                    <a:pt x="175" y="294"/>
                  </a:cubicBezTo>
                  <a:cubicBezTo>
                    <a:pt x="170" y="294"/>
                    <a:pt x="166" y="298"/>
                    <a:pt x="166" y="303"/>
                  </a:cubicBezTo>
                  <a:cubicBezTo>
                    <a:pt x="166" y="322"/>
                    <a:pt x="166" y="322"/>
                    <a:pt x="166" y="322"/>
                  </a:cubicBezTo>
                  <a:cubicBezTo>
                    <a:pt x="165" y="322"/>
                    <a:pt x="165" y="322"/>
                    <a:pt x="165" y="322"/>
                  </a:cubicBezTo>
                  <a:cubicBezTo>
                    <a:pt x="162" y="321"/>
                    <a:pt x="159" y="321"/>
                    <a:pt x="156" y="321"/>
                  </a:cubicBezTo>
                  <a:cubicBezTo>
                    <a:pt x="150" y="320"/>
                    <a:pt x="145" y="319"/>
                    <a:pt x="139" y="317"/>
                  </a:cubicBezTo>
                  <a:cubicBezTo>
                    <a:pt x="130" y="315"/>
                    <a:pt x="130" y="315"/>
                    <a:pt x="130" y="315"/>
                  </a:cubicBezTo>
                  <a:cubicBezTo>
                    <a:pt x="127" y="314"/>
                    <a:pt x="125" y="313"/>
                    <a:pt x="122" y="312"/>
                  </a:cubicBezTo>
                  <a:cubicBezTo>
                    <a:pt x="117" y="310"/>
                    <a:pt x="112" y="308"/>
                    <a:pt x="107" y="306"/>
                  </a:cubicBezTo>
                  <a:cubicBezTo>
                    <a:pt x="116" y="290"/>
                    <a:pt x="116" y="290"/>
                    <a:pt x="116" y="290"/>
                  </a:cubicBezTo>
                  <a:cubicBezTo>
                    <a:pt x="119" y="285"/>
                    <a:pt x="117" y="280"/>
                    <a:pt x="113" y="277"/>
                  </a:cubicBezTo>
                  <a:cubicBezTo>
                    <a:pt x="109" y="275"/>
                    <a:pt x="103" y="277"/>
                    <a:pt x="101" y="281"/>
                  </a:cubicBezTo>
                  <a:cubicBezTo>
                    <a:pt x="92" y="297"/>
                    <a:pt x="92" y="297"/>
                    <a:pt x="92" y="297"/>
                  </a:cubicBezTo>
                  <a:cubicBezTo>
                    <a:pt x="91" y="296"/>
                    <a:pt x="91" y="296"/>
                    <a:pt x="90" y="296"/>
                  </a:cubicBezTo>
                  <a:cubicBezTo>
                    <a:pt x="72" y="283"/>
                    <a:pt x="58" y="268"/>
                    <a:pt x="47" y="250"/>
                  </a:cubicBezTo>
                  <a:cubicBezTo>
                    <a:pt x="61" y="242"/>
                    <a:pt x="61" y="242"/>
                    <a:pt x="61" y="242"/>
                  </a:cubicBezTo>
                  <a:cubicBezTo>
                    <a:pt x="66" y="239"/>
                    <a:pt x="68" y="234"/>
                    <a:pt x="65" y="229"/>
                  </a:cubicBezTo>
                  <a:cubicBezTo>
                    <a:pt x="63" y="225"/>
                    <a:pt x="57" y="224"/>
                    <a:pt x="53" y="226"/>
                  </a:cubicBezTo>
                  <a:cubicBezTo>
                    <a:pt x="38" y="234"/>
                    <a:pt x="38" y="234"/>
                    <a:pt x="38" y="234"/>
                  </a:cubicBezTo>
                  <a:cubicBezTo>
                    <a:pt x="30" y="218"/>
                    <a:pt x="26" y="201"/>
                    <a:pt x="24" y="185"/>
                  </a:cubicBezTo>
                  <a:cubicBezTo>
                    <a:pt x="24" y="182"/>
                    <a:pt x="24" y="179"/>
                    <a:pt x="24" y="176"/>
                  </a:cubicBezTo>
                  <a:cubicBezTo>
                    <a:pt x="39" y="176"/>
                    <a:pt x="39" y="176"/>
                    <a:pt x="39" y="176"/>
                  </a:cubicBezTo>
                  <a:cubicBezTo>
                    <a:pt x="45" y="176"/>
                    <a:pt x="49" y="172"/>
                    <a:pt x="49" y="167"/>
                  </a:cubicBezTo>
                  <a:cubicBezTo>
                    <a:pt x="49" y="162"/>
                    <a:pt x="45" y="158"/>
                    <a:pt x="39" y="158"/>
                  </a:cubicBezTo>
                  <a:cubicBezTo>
                    <a:pt x="24" y="158"/>
                    <a:pt x="24" y="158"/>
                    <a:pt x="24" y="158"/>
                  </a:cubicBezTo>
                  <a:cubicBezTo>
                    <a:pt x="24" y="157"/>
                    <a:pt x="24" y="156"/>
                    <a:pt x="24" y="155"/>
                  </a:cubicBezTo>
                  <a:cubicBezTo>
                    <a:pt x="25" y="146"/>
                    <a:pt x="27" y="136"/>
                    <a:pt x="29" y="128"/>
                  </a:cubicBezTo>
                  <a:cubicBezTo>
                    <a:pt x="32" y="118"/>
                    <a:pt x="35" y="109"/>
                    <a:pt x="39" y="101"/>
                  </a:cubicBezTo>
                  <a:cubicBezTo>
                    <a:pt x="53" y="108"/>
                    <a:pt x="53" y="108"/>
                    <a:pt x="53" y="108"/>
                  </a:cubicBezTo>
                  <a:cubicBezTo>
                    <a:pt x="57" y="111"/>
                    <a:pt x="63" y="109"/>
                    <a:pt x="65" y="105"/>
                  </a:cubicBezTo>
                  <a:cubicBezTo>
                    <a:pt x="68" y="101"/>
                    <a:pt x="66" y="95"/>
                    <a:pt x="61" y="93"/>
                  </a:cubicBezTo>
                  <a:cubicBezTo>
                    <a:pt x="49" y="85"/>
                    <a:pt x="49" y="85"/>
                    <a:pt x="49" y="85"/>
                  </a:cubicBezTo>
                  <a:cubicBezTo>
                    <a:pt x="49" y="85"/>
                    <a:pt x="49" y="85"/>
                    <a:pt x="49" y="85"/>
                  </a:cubicBezTo>
                  <a:cubicBezTo>
                    <a:pt x="57" y="73"/>
                    <a:pt x="66" y="64"/>
                    <a:pt x="73" y="57"/>
                  </a:cubicBezTo>
                  <a:cubicBezTo>
                    <a:pt x="75" y="55"/>
                    <a:pt x="77" y="53"/>
                    <a:pt x="79" y="52"/>
                  </a:cubicBezTo>
                  <a:cubicBezTo>
                    <a:pt x="79" y="52"/>
                    <a:pt x="80" y="51"/>
                    <a:pt x="80" y="51"/>
                  </a:cubicBezTo>
                  <a:cubicBezTo>
                    <a:pt x="82" y="57"/>
                    <a:pt x="82" y="57"/>
                    <a:pt x="82" y="57"/>
                  </a:cubicBezTo>
                  <a:cubicBezTo>
                    <a:pt x="82" y="59"/>
                    <a:pt x="84" y="60"/>
                    <a:pt x="86" y="61"/>
                  </a:cubicBezTo>
                  <a:cubicBezTo>
                    <a:pt x="88" y="62"/>
                    <a:pt x="90" y="61"/>
                    <a:pt x="91" y="60"/>
                  </a:cubicBezTo>
                  <a:cubicBezTo>
                    <a:pt x="146" y="14"/>
                    <a:pt x="146" y="14"/>
                    <a:pt x="146" y="14"/>
                  </a:cubicBezTo>
                  <a:cubicBezTo>
                    <a:pt x="148" y="12"/>
                    <a:pt x="149" y="10"/>
                    <a:pt x="148" y="7"/>
                  </a:cubicBezTo>
                  <a:cubicBezTo>
                    <a:pt x="147" y="5"/>
                    <a:pt x="145" y="3"/>
                    <a:pt x="142" y="3"/>
                  </a:cubicBezTo>
                  <a:cubicBezTo>
                    <a:pt x="75" y="0"/>
                    <a:pt x="75" y="0"/>
                    <a:pt x="75" y="0"/>
                  </a:cubicBezTo>
                  <a:cubicBezTo>
                    <a:pt x="73" y="0"/>
                    <a:pt x="71" y="1"/>
                    <a:pt x="70" y="2"/>
                  </a:cubicBezTo>
                  <a:cubicBezTo>
                    <a:pt x="69" y="4"/>
                    <a:pt x="69" y="6"/>
                    <a:pt x="69" y="8"/>
                  </a:cubicBezTo>
                  <a:cubicBezTo>
                    <a:pt x="73" y="23"/>
                    <a:pt x="73" y="23"/>
                    <a:pt x="73" y="23"/>
                  </a:cubicBezTo>
                  <a:cubicBezTo>
                    <a:pt x="71" y="24"/>
                    <a:pt x="69" y="25"/>
                    <a:pt x="67" y="27"/>
                  </a:cubicBezTo>
                  <a:cubicBezTo>
                    <a:pt x="66" y="28"/>
                    <a:pt x="64" y="30"/>
                    <a:pt x="62" y="31"/>
                  </a:cubicBezTo>
                  <a:cubicBezTo>
                    <a:pt x="60" y="33"/>
                    <a:pt x="57" y="35"/>
                    <a:pt x="55" y="37"/>
                  </a:cubicBezTo>
                  <a:cubicBezTo>
                    <a:pt x="47" y="45"/>
                    <a:pt x="37" y="56"/>
                    <a:pt x="28" y="70"/>
                  </a:cubicBezTo>
                  <a:cubicBezTo>
                    <a:pt x="19" y="85"/>
                    <a:pt x="10" y="102"/>
                    <a:pt x="5" y="122"/>
                  </a:cubicBezTo>
                  <a:cubicBezTo>
                    <a:pt x="4" y="127"/>
                    <a:pt x="3" y="132"/>
                    <a:pt x="2" y="137"/>
                  </a:cubicBezTo>
                  <a:cubicBezTo>
                    <a:pt x="2" y="140"/>
                    <a:pt x="1" y="142"/>
                    <a:pt x="1" y="145"/>
                  </a:cubicBezTo>
                  <a:cubicBezTo>
                    <a:pt x="1" y="148"/>
                    <a:pt x="1" y="151"/>
                    <a:pt x="0" y="154"/>
                  </a:cubicBezTo>
                  <a:cubicBezTo>
                    <a:pt x="0" y="157"/>
                    <a:pt x="0" y="159"/>
                    <a:pt x="0" y="162"/>
                  </a:cubicBezTo>
                  <a:cubicBezTo>
                    <a:pt x="0" y="166"/>
                    <a:pt x="0" y="166"/>
                    <a:pt x="0" y="166"/>
                  </a:cubicBezTo>
                  <a:cubicBezTo>
                    <a:pt x="0" y="166"/>
                    <a:pt x="0" y="166"/>
                    <a:pt x="0" y="166"/>
                  </a:cubicBezTo>
                  <a:cubicBezTo>
                    <a:pt x="0" y="167"/>
                    <a:pt x="0" y="167"/>
                    <a:pt x="0" y="167"/>
                  </a:cubicBezTo>
                  <a:cubicBezTo>
                    <a:pt x="0" y="168"/>
                    <a:pt x="0" y="168"/>
                    <a:pt x="0" y="168"/>
                  </a:cubicBezTo>
                  <a:cubicBezTo>
                    <a:pt x="0" y="170"/>
                    <a:pt x="0" y="170"/>
                    <a:pt x="0" y="170"/>
                  </a:cubicBezTo>
                  <a:cubicBezTo>
                    <a:pt x="0" y="176"/>
                    <a:pt x="0" y="182"/>
                    <a:pt x="1" y="187"/>
                  </a:cubicBezTo>
                  <a:cubicBezTo>
                    <a:pt x="4" y="211"/>
                    <a:pt x="12" y="234"/>
                    <a:pt x="25" y="256"/>
                  </a:cubicBezTo>
                  <a:cubicBezTo>
                    <a:pt x="39" y="278"/>
                    <a:pt x="57" y="297"/>
                    <a:pt x="79" y="312"/>
                  </a:cubicBezTo>
                  <a:cubicBezTo>
                    <a:pt x="91" y="319"/>
                    <a:pt x="103" y="325"/>
                    <a:pt x="115" y="329"/>
                  </a:cubicBezTo>
                  <a:cubicBezTo>
                    <a:pt x="118" y="330"/>
                    <a:pt x="122" y="332"/>
                    <a:pt x="125" y="333"/>
                  </a:cubicBezTo>
                  <a:cubicBezTo>
                    <a:pt x="135" y="335"/>
                    <a:pt x="135" y="335"/>
                    <a:pt x="135" y="335"/>
                  </a:cubicBezTo>
                  <a:cubicBezTo>
                    <a:pt x="141" y="337"/>
                    <a:pt x="148" y="337"/>
                    <a:pt x="155" y="338"/>
                  </a:cubicBezTo>
                  <a:cubicBezTo>
                    <a:pt x="158" y="339"/>
                    <a:pt x="161" y="339"/>
                    <a:pt x="165" y="339"/>
                  </a:cubicBezTo>
                  <a:cubicBezTo>
                    <a:pt x="174" y="340"/>
                    <a:pt x="174" y="340"/>
                    <a:pt x="174" y="340"/>
                  </a:cubicBezTo>
                  <a:cubicBezTo>
                    <a:pt x="175" y="340"/>
                    <a:pt x="175" y="340"/>
                    <a:pt x="175" y="340"/>
                  </a:cubicBezTo>
                  <a:cubicBezTo>
                    <a:pt x="175" y="340"/>
                    <a:pt x="175" y="340"/>
                    <a:pt x="175" y="340"/>
                  </a:cubicBezTo>
                  <a:cubicBezTo>
                    <a:pt x="176" y="340"/>
                    <a:pt x="176" y="340"/>
                    <a:pt x="176" y="340"/>
                  </a:cubicBezTo>
                  <a:cubicBezTo>
                    <a:pt x="177" y="339"/>
                    <a:pt x="177" y="339"/>
                    <a:pt x="177" y="339"/>
                  </a:cubicBezTo>
                  <a:cubicBezTo>
                    <a:pt x="179" y="339"/>
                    <a:pt x="179" y="339"/>
                    <a:pt x="179" y="339"/>
                  </a:cubicBezTo>
                  <a:cubicBezTo>
                    <a:pt x="184" y="339"/>
                    <a:pt x="184" y="339"/>
                    <a:pt x="184" y="339"/>
                  </a:cubicBezTo>
                  <a:cubicBezTo>
                    <a:pt x="188" y="339"/>
                    <a:pt x="191" y="339"/>
                    <a:pt x="194" y="338"/>
                  </a:cubicBezTo>
                  <a:cubicBezTo>
                    <a:pt x="208" y="336"/>
                    <a:pt x="221" y="334"/>
                    <a:pt x="233" y="329"/>
                  </a:cubicBezTo>
                  <a:cubicBezTo>
                    <a:pt x="258" y="320"/>
                    <a:pt x="280" y="305"/>
                    <a:pt x="297" y="287"/>
                  </a:cubicBezTo>
                  <a:cubicBezTo>
                    <a:pt x="314" y="269"/>
                    <a:pt x="327" y="248"/>
                    <a:pt x="334" y="227"/>
                  </a:cubicBezTo>
                  <a:cubicBezTo>
                    <a:pt x="335" y="224"/>
                    <a:pt x="336" y="221"/>
                    <a:pt x="337" y="219"/>
                  </a:cubicBezTo>
                  <a:cubicBezTo>
                    <a:pt x="338" y="216"/>
                    <a:pt x="339" y="213"/>
                    <a:pt x="339" y="211"/>
                  </a:cubicBezTo>
                  <a:cubicBezTo>
                    <a:pt x="340" y="208"/>
                    <a:pt x="341" y="205"/>
                    <a:pt x="341" y="203"/>
                  </a:cubicBezTo>
                  <a:cubicBezTo>
                    <a:pt x="342" y="200"/>
                    <a:pt x="342" y="197"/>
                    <a:pt x="342" y="194"/>
                  </a:cubicBezTo>
                  <a:cubicBezTo>
                    <a:pt x="343" y="189"/>
                    <a:pt x="344" y="184"/>
                    <a:pt x="344" y="179"/>
                  </a:cubicBezTo>
                  <a:cubicBezTo>
                    <a:pt x="344" y="176"/>
                    <a:pt x="344" y="174"/>
                    <a:pt x="344" y="171"/>
                  </a:cubicBezTo>
                  <a:cubicBezTo>
                    <a:pt x="344" y="168"/>
                    <a:pt x="344" y="168"/>
                    <a:pt x="344" y="168"/>
                  </a:cubicBezTo>
                  <a:cubicBezTo>
                    <a:pt x="344" y="168"/>
                    <a:pt x="344" y="168"/>
                    <a:pt x="344" y="168"/>
                  </a:cubicBezTo>
                  <a:cubicBezTo>
                    <a:pt x="344" y="167"/>
                    <a:pt x="344" y="167"/>
                    <a:pt x="344" y="167"/>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5" name="Freeform 185">
              <a:extLst>
                <a:ext uri="{FF2B5EF4-FFF2-40B4-BE49-F238E27FC236}">
                  <a16:creationId xmlns:a16="http://schemas.microsoft.com/office/drawing/2014/main" id="{3EDF68CA-270B-4BB9-B388-B5C6D2196431}"/>
                </a:ext>
              </a:extLst>
            </p:cNvPr>
            <p:cNvSpPr>
              <a:spLocks/>
            </p:cNvSpPr>
            <p:nvPr/>
          </p:nvSpPr>
          <p:spPr bwMode="auto">
            <a:xfrm>
              <a:off x="4398963" y="3652838"/>
              <a:ext cx="68263" cy="153987"/>
            </a:xfrm>
            <a:custGeom>
              <a:avLst/>
              <a:gdLst>
                <a:gd name="T0" fmla="*/ 9 w 18"/>
                <a:gd name="T1" fmla="*/ 41 h 41"/>
                <a:gd name="T2" fmla="*/ 18 w 18"/>
                <a:gd name="T3" fmla="*/ 31 h 41"/>
                <a:gd name="T4" fmla="*/ 18 w 18"/>
                <a:gd name="T5" fmla="*/ 9 h 41"/>
                <a:gd name="T6" fmla="*/ 9 w 18"/>
                <a:gd name="T7" fmla="*/ 0 h 41"/>
                <a:gd name="T8" fmla="*/ 0 w 18"/>
                <a:gd name="T9" fmla="*/ 9 h 41"/>
                <a:gd name="T10" fmla="*/ 0 w 18"/>
                <a:gd name="T11" fmla="*/ 31 h 41"/>
                <a:gd name="T12" fmla="*/ 9 w 18"/>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8" h="41">
                  <a:moveTo>
                    <a:pt x="9" y="41"/>
                  </a:moveTo>
                  <a:cubicBezTo>
                    <a:pt x="14" y="41"/>
                    <a:pt x="18" y="37"/>
                    <a:pt x="18" y="31"/>
                  </a:cubicBezTo>
                  <a:cubicBezTo>
                    <a:pt x="18" y="9"/>
                    <a:pt x="18" y="9"/>
                    <a:pt x="18" y="9"/>
                  </a:cubicBezTo>
                  <a:cubicBezTo>
                    <a:pt x="18" y="4"/>
                    <a:pt x="14" y="0"/>
                    <a:pt x="9" y="0"/>
                  </a:cubicBezTo>
                  <a:cubicBezTo>
                    <a:pt x="4" y="0"/>
                    <a:pt x="0" y="4"/>
                    <a:pt x="0" y="9"/>
                  </a:cubicBezTo>
                  <a:cubicBezTo>
                    <a:pt x="0" y="31"/>
                    <a:pt x="0" y="31"/>
                    <a:pt x="0" y="31"/>
                  </a:cubicBezTo>
                  <a:cubicBezTo>
                    <a:pt x="0" y="37"/>
                    <a:pt x="4" y="41"/>
                    <a:pt x="9" y="41"/>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6" name="Freeform 186">
              <a:extLst>
                <a:ext uri="{FF2B5EF4-FFF2-40B4-BE49-F238E27FC236}">
                  <a16:creationId xmlns:a16="http://schemas.microsoft.com/office/drawing/2014/main" id="{D386F29D-49B7-49ED-92B1-E8D73C15EDB6}"/>
                </a:ext>
              </a:extLst>
            </p:cNvPr>
            <p:cNvSpPr>
              <a:spLocks/>
            </p:cNvSpPr>
            <p:nvPr/>
          </p:nvSpPr>
          <p:spPr bwMode="auto">
            <a:xfrm>
              <a:off x="4646613" y="3724275"/>
              <a:ext cx="115888" cy="153987"/>
            </a:xfrm>
            <a:custGeom>
              <a:avLst/>
              <a:gdLst>
                <a:gd name="T0" fmla="*/ 5 w 31"/>
                <a:gd name="T1" fmla="*/ 38 h 41"/>
                <a:gd name="T2" fmla="*/ 18 w 31"/>
                <a:gd name="T3" fmla="*/ 34 h 41"/>
                <a:gd name="T4" fmla="*/ 29 w 31"/>
                <a:gd name="T5" fmla="*/ 15 h 41"/>
                <a:gd name="T6" fmla="*/ 26 w 31"/>
                <a:gd name="T7" fmla="*/ 2 h 41"/>
                <a:gd name="T8" fmla="*/ 13 w 31"/>
                <a:gd name="T9" fmla="*/ 6 h 41"/>
                <a:gd name="T10" fmla="*/ 2 w 31"/>
                <a:gd name="T11" fmla="*/ 26 h 41"/>
                <a:gd name="T12" fmla="*/ 5 w 31"/>
                <a:gd name="T13" fmla="*/ 38 h 41"/>
              </a:gdLst>
              <a:ahLst/>
              <a:cxnLst>
                <a:cxn ang="0">
                  <a:pos x="T0" y="T1"/>
                </a:cxn>
                <a:cxn ang="0">
                  <a:pos x="T2" y="T3"/>
                </a:cxn>
                <a:cxn ang="0">
                  <a:pos x="T4" y="T5"/>
                </a:cxn>
                <a:cxn ang="0">
                  <a:pos x="T6" y="T7"/>
                </a:cxn>
                <a:cxn ang="0">
                  <a:pos x="T8" y="T9"/>
                </a:cxn>
                <a:cxn ang="0">
                  <a:pos x="T10" y="T11"/>
                </a:cxn>
                <a:cxn ang="0">
                  <a:pos x="T12" y="T13"/>
                </a:cxn>
              </a:cxnLst>
              <a:rect l="0" t="0" r="r" b="b"/>
              <a:pathLst>
                <a:path w="31" h="41">
                  <a:moveTo>
                    <a:pt x="5" y="38"/>
                  </a:moveTo>
                  <a:cubicBezTo>
                    <a:pt x="10" y="41"/>
                    <a:pt x="15" y="39"/>
                    <a:pt x="18" y="34"/>
                  </a:cubicBezTo>
                  <a:cubicBezTo>
                    <a:pt x="29" y="15"/>
                    <a:pt x="29" y="15"/>
                    <a:pt x="29" y="15"/>
                  </a:cubicBezTo>
                  <a:cubicBezTo>
                    <a:pt x="31" y="11"/>
                    <a:pt x="30" y="5"/>
                    <a:pt x="26" y="2"/>
                  </a:cubicBezTo>
                  <a:cubicBezTo>
                    <a:pt x="21" y="0"/>
                    <a:pt x="16" y="2"/>
                    <a:pt x="13" y="6"/>
                  </a:cubicBezTo>
                  <a:cubicBezTo>
                    <a:pt x="2" y="26"/>
                    <a:pt x="2" y="26"/>
                    <a:pt x="2" y="26"/>
                  </a:cubicBezTo>
                  <a:cubicBezTo>
                    <a:pt x="0" y="30"/>
                    <a:pt x="1" y="36"/>
                    <a:pt x="5" y="38"/>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grpSp>
        <p:nvGrpSpPr>
          <p:cNvPr id="60" name="Group 59">
            <a:extLst>
              <a:ext uri="{FF2B5EF4-FFF2-40B4-BE49-F238E27FC236}">
                <a16:creationId xmlns:a16="http://schemas.microsoft.com/office/drawing/2014/main" id="{388720FB-16A9-4AE1-9D1F-0FC5DFA79FFA}"/>
              </a:ext>
            </a:extLst>
          </p:cNvPr>
          <p:cNvGrpSpPr/>
          <p:nvPr/>
        </p:nvGrpSpPr>
        <p:grpSpPr>
          <a:xfrm>
            <a:off x="1555286" y="5155714"/>
            <a:ext cx="541083" cy="549433"/>
            <a:chOff x="7673716" y="5255134"/>
            <a:chExt cx="883198" cy="896998"/>
          </a:xfrm>
        </p:grpSpPr>
        <p:sp>
          <p:nvSpPr>
            <p:cNvPr id="61" name="Freeform 43">
              <a:extLst>
                <a:ext uri="{FF2B5EF4-FFF2-40B4-BE49-F238E27FC236}">
                  <a16:creationId xmlns:a16="http://schemas.microsoft.com/office/drawing/2014/main" id="{B0B93D89-D28E-4A4F-AB35-041A4B40DB52}"/>
                </a:ext>
              </a:extLst>
            </p:cNvPr>
            <p:cNvSpPr>
              <a:spLocks/>
            </p:cNvSpPr>
            <p:nvPr/>
          </p:nvSpPr>
          <p:spPr bwMode="auto">
            <a:xfrm>
              <a:off x="7673716" y="5255134"/>
              <a:ext cx="883198" cy="896998"/>
            </a:xfrm>
            <a:custGeom>
              <a:avLst/>
              <a:gdLst>
                <a:gd name="T0" fmla="*/ 378 w 379"/>
                <a:gd name="T1" fmla="*/ 227 h 385"/>
                <a:gd name="T2" fmla="*/ 350 w 379"/>
                <a:gd name="T3" fmla="*/ 222 h 385"/>
                <a:gd name="T4" fmla="*/ 351 w 379"/>
                <a:gd name="T5" fmla="*/ 171 h 385"/>
                <a:gd name="T6" fmla="*/ 379 w 379"/>
                <a:gd name="T7" fmla="*/ 167 h 385"/>
                <a:gd name="T8" fmla="*/ 362 w 379"/>
                <a:gd name="T9" fmla="*/ 110 h 385"/>
                <a:gd name="T10" fmla="*/ 336 w 379"/>
                <a:gd name="T11" fmla="*/ 122 h 385"/>
                <a:gd name="T12" fmla="*/ 307 w 379"/>
                <a:gd name="T13" fmla="*/ 80 h 385"/>
                <a:gd name="T14" fmla="*/ 328 w 379"/>
                <a:gd name="T15" fmla="*/ 61 h 385"/>
                <a:gd name="T16" fmla="*/ 280 w 379"/>
                <a:gd name="T17" fmla="*/ 24 h 385"/>
                <a:gd name="T18" fmla="*/ 267 w 379"/>
                <a:gd name="T19" fmla="*/ 49 h 385"/>
                <a:gd name="T20" fmla="*/ 219 w 379"/>
                <a:gd name="T21" fmla="*/ 33 h 385"/>
                <a:gd name="T22" fmla="*/ 219 w 379"/>
                <a:gd name="T23" fmla="*/ 33 h 385"/>
                <a:gd name="T24" fmla="*/ 224 w 379"/>
                <a:gd name="T25" fmla="*/ 5 h 385"/>
                <a:gd name="T26" fmla="*/ 164 w 379"/>
                <a:gd name="T27" fmla="*/ 3 h 385"/>
                <a:gd name="T28" fmla="*/ 168 w 379"/>
                <a:gd name="T29" fmla="*/ 31 h 385"/>
                <a:gd name="T30" fmla="*/ 119 w 379"/>
                <a:gd name="T31" fmla="*/ 46 h 385"/>
                <a:gd name="T32" fmla="*/ 107 w 379"/>
                <a:gd name="T33" fmla="*/ 20 h 385"/>
                <a:gd name="T34" fmla="*/ 58 w 379"/>
                <a:gd name="T35" fmla="*/ 54 h 385"/>
                <a:gd name="T36" fmla="*/ 77 w 379"/>
                <a:gd name="T37" fmla="*/ 75 h 385"/>
                <a:gd name="T38" fmla="*/ 46 w 379"/>
                <a:gd name="T39" fmla="*/ 115 h 385"/>
                <a:gd name="T40" fmla="*/ 21 w 379"/>
                <a:gd name="T41" fmla="*/ 102 h 385"/>
                <a:gd name="T42" fmla="*/ 2 w 379"/>
                <a:gd name="T43" fmla="*/ 158 h 385"/>
                <a:gd name="T44" fmla="*/ 1 w 379"/>
                <a:gd name="T45" fmla="*/ 158 h 385"/>
                <a:gd name="T46" fmla="*/ 30 w 379"/>
                <a:gd name="T47" fmla="*/ 163 h 385"/>
                <a:gd name="T48" fmla="*/ 28 w 379"/>
                <a:gd name="T49" fmla="*/ 214 h 385"/>
                <a:gd name="T50" fmla="*/ 0 w 379"/>
                <a:gd name="T51" fmla="*/ 218 h 385"/>
                <a:gd name="T52" fmla="*/ 17 w 379"/>
                <a:gd name="T53" fmla="*/ 275 h 385"/>
                <a:gd name="T54" fmla="*/ 43 w 379"/>
                <a:gd name="T55" fmla="*/ 263 h 385"/>
                <a:gd name="T56" fmla="*/ 72 w 379"/>
                <a:gd name="T57" fmla="*/ 305 h 385"/>
                <a:gd name="T58" fmla="*/ 51 w 379"/>
                <a:gd name="T59" fmla="*/ 325 h 385"/>
                <a:gd name="T60" fmla="*/ 99 w 379"/>
                <a:gd name="T61" fmla="*/ 361 h 385"/>
                <a:gd name="T62" fmla="*/ 112 w 379"/>
                <a:gd name="T63" fmla="*/ 336 h 385"/>
                <a:gd name="T64" fmla="*/ 160 w 379"/>
                <a:gd name="T65" fmla="*/ 353 h 385"/>
                <a:gd name="T66" fmla="*/ 160 w 379"/>
                <a:gd name="T67" fmla="*/ 353 h 385"/>
                <a:gd name="T68" fmla="*/ 155 w 379"/>
                <a:gd name="T69" fmla="*/ 381 h 385"/>
                <a:gd name="T70" fmla="*/ 215 w 379"/>
                <a:gd name="T71" fmla="*/ 382 h 385"/>
                <a:gd name="T72" fmla="*/ 211 w 379"/>
                <a:gd name="T73" fmla="*/ 354 h 385"/>
                <a:gd name="T74" fmla="*/ 260 w 379"/>
                <a:gd name="T75" fmla="*/ 340 h 385"/>
                <a:gd name="T76" fmla="*/ 272 w 379"/>
                <a:gd name="T77" fmla="*/ 365 h 385"/>
                <a:gd name="T78" fmla="*/ 321 w 379"/>
                <a:gd name="T79" fmla="*/ 331 h 385"/>
                <a:gd name="T80" fmla="*/ 302 w 379"/>
                <a:gd name="T81" fmla="*/ 311 h 385"/>
                <a:gd name="T82" fmla="*/ 333 w 379"/>
                <a:gd name="T83" fmla="*/ 270 h 385"/>
                <a:gd name="T84" fmla="*/ 358 w 379"/>
                <a:gd name="T85" fmla="*/ 284 h 385"/>
                <a:gd name="T86" fmla="*/ 378 w 379"/>
                <a:gd name="T87" fmla="*/ 228 h 385"/>
                <a:gd name="T88" fmla="*/ 378 w 379"/>
                <a:gd name="T89" fmla="*/ 22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9" h="385">
                  <a:moveTo>
                    <a:pt x="378" y="227"/>
                  </a:moveTo>
                  <a:cubicBezTo>
                    <a:pt x="350" y="222"/>
                    <a:pt x="350" y="222"/>
                    <a:pt x="350" y="222"/>
                  </a:cubicBezTo>
                  <a:cubicBezTo>
                    <a:pt x="353" y="205"/>
                    <a:pt x="353" y="187"/>
                    <a:pt x="351" y="171"/>
                  </a:cubicBezTo>
                  <a:cubicBezTo>
                    <a:pt x="379" y="167"/>
                    <a:pt x="379" y="167"/>
                    <a:pt x="379" y="167"/>
                  </a:cubicBezTo>
                  <a:cubicBezTo>
                    <a:pt x="377" y="147"/>
                    <a:pt x="371" y="128"/>
                    <a:pt x="362" y="110"/>
                  </a:cubicBezTo>
                  <a:cubicBezTo>
                    <a:pt x="336" y="122"/>
                    <a:pt x="336" y="122"/>
                    <a:pt x="336" y="122"/>
                  </a:cubicBezTo>
                  <a:cubicBezTo>
                    <a:pt x="329" y="107"/>
                    <a:pt x="319" y="93"/>
                    <a:pt x="307" y="80"/>
                  </a:cubicBezTo>
                  <a:cubicBezTo>
                    <a:pt x="328" y="61"/>
                    <a:pt x="328" y="61"/>
                    <a:pt x="328" y="61"/>
                  </a:cubicBezTo>
                  <a:cubicBezTo>
                    <a:pt x="314" y="46"/>
                    <a:pt x="298" y="34"/>
                    <a:pt x="280" y="24"/>
                  </a:cubicBezTo>
                  <a:cubicBezTo>
                    <a:pt x="267" y="49"/>
                    <a:pt x="267" y="49"/>
                    <a:pt x="267" y="49"/>
                  </a:cubicBezTo>
                  <a:cubicBezTo>
                    <a:pt x="252" y="42"/>
                    <a:pt x="236" y="36"/>
                    <a:pt x="219" y="33"/>
                  </a:cubicBezTo>
                  <a:cubicBezTo>
                    <a:pt x="219" y="33"/>
                    <a:pt x="219" y="33"/>
                    <a:pt x="219" y="33"/>
                  </a:cubicBezTo>
                  <a:cubicBezTo>
                    <a:pt x="224" y="5"/>
                    <a:pt x="224" y="5"/>
                    <a:pt x="224" y="5"/>
                  </a:cubicBezTo>
                  <a:cubicBezTo>
                    <a:pt x="204" y="1"/>
                    <a:pt x="184" y="0"/>
                    <a:pt x="164" y="3"/>
                  </a:cubicBezTo>
                  <a:cubicBezTo>
                    <a:pt x="168" y="31"/>
                    <a:pt x="168" y="31"/>
                    <a:pt x="168" y="31"/>
                  </a:cubicBezTo>
                  <a:cubicBezTo>
                    <a:pt x="151" y="34"/>
                    <a:pt x="134" y="39"/>
                    <a:pt x="119" y="46"/>
                  </a:cubicBezTo>
                  <a:cubicBezTo>
                    <a:pt x="107" y="20"/>
                    <a:pt x="107" y="20"/>
                    <a:pt x="107" y="20"/>
                  </a:cubicBezTo>
                  <a:cubicBezTo>
                    <a:pt x="89" y="29"/>
                    <a:pt x="72" y="40"/>
                    <a:pt x="58" y="54"/>
                  </a:cubicBezTo>
                  <a:cubicBezTo>
                    <a:pt x="77" y="75"/>
                    <a:pt x="77" y="75"/>
                    <a:pt x="77" y="75"/>
                  </a:cubicBezTo>
                  <a:cubicBezTo>
                    <a:pt x="65" y="87"/>
                    <a:pt x="55" y="100"/>
                    <a:pt x="46" y="115"/>
                  </a:cubicBezTo>
                  <a:cubicBezTo>
                    <a:pt x="21" y="102"/>
                    <a:pt x="21" y="102"/>
                    <a:pt x="21" y="102"/>
                  </a:cubicBezTo>
                  <a:cubicBezTo>
                    <a:pt x="12" y="119"/>
                    <a:pt x="5" y="138"/>
                    <a:pt x="2" y="158"/>
                  </a:cubicBezTo>
                  <a:cubicBezTo>
                    <a:pt x="1" y="158"/>
                    <a:pt x="1" y="158"/>
                    <a:pt x="1" y="158"/>
                  </a:cubicBezTo>
                  <a:cubicBezTo>
                    <a:pt x="30" y="163"/>
                    <a:pt x="30" y="163"/>
                    <a:pt x="30" y="163"/>
                  </a:cubicBezTo>
                  <a:cubicBezTo>
                    <a:pt x="26" y="181"/>
                    <a:pt x="26" y="198"/>
                    <a:pt x="28" y="214"/>
                  </a:cubicBezTo>
                  <a:cubicBezTo>
                    <a:pt x="0" y="218"/>
                    <a:pt x="0" y="218"/>
                    <a:pt x="0" y="218"/>
                  </a:cubicBezTo>
                  <a:cubicBezTo>
                    <a:pt x="3" y="238"/>
                    <a:pt x="9" y="257"/>
                    <a:pt x="17" y="275"/>
                  </a:cubicBezTo>
                  <a:cubicBezTo>
                    <a:pt x="43" y="263"/>
                    <a:pt x="43" y="263"/>
                    <a:pt x="43" y="263"/>
                  </a:cubicBezTo>
                  <a:cubicBezTo>
                    <a:pt x="50" y="278"/>
                    <a:pt x="60" y="293"/>
                    <a:pt x="72" y="305"/>
                  </a:cubicBezTo>
                  <a:cubicBezTo>
                    <a:pt x="51" y="325"/>
                    <a:pt x="51" y="325"/>
                    <a:pt x="51" y="325"/>
                  </a:cubicBezTo>
                  <a:cubicBezTo>
                    <a:pt x="65" y="339"/>
                    <a:pt x="81" y="351"/>
                    <a:pt x="99" y="361"/>
                  </a:cubicBezTo>
                  <a:cubicBezTo>
                    <a:pt x="112" y="336"/>
                    <a:pt x="112" y="336"/>
                    <a:pt x="112" y="336"/>
                  </a:cubicBezTo>
                  <a:cubicBezTo>
                    <a:pt x="127" y="344"/>
                    <a:pt x="143" y="350"/>
                    <a:pt x="160" y="353"/>
                  </a:cubicBezTo>
                  <a:cubicBezTo>
                    <a:pt x="160" y="353"/>
                    <a:pt x="160" y="353"/>
                    <a:pt x="160" y="353"/>
                  </a:cubicBezTo>
                  <a:cubicBezTo>
                    <a:pt x="155" y="381"/>
                    <a:pt x="155" y="381"/>
                    <a:pt x="155" y="381"/>
                  </a:cubicBezTo>
                  <a:cubicBezTo>
                    <a:pt x="175" y="385"/>
                    <a:pt x="195" y="385"/>
                    <a:pt x="215" y="382"/>
                  </a:cubicBezTo>
                  <a:cubicBezTo>
                    <a:pt x="211" y="354"/>
                    <a:pt x="211" y="354"/>
                    <a:pt x="211" y="354"/>
                  </a:cubicBezTo>
                  <a:cubicBezTo>
                    <a:pt x="228" y="352"/>
                    <a:pt x="245" y="347"/>
                    <a:pt x="260" y="340"/>
                  </a:cubicBezTo>
                  <a:cubicBezTo>
                    <a:pt x="272" y="365"/>
                    <a:pt x="272" y="365"/>
                    <a:pt x="272" y="365"/>
                  </a:cubicBezTo>
                  <a:cubicBezTo>
                    <a:pt x="290" y="357"/>
                    <a:pt x="307" y="345"/>
                    <a:pt x="321" y="331"/>
                  </a:cubicBezTo>
                  <a:cubicBezTo>
                    <a:pt x="302" y="311"/>
                    <a:pt x="302" y="311"/>
                    <a:pt x="302" y="311"/>
                  </a:cubicBezTo>
                  <a:cubicBezTo>
                    <a:pt x="314" y="299"/>
                    <a:pt x="325" y="285"/>
                    <a:pt x="333" y="270"/>
                  </a:cubicBezTo>
                  <a:cubicBezTo>
                    <a:pt x="358" y="284"/>
                    <a:pt x="358" y="284"/>
                    <a:pt x="358" y="284"/>
                  </a:cubicBezTo>
                  <a:cubicBezTo>
                    <a:pt x="367" y="267"/>
                    <a:pt x="374" y="248"/>
                    <a:pt x="378" y="228"/>
                  </a:cubicBezTo>
                  <a:lnTo>
                    <a:pt x="378" y="227"/>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nvGrpSpPr>
            <p:cNvPr id="62" name="Group 61">
              <a:extLst>
                <a:ext uri="{FF2B5EF4-FFF2-40B4-BE49-F238E27FC236}">
                  <a16:creationId xmlns:a16="http://schemas.microsoft.com/office/drawing/2014/main" id="{0230AA63-3C8E-44D8-9A51-8EEFC885D88C}"/>
                </a:ext>
              </a:extLst>
            </p:cNvPr>
            <p:cNvGrpSpPr/>
            <p:nvPr/>
          </p:nvGrpSpPr>
          <p:grpSpPr>
            <a:xfrm>
              <a:off x="7919803" y="5495086"/>
              <a:ext cx="388582" cy="390213"/>
              <a:chOff x="3019097" y="3926262"/>
              <a:chExt cx="388582" cy="390213"/>
            </a:xfrm>
          </p:grpSpPr>
          <p:sp>
            <p:nvSpPr>
              <p:cNvPr id="72" name="Freeform 44">
                <a:extLst>
                  <a:ext uri="{FF2B5EF4-FFF2-40B4-BE49-F238E27FC236}">
                    <a16:creationId xmlns:a16="http://schemas.microsoft.com/office/drawing/2014/main" id="{08645C60-2F9D-42EE-9114-A3B5C6BF74DA}"/>
                  </a:ext>
                </a:extLst>
              </p:cNvPr>
              <p:cNvSpPr>
                <a:spLocks/>
              </p:cNvSpPr>
              <p:nvPr/>
            </p:nvSpPr>
            <p:spPr bwMode="auto">
              <a:xfrm>
                <a:off x="3229273" y="3926262"/>
                <a:ext cx="178406" cy="180850"/>
              </a:xfrm>
              <a:custGeom>
                <a:avLst/>
                <a:gdLst>
                  <a:gd name="T0" fmla="*/ 60 w 93"/>
                  <a:gd name="T1" fmla="*/ 13 h 94"/>
                  <a:gd name="T2" fmla="*/ 65 w 93"/>
                  <a:gd name="T3" fmla="*/ 13 h 94"/>
                  <a:gd name="T4" fmla="*/ 65 w 93"/>
                  <a:gd name="T5" fmla="*/ 19 h 94"/>
                  <a:gd name="T6" fmla="*/ 12 w 93"/>
                  <a:gd name="T7" fmla="*/ 72 h 94"/>
                  <a:gd name="T8" fmla="*/ 19 w 93"/>
                  <a:gd name="T9" fmla="*/ 80 h 94"/>
                  <a:gd name="T10" fmla="*/ 72 w 93"/>
                  <a:gd name="T11" fmla="*/ 26 h 94"/>
                  <a:gd name="T12" fmla="*/ 78 w 93"/>
                  <a:gd name="T13" fmla="*/ 26 h 94"/>
                  <a:gd name="T14" fmla="*/ 78 w 93"/>
                  <a:gd name="T15" fmla="*/ 32 h 94"/>
                  <a:gd name="T16" fmla="*/ 25 w 93"/>
                  <a:gd name="T17" fmla="*/ 85 h 94"/>
                  <a:gd name="T18" fmla="*/ 33 w 93"/>
                  <a:gd name="T19" fmla="*/ 94 h 94"/>
                  <a:gd name="T20" fmla="*/ 84 w 93"/>
                  <a:gd name="T21" fmla="*/ 43 h 94"/>
                  <a:gd name="T22" fmla="*/ 83 w 93"/>
                  <a:gd name="T23" fmla="*/ 9 h 94"/>
                  <a:gd name="T24" fmla="*/ 49 w 93"/>
                  <a:gd name="T25" fmla="*/ 9 h 94"/>
                  <a:gd name="T26" fmla="*/ 0 w 93"/>
                  <a:gd name="T27" fmla="*/ 60 h 94"/>
                  <a:gd name="T28" fmla="*/ 6 w 93"/>
                  <a:gd name="T29" fmla="*/ 67 h 94"/>
                  <a:gd name="T30" fmla="*/ 60 w 93"/>
                  <a:gd name="T31"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4">
                    <a:moveTo>
                      <a:pt x="60" y="13"/>
                    </a:moveTo>
                    <a:cubicBezTo>
                      <a:pt x="61" y="12"/>
                      <a:pt x="63" y="12"/>
                      <a:pt x="65" y="13"/>
                    </a:cubicBezTo>
                    <a:cubicBezTo>
                      <a:pt x="67" y="15"/>
                      <a:pt x="67" y="18"/>
                      <a:pt x="65" y="19"/>
                    </a:cubicBezTo>
                    <a:cubicBezTo>
                      <a:pt x="12" y="72"/>
                      <a:pt x="12" y="72"/>
                      <a:pt x="12" y="72"/>
                    </a:cubicBezTo>
                    <a:cubicBezTo>
                      <a:pt x="19" y="80"/>
                      <a:pt x="19" y="80"/>
                      <a:pt x="19" y="80"/>
                    </a:cubicBezTo>
                    <a:cubicBezTo>
                      <a:pt x="72" y="26"/>
                      <a:pt x="72" y="26"/>
                      <a:pt x="72" y="26"/>
                    </a:cubicBezTo>
                    <a:cubicBezTo>
                      <a:pt x="74" y="25"/>
                      <a:pt x="76" y="25"/>
                      <a:pt x="78" y="26"/>
                    </a:cubicBezTo>
                    <a:cubicBezTo>
                      <a:pt x="80" y="28"/>
                      <a:pt x="80" y="30"/>
                      <a:pt x="78" y="32"/>
                    </a:cubicBezTo>
                    <a:cubicBezTo>
                      <a:pt x="25" y="85"/>
                      <a:pt x="25" y="85"/>
                      <a:pt x="25" y="85"/>
                    </a:cubicBezTo>
                    <a:cubicBezTo>
                      <a:pt x="33" y="94"/>
                      <a:pt x="33" y="94"/>
                      <a:pt x="33" y="94"/>
                    </a:cubicBezTo>
                    <a:cubicBezTo>
                      <a:pt x="84" y="43"/>
                      <a:pt x="84" y="43"/>
                      <a:pt x="84" y="43"/>
                    </a:cubicBezTo>
                    <a:cubicBezTo>
                      <a:pt x="93" y="33"/>
                      <a:pt x="93" y="18"/>
                      <a:pt x="83" y="9"/>
                    </a:cubicBezTo>
                    <a:cubicBezTo>
                      <a:pt x="74" y="0"/>
                      <a:pt x="59" y="0"/>
                      <a:pt x="49" y="9"/>
                    </a:cubicBezTo>
                    <a:cubicBezTo>
                      <a:pt x="0" y="60"/>
                      <a:pt x="0" y="60"/>
                      <a:pt x="0" y="60"/>
                    </a:cubicBezTo>
                    <a:cubicBezTo>
                      <a:pt x="6" y="67"/>
                      <a:pt x="6" y="67"/>
                      <a:pt x="6" y="67"/>
                    </a:cubicBezTo>
                    <a:lnTo>
                      <a:pt x="60" y="13"/>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76" name="Freeform 45">
                <a:extLst>
                  <a:ext uri="{FF2B5EF4-FFF2-40B4-BE49-F238E27FC236}">
                    <a16:creationId xmlns:a16="http://schemas.microsoft.com/office/drawing/2014/main" id="{34C36E0B-85E6-4967-848C-AFE942A7CDC6}"/>
                  </a:ext>
                </a:extLst>
              </p:cNvPr>
              <p:cNvSpPr>
                <a:spLocks noEditPoints="1"/>
              </p:cNvSpPr>
              <p:nvPr/>
            </p:nvSpPr>
            <p:spPr bwMode="auto">
              <a:xfrm>
                <a:off x="3019097" y="3927892"/>
                <a:ext cx="386953" cy="388583"/>
              </a:xfrm>
              <a:custGeom>
                <a:avLst/>
                <a:gdLst>
                  <a:gd name="T0" fmla="*/ 171 w 201"/>
                  <a:gd name="T1" fmla="*/ 188 h 202"/>
                  <a:gd name="T2" fmla="*/ 156 w 201"/>
                  <a:gd name="T3" fmla="*/ 173 h 202"/>
                  <a:gd name="T4" fmla="*/ 171 w 201"/>
                  <a:gd name="T5" fmla="*/ 158 h 202"/>
                  <a:gd name="T6" fmla="*/ 186 w 201"/>
                  <a:gd name="T7" fmla="*/ 173 h 202"/>
                  <a:gd name="T8" fmla="*/ 171 w 201"/>
                  <a:gd name="T9" fmla="*/ 188 h 202"/>
                  <a:gd name="T10" fmla="*/ 94 w 201"/>
                  <a:gd name="T11" fmla="*/ 58 h 202"/>
                  <a:gd name="T12" fmla="*/ 95 w 201"/>
                  <a:gd name="T13" fmla="*/ 47 h 202"/>
                  <a:gd name="T14" fmla="*/ 47 w 201"/>
                  <a:gd name="T15" fmla="*/ 0 h 202"/>
                  <a:gd name="T16" fmla="*/ 28 w 201"/>
                  <a:gd name="T17" fmla="*/ 4 h 202"/>
                  <a:gd name="T18" fmla="*/ 58 w 201"/>
                  <a:gd name="T19" fmla="*/ 34 h 202"/>
                  <a:gd name="T20" fmla="*/ 58 w 201"/>
                  <a:gd name="T21" fmla="*/ 47 h 202"/>
                  <a:gd name="T22" fmla="*/ 45 w 201"/>
                  <a:gd name="T23" fmla="*/ 60 h 202"/>
                  <a:gd name="T24" fmla="*/ 32 w 201"/>
                  <a:gd name="T25" fmla="*/ 60 h 202"/>
                  <a:gd name="T26" fmla="*/ 3 w 201"/>
                  <a:gd name="T27" fmla="*/ 32 h 202"/>
                  <a:gd name="T28" fmla="*/ 0 w 201"/>
                  <a:gd name="T29" fmla="*/ 47 h 202"/>
                  <a:gd name="T30" fmla="*/ 47 w 201"/>
                  <a:gd name="T31" fmla="*/ 94 h 202"/>
                  <a:gd name="T32" fmla="*/ 53 w 201"/>
                  <a:gd name="T33" fmla="*/ 94 h 202"/>
                  <a:gd name="T34" fmla="*/ 152 w 201"/>
                  <a:gd name="T35" fmla="*/ 192 h 202"/>
                  <a:gd name="T36" fmla="*/ 190 w 201"/>
                  <a:gd name="T37" fmla="*/ 191 h 202"/>
                  <a:gd name="T38" fmla="*/ 190 w 201"/>
                  <a:gd name="T39" fmla="*/ 153 h 202"/>
                  <a:gd name="T40" fmla="*/ 94 w 201"/>
                  <a:gd name="T41" fmla="*/ 5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202">
                    <a:moveTo>
                      <a:pt x="171" y="188"/>
                    </a:moveTo>
                    <a:cubicBezTo>
                      <a:pt x="163" y="188"/>
                      <a:pt x="156" y="182"/>
                      <a:pt x="156" y="173"/>
                    </a:cubicBezTo>
                    <a:cubicBezTo>
                      <a:pt x="156" y="165"/>
                      <a:pt x="163" y="158"/>
                      <a:pt x="171" y="158"/>
                    </a:cubicBezTo>
                    <a:cubicBezTo>
                      <a:pt x="179" y="158"/>
                      <a:pt x="186" y="165"/>
                      <a:pt x="186" y="173"/>
                    </a:cubicBezTo>
                    <a:cubicBezTo>
                      <a:pt x="186" y="182"/>
                      <a:pt x="179" y="188"/>
                      <a:pt x="171" y="188"/>
                    </a:cubicBezTo>
                    <a:close/>
                    <a:moveTo>
                      <a:pt x="94" y="58"/>
                    </a:moveTo>
                    <a:cubicBezTo>
                      <a:pt x="95" y="55"/>
                      <a:pt x="95" y="51"/>
                      <a:pt x="95" y="47"/>
                    </a:cubicBezTo>
                    <a:cubicBezTo>
                      <a:pt x="95" y="21"/>
                      <a:pt x="74" y="0"/>
                      <a:pt x="47" y="0"/>
                    </a:cubicBezTo>
                    <a:cubicBezTo>
                      <a:pt x="41" y="0"/>
                      <a:pt x="34" y="1"/>
                      <a:pt x="28" y="4"/>
                    </a:cubicBezTo>
                    <a:cubicBezTo>
                      <a:pt x="58" y="34"/>
                      <a:pt x="58" y="34"/>
                      <a:pt x="58" y="34"/>
                    </a:cubicBezTo>
                    <a:cubicBezTo>
                      <a:pt x="62" y="37"/>
                      <a:pt x="62" y="43"/>
                      <a:pt x="58" y="47"/>
                    </a:cubicBezTo>
                    <a:cubicBezTo>
                      <a:pt x="45" y="60"/>
                      <a:pt x="45" y="60"/>
                      <a:pt x="45" y="60"/>
                    </a:cubicBezTo>
                    <a:cubicBezTo>
                      <a:pt x="41" y="64"/>
                      <a:pt x="35" y="64"/>
                      <a:pt x="32" y="60"/>
                    </a:cubicBezTo>
                    <a:cubicBezTo>
                      <a:pt x="3" y="32"/>
                      <a:pt x="3" y="32"/>
                      <a:pt x="3" y="32"/>
                    </a:cubicBezTo>
                    <a:cubicBezTo>
                      <a:pt x="1" y="36"/>
                      <a:pt x="0" y="42"/>
                      <a:pt x="0" y="47"/>
                    </a:cubicBezTo>
                    <a:cubicBezTo>
                      <a:pt x="0" y="73"/>
                      <a:pt x="22" y="94"/>
                      <a:pt x="47" y="94"/>
                    </a:cubicBezTo>
                    <a:cubicBezTo>
                      <a:pt x="50" y="94"/>
                      <a:pt x="52" y="94"/>
                      <a:pt x="53" y="94"/>
                    </a:cubicBezTo>
                    <a:cubicBezTo>
                      <a:pt x="152" y="192"/>
                      <a:pt x="152" y="192"/>
                      <a:pt x="152" y="192"/>
                    </a:cubicBezTo>
                    <a:cubicBezTo>
                      <a:pt x="163" y="202"/>
                      <a:pt x="180" y="202"/>
                      <a:pt x="190" y="191"/>
                    </a:cubicBezTo>
                    <a:cubicBezTo>
                      <a:pt x="201" y="181"/>
                      <a:pt x="201" y="164"/>
                      <a:pt x="190" y="153"/>
                    </a:cubicBezTo>
                    <a:lnTo>
                      <a:pt x="94" y="5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77" name="Freeform 46">
                <a:extLst>
                  <a:ext uri="{FF2B5EF4-FFF2-40B4-BE49-F238E27FC236}">
                    <a16:creationId xmlns:a16="http://schemas.microsoft.com/office/drawing/2014/main" id="{95920CB5-7C52-43B4-8A2B-31317A57EE1B}"/>
                  </a:ext>
                </a:extLst>
              </p:cNvPr>
              <p:cNvSpPr>
                <a:spLocks/>
              </p:cNvSpPr>
              <p:nvPr/>
            </p:nvSpPr>
            <p:spPr bwMode="auto">
              <a:xfrm>
                <a:off x="3019097" y="4160878"/>
                <a:ext cx="152337" cy="151523"/>
              </a:xfrm>
              <a:custGeom>
                <a:avLst/>
                <a:gdLst>
                  <a:gd name="T0" fmla="*/ 90 w 187"/>
                  <a:gd name="T1" fmla="*/ 71 h 186"/>
                  <a:gd name="T2" fmla="*/ 55 w 187"/>
                  <a:gd name="T3" fmla="*/ 73 h 186"/>
                  <a:gd name="T4" fmla="*/ 0 w 187"/>
                  <a:gd name="T5" fmla="*/ 165 h 186"/>
                  <a:gd name="T6" fmla="*/ 22 w 187"/>
                  <a:gd name="T7" fmla="*/ 186 h 186"/>
                  <a:gd name="T8" fmla="*/ 109 w 187"/>
                  <a:gd name="T9" fmla="*/ 127 h 186"/>
                  <a:gd name="T10" fmla="*/ 111 w 187"/>
                  <a:gd name="T11" fmla="*/ 99 h 186"/>
                  <a:gd name="T12" fmla="*/ 187 w 187"/>
                  <a:gd name="T13" fmla="*/ 26 h 186"/>
                  <a:gd name="T14" fmla="*/ 159 w 187"/>
                  <a:gd name="T15" fmla="*/ 0 h 186"/>
                  <a:gd name="T16" fmla="*/ 90 w 187"/>
                  <a:gd name="T17"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6">
                    <a:moveTo>
                      <a:pt x="90" y="71"/>
                    </a:moveTo>
                    <a:lnTo>
                      <a:pt x="55" y="73"/>
                    </a:lnTo>
                    <a:lnTo>
                      <a:pt x="0" y="165"/>
                    </a:lnTo>
                    <a:lnTo>
                      <a:pt x="22" y="186"/>
                    </a:lnTo>
                    <a:lnTo>
                      <a:pt x="109" y="127"/>
                    </a:lnTo>
                    <a:lnTo>
                      <a:pt x="111" y="99"/>
                    </a:lnTo>
                    <a:lnTo>
                      <a:pt x="187" y="26"/>
                    </a:lnTo>
                    <a:lnTo>
                      <a:pt x="159" y="0"/>
                    </a:lnTo>
                    <a:lnTo>
                      <a:pt x="90" y="7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grpSp>
      <p:grpSp>
        <p:nvGrpSpPr>
          <p:cNvPr id="78" name="Group 77">
            <a:extLst>
              <a:ext uri="{FF2B5EF4-FFF2-40B4-BE49-F238E27FC236}">
                <a16:creationId xmlns:a16="http://schemas.microsoft.com/office/drawing/2014/main" id="{5B736EDD-F429-492F-9F82-EE792FEAB55F}"/>
              </a:ext>
            </a:extLst>
          </p:cNvPr>
          <p:cNvGrpSpPr/>
          <p:nvPr/>
        </p:nvGrpSpPr>
        <p:grpSpPr>
          <a:xfrm>
            <a:off x="1549221" y="3707498"/>
            <a:ext cx="547150" cy="453786"/>
            <a:chOff x="212725" y="4633913"/>
            <a:chExt cx="1382713" cy="1235075"/>
          </a:xfrm>
        </p:grpSpPr>
        <p:sp>
          <p:nvSpPr>
            <p:cNvPr id="79" name="Freeform 15">
              <a:extLst>
                <a:ext uri="{FF2B5EF4-FFF2-40B4-BE49-F238E27FC236}">
                  <a16:creationId xmlns:a16="http://schemas.microsoft.com/office/drawing/2014/main" id="{B2B26470-3B26-44DB-8782-44C451CDBA29}"/>
                </a:ext>
              </a:extLst>
            </p:cNvPr>
            <p:cNvSpPr>
              <a:spLocks noChangeArrowheads="1"/>
            </p:cNvSpPr>
            <p:nvPr/>
          </p:nvSpPr>
          <p:spPr bwMode="auto">
            <a:xfrm>
              <a:off x="341313" y="4781550"/>
              <a:ext cx="425450" cy="88900"/>
            </a:xfrm>
            <a:custGeom>
              <a:avLst/>
              <a:gdLst>
                <a:gd name="T0" fmla="*/ 1125 w 1181"/>
                <a:gd name="T1" fmla="*/ 247 h 248"/>
                <a:gd name="T2" fmla="*/ 1125 w 1181"/>
                <a:gd name="T3" fmla="*/ 247 h 248"/>
                <a:gd name="T4" fmla="*/ 54 w 1181"/>
                <a:gd name="T5" fmla="*/ 247 h 248"/>
                <a:gd name="T6" fmla="*/ 0 w 1181"/>
                <a:gd name="T7" fmla="*/ 193 h 248"/>
                <a:gd name="T8" fmla="*/ 0 w 1181"/>
                <a:gd name="T9" fmla="*/ 56 h 248"/>
                <a:gd name="T10" fmla="*/ 54 w 1181"/>
                <a:gd name="T11" fmla="*/ 0 h 248"/>
                <a:gd name="T12" fmla="*/ 1125 w 1181"/>
                <a:gd name="T13" fmla="*/ 0 h 248"/>
                <a:gd name="T14" fmla="*/ 1180 w 1181"/>
                <a:gd name="T15" fmla="*/ 56 h 248"/>
                <a:gd name="T16" fmla="*/ 1180 w 1181"/>
                <a:gd name="T17" fmla="*/ 193 h 248"/>
                <a:gd name="T18" fmla="*/ 1125 w 1181"/>
                <a:gd name="T19" fmla="*/ 24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48">
                  <a:moveTo>
                    <a:pt x="1125" y="247"/>
                  </a:moveTo>
                  <a:lnTo>
                    <a:pt x="1125" y="247"/>
                  </a:lnTo>
                  <a:cubicBezTo>
                    <a:pt x="54" y="247"/>
                    <a:pt x="54" y="247"/>
                    <a:pt x="54" y="247"/>
                  </a:cubicBezTo>
                  <a:cubicBezTo>
                    <a:pt x="27" y="247"/>
                    <a:pt x="0" y="220"/>
                    <a:pt x="0" y="193"/>
                  </a:cubicBezTo>
                  <a:cubicBezTo>
                    <a:pt x="0" y="56"/>
                    <a:pt x="0" y="56"/>
                    <a:pt x="0" y="56"/>
                  </a:cubicBezTo>
                  <a:cubicBezTo>
                    <a:pt x="0" y="27"/>
                    <a:pt x="27" y="0"/>
                    <a:pt x="54" y="0"/>
                  </a:cubicBezTo>
                  <a:cubicBezTo>
                    <a:pt x="1125" y="0"/>
                    <a:pt x="1125" y="0"/>
                    <a:pt x="1125" y="0"/>
                  </a:cubicBezTo>
                  <a:cubicBezTo>
                    <a:pt x="1152" y="0"/>
                    <a:pt x="1180" y="27"/>
                    <a:pt x="1180" y="56"/>
                  </a:cubicBezTo>
                  <a:cubicBezTo>
                    <a:pt x="1180" y="193"/>
                    <a:pt x="1180" y="193"/>
                    <a:pt x="1180" y="193"/>
                  </a:cubicBezTo>
                  <a:cubicBezTo>
                    <a:pt x="1180" y="220"/>
                    <a:pt x="1152" y="247"/>
                    <a:pt x="1125" y="247"/>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0" name="Freeform 16">
              <a:extLst>
                <a:ext uri="{FF2B5EF4-FFF2-40B4-BE49-F238E27FC236}">
                  <a16:creationId xmlns:a16="http://schemas.microsoft.com/office/drawing/2014/main" id="{1F221231-F922-4B5F-B07B-B20C2F93E6FC}"/>
                </a:ext>
              </a:extLst>
            </p:cNvPr>
            <p:cNvSpPr>
              <a:spLocks noChangeArrowheads="1"/>
            </p:cNvSpPr>
            <p:nvPr/>
          </p:nvSpPr>
          <p:spPr bwMode="auto">
            <a:xfrm>
              <a:off x="863600" y="4633913"/>
              <a:ext cx="731838" cy="385762"/>
            </a:xfrm>
            <a:custGeom>
              <a:avLst/>
              <a:gdLst>
                <a:gd name="T0" fmla="*/ 247 w 2032"/>
                <a:gd name="T1" fmla="*/ 0 h 1072"/>
                <a:gd name="T2" fmla="*/ 247 w 2032"/>
                <a:gd name="T3" fmla="*/ 0 h 1072"/>
                <a:gd name="T4" fmla="*/ 1866 w 2032"/>
                <a:gd name="T5" fmla="*/ 0 h 1072"/>
                <a:gd name="T6" fmla="*/ 2031 w 2032"/>
                <a:gd name="T7" fmla="*/ 166 h 1072"/>
                <a:gd name="T8" fmla="*/ 2031 w 2032"/>
                <a:gd name="T9" fmla="*/ 878 h 1072"/>
                <a:gd name="T10" fmla="*/ 1866 w 2032"/>
                <a:gd name="T11" fmla="*/ 1071 h 1072"/>
                <a:gd name="T12" fmla="*/ 0 w 2032"/>
                <a:gd name="T13" fmla="*/ 1071 h 1072"/>
              </a:gdLst>
              <a:ahLst/>
              <a:cxnLst>
                <a:cxn ang="0">
                  <a:pos x="T0" y="T1"/>
                </a:cxn>
                <a:cxn ang="0">
                  <a:pos x="T2" y="T3"/>
                </a:cxn>
                <a:cxn ang="0">
                  <a:pos x="T4" y="T5"/>
                </a:cxn>
                <a:cxn ang="0">
                  <a:pos x="T6" y="T7"/>
                </a:cxn>
                <a:cxn ang="0">
                  <a:pos x="T8" y="T9"/>
                </a:cxn>
                <a:cxn ang="0">
                  <a:pos x="T10" y="T11"/>
                </a:cxn>
                <a:cxn ang="0">
                  <a:pos x="T12" y="T13"/>
                </a:cxn>
              </a:cxnLst>
              <a:rect l="0" t="0" r="r" b="b"/>
              <a:pathLst>
                <a:path w="2032" h="1072">
                  <a:moveTo>
                    <a:pt x="247" y="0"/>
                  </a:moveTo>
                  <a:lnTo>
                    <a:pt x="247" y="0"/>
                  </a:lnTo>
                  <a:cubicBezTo>
                    <a:pt x="1866" y="0"/>
                    <a:pt x="1866" y="0"/>
                    <a:pt x="1866" y="0"/>
                  </a:cubicBezTo>
                  <a:cubicBezTo>
                    <a:pt x="1976" y="0"/>
                    <a:pt x="2031" y="83"/>
                    <a:pt x="2031" y="166"/>
                  </a:cubicBezTo>
                  <a:cubicBezTo>
                    <a:pt x="2031" y="878"/>
                    <a:pt x="2031" y="878"/>
                    <a:pt x="2031" y="878"/>
                  </a:cubicBezTo>
                  <a:cubicBezTo>
                    <a:pt x="2031" y="988"/>
                    <a:pt x="1976" y="1071"/>
                    <a:pt x="1866" y="1071"/>
                  </a:cubicBezTo>
                  <a:cubicBezTo>
                    <a:pt x="0" y="1071"/>
                    <a:pt x="0" y="1071"/>
                    <a:pt x="0" y="1071"/>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1" name="Freeform 17">
              <a:extLst>
                <a:ext uri="{FF2B5EF4-FFF2-40B4-BE49-F238E27FC236}">
                  <a16:creationId xmlns:a16="http://schemas.microsoft.com/office/drawing/2014/main" id="{CFAF8A94-1D0A-458C-BC1F-3A261853A919}"/>
                </a:ext>
              </a:extLst>
            </p:cNvPr>
            <p:cNvSpPr>
              <a:spLocks noChangeArrowheads="1"/>
            </p:cNvSpPr>
            <p:nvPr/>
          </p:nvSpPr>
          <p:spPr bwMode="auto">
            <a:xfrm>
              <a:off x="212725" y="4633913"/>
              <a:ext cx="741363" cy="385762"/>
            </a:xfrm>
            <a:custGeom>
              <a:avLst/>
              <a:gdLst>
                <a:gd name="T0" fmla="*/ 1810 w 2058"/>
                <a:gd name="T1" fmla="*/ 1071 h 1072"/>
                <a:gd name="T2" fmla="*/ 1810 w 2058"/>
                <a:gd name="T3" fmla="*/ 1071 h 1072"/>
                <a:gd name="T4" fmla="*/ 164 w 2058"/>
                <a:gd name="T5" fmla="*/ 1071 h 1072"/>
                <a:gd name="T6" fmla="*/ 0 w 2058"/>
                <a:gd name="T7" fmla="*/ 878 h 1072"/>
                <a:gd name="T8" fmla="*/ 0 w 2058"/>
                <a:gd name="T9" fmla="*/ 166 h 1072"/>
                <a:gd name="T10" fmla="*/ 164 w 2058"/>
                <a:gd name="T11" fmla="*/ 0 h 1072"/>
                <a:gd name="T12" fmla="*/ 2057 w 2058"/>
                <a:gd name="T13" fmla="*/ 0 h 1072"/>
              </a:gdLst>
              <a:ahLst/>
              <a:cxnLst>
                <a:cxn ang="0">
                  <a:pos x="T0" y="T1"/>
                </a:cxn>
                <a:cxn ang="0">
                  <a:pos x="T2" y="T3"/>
                </a:cxn>
                <a:cxn ang="0">
                  <a:pos x="T4" y="T5"/>
                </a:cxn>
                <a:cxn ang="0">
                  <a:pos x="T6" y="T7"/>
                </a:cxn>
                <a:cxn ang="0">
                  <a:pos x="T8" y="T9"/>
                </a:cxn>
                <a:cxn ang="0">
                  <a:pos x="T10" y="T11"/>
                </a:cxn>
                <a:cxn ang="0">
                  <a:pos x="T12" y="T13"/>
                </a:cxn>
              </a:cxnLst>
              <a:rect l="0" t="0" r="r" b="b"/>
              <a:pathLst>
                <a:path w="2058" h="1072">
                  <a:moveTo>
                    <a:pt x="1810" y="1071"/>
                  </a:moveTo>
                  <a:lnTo>
                    <a:pt x="1810" y="1071"/>
                  </a:lnTo>
                  <a:cubicBezTo>
                    <a:pt x="164" y="1071"/>
                    <a:pt x="164" y="1071"/>
                    <a:pt x="164" y="1071"/>
                  </a:cubicBezTo>
                  <a:cubicBezTo>
                    <a:pt x="81" y="1071"/>
                    <a:pt x="0" y="988"/>
                    <a:pt x="0" y="878"/>
                  </a:cubicBezTo>
                  <a:cubicBezTo>
                    <a:pt x="0" y="166"/>
                    <a:pt x="0" y="166"/>
                    <a:pt x="0" y="166"/>
                  </a:cubicBezTo>
                  <a:cubicBezTo>
                    <a:pt x="0" y="83"/>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2" name="Line 18">
              <a:extLst>
                <a:ext uri="{FF2B5EF4-FFF2-40B4-BE49-F238E27FC236}">
                  <a16:creationId xmlns:a16="http://schemas.microsoft.com/office/drawing/2014/main" id="{A362DC76-1685-44C3-A49E-F67173F85425}"/>
                </a:ext>
              </a:extLst>
            </p:cNvPr>
            <p:cNvSpPr>
              <a:spLocks noChangeShapeType="1"/>
            </p:cNvSpPr>
            <p:nvPr/>
          </p:nvSpPr>
          <p:spPr bwMode="auto">
            <a:xfrm flipH="1">
              <a:off x="854075" y="4633913"/>
              <a:ext cx="111125" cy="385762"/>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3" name="Freeform 19">
              <a:extLst>
                <a:ext uri="{FF2B5EF4-FFF2-40B4-BE49-F238E27FC236}">
                  <a16:creationId xmlns:a16="http://schemas.microsoft.com/office/drawing/2014/main" id="{64A9014C-A65F-499E-BE1B-312F9EA70FDA}"/>
                </a:ext>
              </a:extLst>
            </p:cNvPr>
            <p:cNvSpPr>
              <a:spLocks noChangeArrowheads="1"/>
            </p:cNvSpPr>
            <p:nvPr/>
          </p:nvSpPr>
          <p:spPr bwMode="auto">
            <a:xfrm>
              <a:off x="341313" y="5207000"/>
              <a:ext cx="425450" cy="88900"/>
            </a:xfrm>
            <a:custGeom>
              <a:avLst/>
              <a:gdLst>
                <a:gd name="T0" fmla="*/ 1125 w 1181"/>
                <a:gd name="T1" fmla="*/ 247 h 248"/>
                <a:gd name="T2" fmla="*/ 1125 w 1181"/>
                <a:gd name="T3" fmla="*/ 247 h 248"/>
                <a:gd name="T4" fmla="*/ 54 w 1181"/>
                <a:gd name="T5" fmla="*/ 247 h 248"/>
                <a:gd name="T6" fmla="*/ 0 w 1181"/>
                <a:gd name="T7" fmla="*/ 193 h 248"/>
                <a:gd name="T8" fmla="*/ 0 w 1181"/>
                <a:gd name="T9" fmla="*/ 83 h 248"/>
                <a:gd name="T10" fmla="*/ 54 w 1181"/>
                <a:gd name="T11" fmla="*/ 0 h 248"/>
                <a:gd name="T12" fmla="*/ 1125 w 1181"/>
                <a:gd name="T13" fmla="*/ 0 h 248"/>
                <a:gd name="T14" fmla="*/ 1180 w 1181"/>
                <a:gd name="T15" fmla="*/ 83 h 248"/>
                <a:gd name="T16" fmla="*/ 1180 w 1181"/>
                <a:gd name="T17" fmla="*/ 193 h 248"/>
                <a:gd name="T18" fmla="*/ 1125 w 1181"/>
                <a:gd name="T19" fmla="*/ 24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48">
                  <a:moveTo>
                    <a:pt x="1125" y="247"/>
                  </a:moveTo>
                  <a:lnTo>
                    <a:pt x="1125" y="247"/>
                  </a:lnTo>
                  <a:cubicBezTo>
                    <a:pt x="54" y="247"/>
                    <a:pt x="54" y="247"/>
                    <a:pt x="54" y="247"/>
                  </a:cubicBezTo>
                  <a:cubicBezTo>
                    <a:pt x="27" y="247"/>
                    <a:pt x="0" y="220"/>
                    <a:pt x="0" y="193"/>
                  </a:cubicBezTo>
                  <a:cubicBezTo>
                    <a:pt x="0" y="83"/>
                    <a:pt x="0" y="83"/>
                    <a:pt x="0" y="83"/>
                  </a:cubicBezTo>
                  <a:cubicBezTo>
                    <a:pt x="0" y="28"/>
                    <a:pt x="27" y="0"/>
                    <a:pt x="54" y="0"/>
                  </a:cubicBezTo>
                  <a:cubicBezTo>
                    <a:pt x="1125" y="0"/>
                    <a:pt x="1125" y="0"/>
                    <a:pt x="1125" y="0"/>
                  </a:cubicBezTo>
                  <a:cubicBezTo>
                    <a:pt x="1152" y="0"/>
                    <a:pt x="1180" y="28"/>
                    <a:pt x="1180" y="83"/>
                  </a:cubicBezTo>
                  <a:cubicBezTo>
                    <a:pt x="1180" y="193"/>
                    <a:pt x="1180" y="193"/>
                    <a:pt x="1180" y="193"/>
                  </a:cubicBezTo>
                  <a:cubicBezTo>
                    <a:pt x="1180" y="220"/>
                    <a:pt x="1152" y="247"/>
                    <a:pt x="1125" y="247"/>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4" name="Freeform 20">
              <a:extLst>
                <a:ext uri="{FF2B5EF4-FFF2-40B4-BE49-F238E27FC236}">
                  <a16:creationId xmlns:a16="http://schemas.microsoft.com/office/drawing/2014/main" id="{B71523BC-1CE1-4037-840A-EA88E80D7788}"/>
                </a:ext>
              </a:extLst>
            </p:cNvPr>
            <p:cNvSpPr>
              <a:spLocks noChangeArrowheads="1"/>
            </p:cNvSpPr>
            <p:nvPr/>
          </p:nvSpPr>
          <p:spPr bwMode="auto">
            <a:xfrm>
              <a:off x="863600" y="5057775"/>
              <a:ext cx="731838" cy="385763"/>
            </a:xfrm>
            <a:custGeom>
              <a:avLst/>
              <a:gdLst>
                <a:gd name="T0" fmla="*/ 247 w 2032"/>
                <a:gd name="T1" fmla="*/ 0 h 1071"/>
                <a:gd name="T2" fmla="*/ 247 w 2032"/>
                <a:gd name="T3" fmla="*/ 0 h 1071"/>
                <a:gd name="T4" fmla="*/ 1866 w 2032"/>
                <a:gd name="T5" fmla="*/ 0 h 1071"/>
                <a:gd name="T6" fmla="*/ 2031 w 2032"/>
                <a:gd name="T7" fmla="*/ 192 h 1071"/>
                <a:gd name="T8" fmla="*/ 2031 w 2032"/>
                <a:gd name="T9" fmla="*/ 905 h 1071"/>
                <a:gd name="T10" fmla="*/ 1866 w 2032"/>
                <a:gd name="T11" fmla="*/ 1070 h 1071"/>
                <a:gd name="T12" fmla="*/ 0 w 2032"/>
                <a:gd name="T13" fmla="*/ 1070 h 1071"/>
              </a:gdLst>
              <a:ahLst/>
              <a:cxnLst>
                <a:cxn ang="0">
                  <a:pos x="T0" y="T1"/>
                </a:cxn>
                <a:cxn ang="0">
                  <a:pos x="T2" y="T3"/>
                </a:cxn>
                <a:cxn ang="0">
                  <a:pos x="T4" y="T5"/>
                </a:cxn>
                <a:cxn ang="0">
                  <a:pos x="T6" y="T7"/>
                </a:cxn>
                <a:cxn ang="0">
                  <a:pos x="T8" y="T9"/>
                </a:cxn>
                <a:cxn ang="0">
                  <a:pos x="T10" y="T11"/>
                </a:cxn>
                <a:cxn ang="0">
                  <a:pos x="T12" y="T13"/>
                </a:cxn>
              </a:cxnLst>
              <a:rect l="0" t="0" r="r" b="b"/>
              <a:pathLst>
                <a:path w="2032" h="1071">
                  <a:moveTo>
                    <a:pt x="247" y="0"/>
                  </a:moveTo>
                  <a:lnTo>
                    <a:pt x="247" y="0"/>
                  </a:lnTo>
                  <a:cubicBezTo>
                    <a:pt x="1866" y="0"/>
                    <a:pt x="1866" y="0"/>
                    <a:pt x="1866" y="0"/>
                  </a:cubicBezTo>
                  <a:cubicBezTo>
                    <a:pt x="1976" y="0"/>
                    <a:pt x="2031" y="82"/>
                    <a:pt x="2031" y="192"/>
                  </a:cubicBezTo>
                  <a:cubicBezTo>
                    <a:pt x="2031" y="905"/>
                    <a:pt x="2031" y="905"/>
                    <a:pt x="2031" y="905"/>
                  </a:cubicBezTo>
                  <a:cubicBezTo>
                    <a:pt x="2031" y="987"/>
                    <a:pt x="1976" y="1070"/>
                    <a:pt x="1866" y="1070"/>
                  </a:cubicBezTo>
                  <a:cubicBezTo>
                    <a:pt x="0" y="1070"/>
                    <a:pt x="0" y="1070"/>
                    <a:pt x="0" y="1070"/>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5" name="Freeform 21">
              <a:extLst>
                <a:ext uri="{FF2B5EF4-FFF2-40B4-BE49-F238E27FC236}">
                  <a16:creationId xmlns:a16="http://schemas.microsoft.com/office/drawing/2014/main" id="{B6F8428B-151A-4995-8691-410F7CE875BA}"/>
                </a:ext>
              </a:extLst>
            </p:cNvPr>
            <p:cNvSpPr>
              <a:spLocks noChangeArrowheads="1"/>
            </p:cNvSpPr>
            <p:nvPr/>
          </p:nvSpPr>
          <p:spPr bwMode="auto">
            <a:xfrm>
              <a:off x="212725" y="5057775"/>
              <a:ext cx="741363" cy="385763"/>
            </a:xfrm>
            <a:custGeom>
              <a:avLst/>
              <a:gdLst>
                <a:gd name="T0" fmla="*/ 1810 w 2058"/>
                <a:gd name="T1" fmla="*/ 1070 h 1071"/>
                <a:gd name="T2" fmla="*/ 1810 w 2058"/>
                <a:gd name="T3" fmla="*/ 1070 h 1071"/>
                <a:gd name="T4" fmla="*/ 164 w 2058"/>
                <a:gd name="T5" fmla="*/ 1070 h 1071"/>
                <a:gd name="T6" fmla="*/ 0 w 2058"/>
                <a:gd name="T7" fmla="*/ 905 h 1071"/>
                <a:gd name="T8" fmla="*/ 0 w 2058"/>
                <a:gd name="T9" fmla="*/ 192 h 1071"/>
                <a:gd name="T10" fmla="*/ 164 w 2058"/>
                <a:gd name="T11" fmla="*/ 0 h 1071"/>
                <a:gd name="T12" fmla="*/ 2057 w 2058"/>
                <a:gd name="T13" fmla="*/ 0 h 1071"/>
              </a:gdLst>
              <a:ahLst/>
              <a:cxnLst>
                <a:cxn ang="0">
                  <a:pos x="T0" y="T1"/>
                </a:cxn>
                <a:cxn ang="0">
                  <a:pos x="T2" y="T3"/>
                </a:cxn>
                <a:cxn ang="0">
                  <a:pos x="T4" y="T5"/>
                </a:cxn>
                <a:cxn ang="0">
                  <a:pos x="T6" y="T7"/>
                </a:cxn>
                <a:cxn ang="0">
                  <a:pos x="T8" y="T9"/>
                </a:cxn>
                <a:cxn ang="0">
                  <a:pos x="T10" y="T11"/>
                </a:cxn>
                <a:cxn ang="0">
                  <a:pos x="T12" y="T13"/>
                </a:cxn>
              </a:cxnLst>
              <a:rect l="0" t="0" r="r" b="b"/>
              <a:pathLst>
                <a:path w="2058" h="1071">
                  <a:moveTo>
                    <a:pt x="1810" y="1070"/>
                  </a:moveTo>
                  <a:lnTo>
                    <a:pt x="1810" y="1070"/>
                  </a:lnTo>
                  <a:cubicBezTo>
                    <a:pt x="164" y="1070"/>
                    <a:pt x="164" y="1070"/>
                    <a:pt x="164" y="1070"/>
                  </a:cubicBezTo>
                  <a:cubicBezTo>
                    <a:pt x="81" y="1070"/>
                    <a:pt x="0" y="987"/>
                    <a:pt x="0" y="905"/>
                  </a:cubicBezTo>
                  <a:cubicBezTo>
                    <a:pt x="0" y="192"/>
                    <a:pt x="0" y="192"/>
                    <a:pt x="0" y="192"/>
                  </a:cubicBezTo>
                  <a:cubicBezTo>
                    <a:pt x="0" y="82"/>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6" name="Line 22">
              <a:extLst>
                <a:ext uri="{FF2B5EF4-FFF2-40B4-BE49-F238E27FC236}">
                  <a16:creationId xmlns:a16="http://schemas.microsoft.com/office/drawing/2014/main" id="{F55E1FCB-4C6C-4B9F-9498-091897A75125}"/>
                </a:ext>
              </a:extLst>
            </p:cNvPr>
            <p:cNvSpPr>
              <a:spLocks noChangeShapeType="1"/>
            </p:cNvSpPr>
            <p:nvPr/>
          </p:nvSpPr>
          <p:spPr bwMode="auto">
            <a:xfrm flipH="1">
              <a:off x="854075" y="5057775"/>
              <a:ext cx="111125" cy="385763"/>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7" name="Freeform 23">
              <a:extLst>
                <a:ext uri="{FF2B5EF4-FFF2-40B4-BE49-F238E27FC236}">
                  <a16:creationId xmlns:a16="http://schemas.microsoft.com/office/drawing/2014/main" id="{A6CAE382-5EB5-41B1-80CA-A23C85E2266B}"/>
                </a:ext>
              </a:extLst>
            </p:cNvPr>
            <p:cNvSpPr>
              <a:spLocks noChangeArrowheads="1"/>
            </p:cNvSpPr>
            <p:nvPr/>
          </p:nvSpPr>
          <p:spPr bwMode="auto">
            <a:xfrm>
              <a:off x="341313" y="5641975"/>
              <a:ext cx="425450" cy="79375"/>
            </a:xfrm>
            <a:custGeom>
              <a:avLst/>
              <a:gdLst>
                <a:gd name="T0" fmla="*/ 1125 w 1181"/>
                <a:gd name="T1" fmla="*/ 219 h 220"/>
                <a:gd name="T2" fmla="*/ 1125 w 1181"/>
                <a:gd name="T3" fmla="*/ 219 h 220"/>
                <a:gd name="T4" fmla="*/ 54 w 1181"/>
                <a:gd name="T5" fmla="*/ 219 h 220"/>
                <a:gd name="T6" fmla="*/ 0 w 1181"/>
                <a:gd name="T7" fmla="*/ 164 h 220"/>
                <a:gd name="T8" fmla="*/ 0 w 1181"/>
                <a:gd name="T9" fmla="*/ 54 h 220"/>
                <a:gd name="T10" fmla="*/ 54 w 1181"/>
                <a:gd name="T11" fmla="*/ 0 h 220"/>
                <a:gd name="T12" fmla="*/ 1125 w 1181"/>
                <a:gd name="T13" fmla="*/ 0 h 220"/>
                <a:gd name="T14" fmla="*/ 1180 w 1181"/>
                <a:gd name="T15" fmla="*/ 54 h 220"/>
                <a:gd name="T16" fmla="*/ 1180 w 1181"/>
                <a:gd name="T17" fmla="*/ 164 h 220"/>
                <a:gd name="T18" fmla="*/ 1125 w 1181"/>
                <a:gd name="T19"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20">
                  <a:moveTo>
                    <a:pt x="1125" y="219"/>
                  </a:moveTo>
                  <a:lnTo>
                    <a:pt x="1125" y="219"/>
                  </a:lnTo>
                  <a:cubicBezTo>
                    <a:pt x="54" y="219"/>
                    <a:pt x="54" y="219"/>
                    <a:pt x="54" y="219"/>
                  </a:cubicBezTo>
                  <a:cubicBezTo>
                    <a:pt x="27" y="219"/>
                    <a:pt x="0" y="192"/>
                    <a:pt x="0" y="164"/>
                  </a:cubicBezTo>
                  <a:cubicBezTo>
                    <a:pt x="0" y="54"/>
                    <a:pt x="0" y="54"/>
                    <a:pt x="0" y="54"/>
                  </a:cubicBezTo>
                  <a:cubicBezTo>
                    <a:pt x="0" y="27"/>
                    <a:pt x="27" y="0"/>
                    <a:pt x="54" y="0"/>
                  </a:cubicBezTo>
                  <a:cubicBezTo>
                    <a:pt x="1125" y="0"/>
                    <a:pt x="1125" y="0"/>
                    <a:pt x="1125" y="0"/>
                  </a:cubicBezTo>
                  <a:cubicBezTo>
                    <a:pt x="1152" y="0"/>
                    <a:pt x="1180" y="27"/>
                    <a:pt x="1180" y="54"/>
                  </a:cubicBezTo>
                  <a:cubicBezTo>
                    <a:pt x="1180" y="164"/>
                    <a:pt x="1180" y="164"/>
                    <a:pt x="1180" y="164"/>
                  </a:cubicBezTo>
                  <a:cubicBezTo>
                    <a:pt x="1180" y="192"/>
                    <a:pt x="1152" y="219"/>
                    <a:pt x="1125" y="219"/>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8" name="Freeform 24">
              <a:extLst>
                <a:ext uri="{FF2B5EF4-FFF2-40B4-BE49-F238E27FC236}">
                  <a16:creationId xmlns:a16="http://schemas.microsoft.com/office/drawing/2014/main" id="{D20509D6-3FBA-4CA8-8FEF-E9CEBBBFF54F}"/>
                </a:ext>
              </a:extLst>
            </p:cNvPr>
            <p:cNvSpPr>
              <a:spLocks noChangeArrowheads="1"/>
            </p:cNvSpPr>
            <p:nvPr/>
          </p:nvSpPr>
          <p:spPr bwMode="auto">
            <a:xfrm>
              <a:off x="863600" y="5483225"/>
              <a:ext cx="731838" cy="385763"/>
            </a:xfrm>
            <a:custGeom>
              <a:avLst/>
              <a:gdLst>
                <a:gd name="T0" fmla="*/ 247 w 2032"/>
                <a:gd name="T1" fmla="*/ 0 h 1071"/>
                <a:gd name="T2" fmla="*/ 247 w 2032"/>
                <a:gd name="T3" fmla="*/ 0 h 1071"/>
                <a:gd name="T4" fmla="*/ 1866 w 2032"/>
                <a:gd name="T5" fmla="*/ 0 h 1071"/>
                <a:gd name="T6" fmla="*/ 2031 w 2032"/>
                <a:gd name="T7" fmla="*/ 192 h 1071"/>
                <a:gd name="T8" fmla="*/ 2031 w 2032"/>
                <a:gd name="T9" fmla="*/ 905 h 1071"/>
                <a:gd name="T10" fmla="*/ 1866 w 2032"/>
                <a:gd name="T11" fmla="*/ 1070 h 1071"/>
                <a:gd name="T12" fmla="*/ 0 w 2032"/>
                <a:gd name="T13" fmla="*/ 1070 h 1071"/>
              </a:gdLst>
              <a:ahLst/>
              <a:cxnLst>
                <a:cxn ang="0">
                  <a:pos x="T0" y="T1"/>
                </a:cxn>
                <a:cxn ang="0">
                  <a:pos x="T2" y="T3"/>
                </a:cxn>
                <a:cxn ang="0">
                  <a:pos x="T4" y="T5"/>
                </a:cxn>
                <a:cxn ang="0">
                  <a:pos x="T6" y="T7"/>
                </a:cxn>
                <a:cxn ang="0">
                  <a:pos x="T8" y="T9"/>
                </a:cxn>
                <a:cxn ang="0">
                  <a:pos x="T10" y="T11"/>
                </a:cxn>
                <a:cxn ang="0">
                  <a:pos x="T12" y="T13"/>
                </a:cxn>
              </a:cxnLst>
              <a:rect l="0" t="0" r="r" b="b"/>
              <a:pathLst>
                <a:path w="2032" h="1071">
                  <a:moveTo>
                    <a:pt x="247" y="0"/>
                  </a:moveTo>
                  <a:lnTo>
                    <a:pt x="247" y="0"/>
                  </a:lnTo>
                  <a:cubicBezTo>
                    <a:pt x="1866" y="0"/>
                    <a:pt x="1866" y="0"/>
                    <a:pt x="1866" y="0"/>
                  </a:cubicBezTo>
                  <a:cubicBezTo>
                    <a:pt x="1976" y="0"/>
                    <a:pt x="2031" y="82"/>
                    <a:pt x="2031" y="192"/>
                  </a:cubicBezTo>
                  <a:cubicBezTo>
                    <a:pt x="2031" y="905"/>
                    <a:pt x="2031" y="905"/>
                    <a:pt x="2031" y="905"/>
                  </a:cubicBezTo>
                  <a:cubicBezTo>
                    <a:pt x="2031" y="1015"/>
                    <a:pt x="1976" y="1070"/>
                    <a:pt x="1866" y="1070"/>
                  </a:cubicBezTo>
                  <a:cubicBezTo>
                    <a:pt x="0" y="1070"/>
                    <a:pt x="0" y="1070"/>
                    <a:pt x="0" y="1070"/>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9" name="Freeform 25">
              <a:extLst>
                <a:ext uri="{FF2B5EF4-FFF2-40B4-BE49-F238E27FC236}">
                  <a16:creationId xmlns:a16="http://schemas.microsoft.com/office/drawing/2014/main" id="{097407F0-73C4-4F36-9425-E07BE477EC72}"/>
                </a:ext>
              </a:extLst>
            </p:cNvPr>
            <p:cNvSpPr>
              <a:spLocks noChangeArrowheads="1"/>
            </p:cNvSpPr>
            <p:nvPr/>
          </p:nvSpPr>
          <p:spPr bwMode="auto">
            <a:xfrm>
              <a:off x="212725" y="5483225"/>
              <a:ext cx="741363" cy="385763"/>
            </a:xfrm>
            <a:custGeom>
              <a:avLst/>
              <a:gdLst>
                <a:gd name="T0" fmla="*/ 1810 w 2058"/>
                <a:gd name="T1" fmla="*/ 1070 h 1071"/>
                <a:gd name="T2" fmla="*/ 1810 w 2058"/>
                <a:gd name="T3" fmla="*/ 1070 h 1071"/>
                <a:gd name="T4" fmla="*/ 164 w 2058"/>
                <a:gd name="T5" fmla="*/ 1070 h 1071"/>
                <a:gd name="T6" fmla="*/ 0 w 2058"/>
                <a:gd name="T7" fmla="*/ 905 h 1071"/>
                <a:gd name="T8" fmla="*/ 0 w 2058"/>
                <a:gd name="T9" fmla="*/ 192 h 1071"/>
                <a:gd name="T10" fmla="*/ 164 w 2058"/>
                <a:gd name="T11" fmla="*/ 0 h 1071"/>
                <a:gd name="T12" fmla="*/ 2057 w 2058"/>
                <a:gd name="T13" fmla="*/ 0 h 1071"/>
              </a:gdLst>
              <a:ahLst/>
              <a:cxnLst>
                <a:cxn ang="0">
                  <a:pos x="T0" y="T1"/>
                </a:cxn>
                <a:cxn ang="0">
                  <a:pos x="T2" y="T3"/>
                </a:cxn>
                <a:cxn ang="0">
                  <a:pos x="T4" y="T5"/>
                </a:cxn>
                <a:cxn ang="0">
                  <a:pos x="T6" y="T7"/>
                </a:cxn>
                <a:cxn ang="0">
                  <a:pos x="T8" y="T9"/>
                </a:cxn>
                <a:cxn ang="0">
                  <a:pos x="T10" y="T11"/>
                </a:cxn>
                <a:cxn ang="0">
                  <a:pos x="T12" y="T13"/>
                </a:cxn>
              </a:cxnLst>
              <a:rect l="0" t="0" r="r" b="b"/>
              <a:pathLst>
                <a:path w="2058" h="1071">
                  <a:moveTo>
                    <a:pt x="1810" y="1070"/>
                  </a:moveTo>
                  <a:lnTo>
                    <a:pt x="1810" y="1070"/>
                  </a:lnTo>
                  <a:cubicBezTo>
                    <a:pt x="164" y="1070"/>
                    <a:pt x="164" y="1070"/>
                    <a:pt x="164" y="1070"/>
                  </a:cubicBezTo>
                  <a:cubicBezTo>
                    <a:pt x="81" y="1070"/>
                    <a:pt x="0" y="1015"/>
                    <a:pt x="0" y="905"/>
                  </a:cubicBezTo>
                  <a:cubicBezTo>
                    <a:pt x="0" y="192"/>
                    <a:pt x="0" y="192"/>
                    <a:pt x="0" y="192"/>
                  </a:cubicBezTo>
                  <a:cubicBezTo>
                    <a:pt x="0" y="82"/>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90" name="Line 26">
              <a:extLst>
                <a:ext uri="{FF2B5EF4-FFF2-40B4-BE49-F238E27FC236}">
                  <a16:creationId xmlns:a16="http://schemas.microsoft.com/office/drawing/2014/main" id="{BC6D2DDB-3BFD-48A7-BC29-7F3B053DC851}"/>
                </a:ext>
              </a:extLst>
            </p:cNvPr>
            <p:cNvSpPr>
              <a:spLocks noChangeShapeType="1"/>
            </p:cNvSpPr>
            <p:nvPr/>
          </p:nvSpPr>
          <p:spPr bwMode="auto">
            <a:xfrm flipH="1">
              <a:off x="854075" y="5483225"/>
              <a:ext cx="111125" cy="385763"/>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grpSp>
      <p:pic>
        <p:nvPicPr>
          <p:cNvPr id="91" name="Picture 11" descr="\\Mv-fs\Projects\Citrix\09-1786 Graphics for Print\Art\Fot PPT\2\HDX_Logo.png">
            <a:extLst>
              <a:ext uri="{FF2B5EF4-FFF2-40B4-BE49-F238E27FC236}">
                <a16:creationId xmlns:a16="http://schemas.microsoft.com/office/drawing/2014/main" id="{5449A7B2-AB56-40A9-8E79-B860B074911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51138" y="2100086"/>
            <a:ext cx="785423" cy="45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Image result for citrix director">
            <a:extLst>
              <a:ext uri="{FF2B5EF4-FFF2-40B4-BE49-F238E27FC236}">
                <a16:creationId xmlns:a16="http://schemas.microsoft.com/office/drawing/2014/main" id="{9518CD4A-6941-41AF-8555-01D79499C24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8461" y="3679664"/>
            <a:ext cx="1049589" cy="523973"/>
          </a:xfrm>
          <a:prstGeom prst="rect">
            <a:avLst/>
          </a:prstGeom>
          <a:ln>
            <a:noFill/>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B62097-2AAF-4ED8-BF02-48BE51A7863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52487" y="5162553"/>
            <a:ext cx="646732" cy="567687"/>
          </a:xfrm>
          <a:prstGeom prst="rect">
            <a:avLst/>
          </a:prstGeom>
        </p:spPr>
      </p:pic>
      <p:pic>
        <p:nvPicPr>
          <p:cNvPr id="137" name="Picture 136">
            <a:extLst>
              <a:ext uri="{FF2B5EF4-FFF2-40B4-BE49-F238E27FC236}">
                <a16:creationId xmlns:a16="http://schemas.microsoft.com/office/drawing/2014/main" id="{73C82291-BEA2-4903-BDB8-ED79E1E6D2A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72332" y="5186430"/>
            <a:ext cx="481207" cy="490122"/>
          </a:xfrm>
          <a:prstGeom prst="rect">
            <a:avLst/>
          </a:prstGeom>
        </p:spPr>
      </p:pic>
      <p:pic>
        <p:nvPicPr>
          <p:cNvPr id="6148" name="Picture 4" descr="Image result for teams">
            <a:extLst>
              <a:ext uri="{FF2B5EF4-FFF2-40B4-BE49-F238E27FC236}">
                <a16:creationId xmlns:a16="http://schemas.microsoft.com/office/drawing/2014/main" id="{C00E01E2-B4FF-4FFE-96AB-2A0541D55F4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333843" y="2153418"/>
            <a:ext cx="410773" cy="41077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microsoft outlook icon">
            <a:extLst>
              <a:ext uri="{FF2B5EF4-FFF2-40B4-BE49-F238E27FC236}">
                <a16:creationId xmlns:a16="http://schemas.microsoft.com/office/drawing/2014/main" id="{969C052D-1C00-4894-813E-24D66700F472}"/>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88476" y="3700479"/>
            <a:ext cx="391446" cy="3914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C438E9-F8A1-42CE-B9DF-11122B299E89}"/>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216150" y="3691110"/>
            <a:ext cx="787385" cy="504039"/>
          </a:xfrm>
          <a:prstGeom prst="rect">
            <a:avLst/>
          </a:prstGeom>
          <a:ln>
            <a:noFill/>
          </a:ln>
          <a:effectLst>
            <a:outerShdw blurRad="76200" dir="13500000" sy="23000" kx="1200000" algn="br" rotWithShape="0">
              <a:prstClr val="black">
                <a:alpha val="20000"/>
              </a:prstClr>
            </a:outerShdw>
          </a:effectLst>
        </p:spPr>
      </p:pic>
      <p:grpSp>
        <p:nvGrpSpPr>
          <p:cNvPr id="6" name="Group 5">
            <a:extLst>
              <a:ext uri="{FF2B5EF4-FFF2-40B4-BE49-F238E27FC236}">
                <a16:creationId xmlns:a16="http://schemas.microsoft.com/office/drawing/2014/main" id="{3380A2EB-19D8-4506-A1C6-3A21B628A6BA}"/>
              </a:ext>
            </a:extLst>
          </p:cNvPr>
          <p:cNvGrpSpPr/>
          <p:nvPr/>
        </p:nvGrpSpPr>
        <p:grpSpPr>
          <a:xfrm>
            <a:off x="7262984" y="2012601"/>
            <a:ext cx="607308" cy="664675"/>
            <a:chOff x="7327260" y="1975521"/>
            <a:chExt cx="711734" cy="769258"/>
          </a:xfrm>
        </p:grpSpPr>
        <p:grpSp>
          <p:nvGrpSpPr>
            <p:cNvPr id="218" name="Group 217">
              <a:extLst>
                <a:ext uri="{FF2B5EF4-FFF2-40B4-BE49-F238E27FC236}">
                  <a16:creationId xmlns:a16="http://schemas.microsoft.com/office/drawing/2014/main" id="{A1EFBE02-3197-4844-B86E-0BB07EE7DA00}"/>
                </a:ext>
              </a:extLst>
            </p:cNvPr>
            <p:cNvGrpSpPr/>
            <p:nvPr/>
          </p:nvGrpSpPr>
          <p:grpSpPr>
            <a:xfrm>
              <a:off x="7327260" y="1975521"/>
              <a:ext cx="460398" cy="580810"/>
              <a:chOff x="2093913" y="39688"/>
              <a:chExt cx="5984875" cy="7550150"/>
            </a:xfrm>
          </p:grpSpPr>
          <p:sp>
            <p:nvSpPr>
              <p:cNvPr id="219" name="Freeform 1">
                <a:extLst>
                  <a:ext uri="{FF2B5EF4-FFF2-40B4-BE49-F238E27FC236}">
                    <a16:creationId xmlns:a16="http://schemas.microsoft.com/office/drawing/2014/main" id="{B9B4F4AB-DEFA-4C84-8B75-F7BD73A9025F}"/>
                  </a:ext>
                </a:extLst>
              </p:cNvPr>
              <p:cNvSpPr>
                <a:spLocks noChangeArrowheads="1"/>
              </p:cNvSpPr>
              <p:nvPr/>
            </p:nvSpPr>
            <p:spPr bwMode="auto">
              <a:xfrm>
                <a:off x="2093913" y="39688"/>
                <a:ext cx="5984875" cy="7550150"/>
              </a:xfrm>
              <a:custGeom>
                <a:avLst/>
                <a:gdLst>
                  <a:gd name="T0" fmla="*/ 15600 w 16625"/>
                  <a:gd name="T1" fmla="*/ 20972 h 20973"/>
                  <a:gd name="T2" fmla="*/ 15600 w 16625"/>
                  <a:gd name="T3" fmla="*/ 20972 h 20973"/>
                  <a:gd name="T4" fmla="*/ 1023 w 16625"/>
                  <a:gd name="T5" fmla="*/ 20972 h 20973"/>
                  <a:gd name="T6" fmla="*/ 0 w 16625"/>
                  <a:gd name="T7" fmla="*/ 19949 h 20973"/>
                  <a:gd name="T8" fmla="*/ 0 w 16625"/>
                  <a:gd name="T9" fmla="*/ 1023 h 20973"/>
                  <a:gd name="T10" fmla="*/ 1023 w 16625"/>
                  <a:gd name="T11" fmla="*/ 0 h 20973"/>
                  <a:gd name="T12" fmla="*/ 11023 w 16625"/>
                  <a:gd name="T13" fmla="*/ 0 h 20973"/>
                  <a:gd name="T14" fmla="*/ 16624 w 16625"/>
                  <a:gd name="T15" fmla="*/ 5142 h 20973"/>
                  <a:gd name="T16" fmla="*/ 16624 w 16625"/>
                  <a:gd name="T17" fmla="*/ 19949 h 20973"/>
                  <a:gd name="T18" fmla="*/ 15600 w 16625"/>
                  <a:gd name="T19" fmla="*/ 20972 h 20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25" h="20973">
                    <a:moveTo>
                      <a:pt x="15600" y="20972"/>
                    </a:moveTo>
                    <a:lnTo>
                      <a:pt x="15600" y="20972"/>
                    </a:lnTo>
                    <a:cubicBezTo>
                      <a:pt x="1023" y="20972"/>
                      <a:pt x="1023" y="20972"/>
                      <a:pt x="1023" y="20972"/>
                    </a:cubicBezTo>
                    <a:cubicBezTo>
                      <a:pt x="461" y="20972"/>
                      <a:pt x="0" y="20512"/>
                      <a:pt x="0" y="19949"/>
                    </a:cubicBezTo>
                    <a:cubicBezTo>
                      <a:pt x="0" y="1023"/>
                      <a:pt x="0" y="1023"/>
                      <a:pt x="0" y="1023"/>
                    </a:cubicBezTo>
                    <a:cubicBezTo>
                      <a:pt x="0" y="461"/>
                      <a:pt x="461" y="0"/>
                      <a:pt x="1023" y="0"/>
                    </a:cubicBezTo>
                    <a:cubicBezTo>
                      <a:pt x="11023" y="0"/>
                      <a:pt x="11023" y="0"/>
                      <a:pt x="11023" y="0"/>
                    </a:cubicBezTo>
                    <a:cubicBezTo>
                      <a:pt x="16624" y="5142"/>
                      <a:pt x="16624" y="5142"/>
                      <a:pt x="16624" y="5142"/>
                    </a:cubicBezTo>
                    <a:cubicBezTo>
                      <a:pt x="16624" y="19949"/>
                      <a:pt x="16624" y="19949"/>
                      <a:pt x="16624" y="19949"/>
                    </a:cubicBezTo>
                    <a:cubicBezTo>
                      <a:pt x="16624" y="20512"/>
                      <a:pt x="16163" y="20972"/>
                      <a:pt x="15600" y="20972"/>
                    </a:cubicBez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220" name="Freeform 2">
                <a:extLst>
                  <a:ext uri="{FF2B5EF4-FFF2-40B4-BE49-F238E27FC236}">
                    <a16:creationId xmlns:a16="http://schemas.microsoft.com/office/drawing/2014/main" id="{607001F2-769F-4B93-B84B-FD03DD396597}"/>
                  </a:ext>
                </a:extLst>
              </p:cNvPr>
              <p:cNvSpPr>
                <a:spLocks noChangeArrowheads="1"/>
              </p:cNvSpPr>
              <p:nvPr/>
            </p:nvSpPr>
            <p:spPr bwMode="auto">
              <a:xfrm>
                <a:off x="6080125" y="39688"/>
                <a:ext cx="1998663" cy="1851025"/>
              </a:xfrm>
              <a:custGeom>
                <a:avLst/>
                <a:gdLst>
                  <a:gd name="T0" fmla="*/ 0 w 5551"/>
                  <a:gd name="T1" fmla="*/ 0 h 5143"/>
                  <a:gd name="T2" fmla="*/ 0 w 5551"/>
                  <a:gd name="T3" fmla="*/ 0 h 5143"/>
                  <a:gd name="T4" fmla="*/ 0 w 5551"/>
                  <a:gd name="T5" fmla="*/ 4195 h 5143"/>
                  <a:gd name="T6" fmla="*/ 947 w 5551"/>
                  <a:gd name="T7" fmla="*/ 5142 h 5143"/>
                  <a:gd name="T8" fmla="*/ 5550 w 5551"/>
                  <a:gd name="T9" fmla="*/ 5142 h 5143"/>
                </a:gdLst>
                <a:ahLst/>
                <a:cxnLst>
                  <a:cxn ang="0">
                    <a:pos x="T0" y="T1"/>
                  </a:cxn>
                  <a:cxn ang="0">
                    <a:pos x="T2" y="T3"/>
                  </a:cxn>
                  <a:cxn ang="0">
                    <a:pos x="T4" y="T5"/>
                  </a:cxn>
                  <a:cxn ang="0">
                    <a:pos x="T6" y="T7"/>
                  </a:cxn>
                  <a:cxn ang="0">
                    <a:pos x="T8" y="T9"/>
                  </a:cxn>
                </a:cxnLst>
                <a:rect l="0" t="0" r="r" b="b"/>
                <a:pathLst>
                  <a:path w="5551" h="5143">
                    <a:moveTo>
                      <a:pt x="0" y="0"/>
                    </a:moveTo>
                    <a:lnTo>
                      <a:pt x="0" y="0"/>
                    </a:lnTo>
                    <a:cubicBezTo>
                      <a:pt x="0" y="4195"/>
                      <a:pt x="0" y="4195"/>
                      <a:pt x="0" y="4195"/>
                    </a:cubicBezTo>
                    <a:cubicBezTo>
                      <a:pt x="0" y="4732"/>
                      <a:pt x="435" y="5142"/>
                      <a:pt x="947" y="5142"/>
                    </a:cubicBezTo>
                    <a:cubicBezTo>
                      <a:pt x="5550" y="5142"/>
                      <a:pt x="5550" y="5142"/>
                      <a:pt x="5550" y="5142"/>
                    </a:cubicBez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1" name="Freeform 3">
                <a:extLst>
                  <a:ext uri="{FF2B5EF4-FFF2-40B4-BE49-F238E27FC236}">
                    <a16:creationId xmlns:a16="http://schemas.microsoft.com/office/drawing/2014/main" id="{250B6B71-3358-49EC-841B-83786A203532}"/>
                  </a:ext>
                </a:extLst>
              </p:cNvPr>
              <p:cNvSpPr>
                <a:spLocks noChangeArrowheads="1"/>
              </p:cNvSpPr>
              <p:nvPr/>
            </p:nvSpPr>
            <p:spPr bwMode="auto">
              <a:xfrm>
                <a:off x="3079750" y="2736850"/>
                <a:ext cx="1087438" cy="782638"/>
              </a:xfrm>
              <a:custGeom>
                <a:avLst/>
                <a:gdLst>
                  <a:gd name="T0" fmla="*/ 0 w 3019"/>
                  <a:gd name="T1" fmla="*/ 1331 h 2175"/>
                  <a:gd name="T2" fmla="*/ 844 w 3019"/>
                  <a:gd name="T3" fmla="*/ 2174 h 2175"/>
                  <a:gd name="T4" fmla="*/ 3018 w 3019"/>
                  <a:gd name="T5" fmla="*/ 0 h 2175"/>
                </a:gdLst>
                <a:ahLst/>
                <a:cxnLst>
                  <a:cxn ang="0">
                    <a:pos x="T0" y="T1"/>
                  </a:cxn>
                  <a:cxn ang="0">
                    <a:pos x="T2" y="T3"/>
                  </a:cxn>
                  <a:cxn ang="0">
                    <a:pos x="T4" y="T5"/>
                  </a:cxn>
                </a:cxnLst>
                <a:rect l="0" t="0" r="r" b="b"/>
                <a:pathLst>
                  <a:path w="3019" h="2175">
                    <a:moveTo>
                      <a:pt x="0" y="1331"/>
                    </a:moveTo>
                    <a:lnTo>
                      <a:pt x="844" y="2174"/>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2" name="Line 4">
                <a:extLst>
                  <a:ext uri="{FF2B5EF4-FFF2-40B4-BE49-F238E27FC236}">
                    <a16:creationId xmlns:a16="http://schemas.microsoft.com/office/drawing/2014/main" id="{55124DD2-1C52-4703-B09E-79D8560325A3}"/>
                  </a:ext>
                </a:extLst>
              </p:cNvPr>
              <p:cNvSpPr>
                <a:spLocks noChangeShapeType="1"/>
              </p:cNvSpPr>
              <p:nvPr/>
            </p:nvSpPr>
            <p:spPr bwMode="auto">
              <a:xfrm>
                <a:off x="4514850" y="3316288"/>
                <a:ext cx="2559050" cy="1587"/>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3" name="Freeform 5">
                <a:extLst>
                  <a:ext uri="{FF2B5EF4-FFF2-40B4-BE49-F238E27FC236}">
                    <a16:creationId xmlns:a16="http://schemas.microsoft.com/office/drawing/2014/main" id="{FFB5FD51-5741-45C2-82D3-AD28EC8D22F1}"/>
                  </a:ext>
                </a:extLst>
              </p:cNvPr>
              <p:cNvSpPr>
                <a:spLocks noChangeArrowheads="1"/>
              </p:cNvSpPr>
              <p:nvPr/>
            </p:nvSpPr>
            <p:spPr bwMode="auto">
              <a:xfrm>
                <a:off x="3079750" y="4062413"/>
                <a:ext cx="1087438" cy="782637"/>
              </a:xfrm>
              <a:custGeom>
                <a:avLst/>
                <a:gdLst>
                  <a:gd name="T0" fmla="*/ 0 w 3019"/>
                  <a:gd name="T1" fmla="*/ 1355 h 2175"/>
                  <a:gd name="T2" fmla="*/ 844 w 3019"/>
                  <a:gd name="T3" fmla="*/ 2174 h 2175"/>
                  <a:gd name="T4" fmla="*/ 3018 w 3019"/>
                  <a:gd name="T5" fmla="*/ 0 h 2175"/>
                </a:gdLst>
                <a:ahLst/>
                <a:cxnLst>
                  <a:cxn ang="0">
                    <a:pos x="T0" y="T1"/>
                  </a:cxn>
                  <a:cxn ang="0">
                    <a:pos x="T2" y="T3"/>
                  </a:cxn>
                  <a:cxn ang="0">
                    <a:pos x="T4" y="T5"/>
                  </a:cxn>
                </a:cxnLst>
                <a:rect l="0" t="0" r="r" b="b"/>
                <a:pathLst>
                  <a:path w="3019" h="2175">
                    <a:moveTo>
                      <a:pt x="0" y="1355"/>
                    </a:moveTo>
                    <a:lnTo>
                      <a:pt x="844" y="2174"/>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4" name="Line 6">
                <a:extLst>
                  <a:ext uri="{FF2B5EF4-FFF2-40B4-BE49-F238E27FC236}">
                    <a16:creationId xmlns:a16="http://schemas.microsoft.com/office/drawing/2014/main" id="{C3B2ECAF-979A-408B-811D-33045B909296}"/>
                  </a:ext>
                </a:extLst>
              </p:cNvPr>
              <p:cNvSpPr>
                <a:spLocks noChangeShapeType="1"/>
              </p:cNvSpPr>
              <p:nvPr/>
            </p:nvSpPr>
            <p:spPr bwMode="auto">
              <a:xfrm>
                <a:off x="4514850" y="4597400"/>
                <a:ext cx="2559050" cy="1588"/>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5" name="Freeform 7">
                <a:extLst>
                  <a:ext uri="{FF2B5EF4-FFF2-40B4-BE49-F238E27FC236}">
                    <a16:creationId xmlns:a16="http://schemas.microsoft.com/office/drawing/2014/main" id="{44E2281F-ADCC-4A00-BA3F-1D7CF4146FB3}"/>
                  </a:ext>
                </a:extLst>
              </p:cNvPr>
              <p:cNvSpPr>
                <a:spLocks noChangeArrowheads="1"/>
              </p:cNvSpPr>
              <p:nvPr/>
            </p:nvSpPr>
            <p:spPr bwMode="auto">
              <a:xfrm>
                <a:off x="3079750" y="5389563"/>
                <a:ext cx="1087438" cy="792162"/>
              </a:xfrm>
              <a:custGeom>
                <a:avLst/>
                <a:gdLst>
                  <a:gd name="T0" fmla="*/ 0 w 3019"/>
                  <a:gd name="T1" fmla="*/ 1355 h 2200"/>
                  <a:gd name="T2" fmla="*/ 844 w 3019"/>
                  <a:gd name="T3" fmla="*/ 2199 h 2200"/>
                  <a:gd name="T4" fmla="*/ 3018 w 3019"/>
                  <a:gd name="T5" fmla="*/ 0 h 2200"/>
                </a:gdLst>
                <a:ahLst/>
                <a:cxnLst>
                  <a:cxn ang="0">
                    <a:pos x="T0" y="T1"/>
                  </a:cxn>
                  <a:cxn ang="0">
                    <a:pos x="T2" y="T3"/>
                  </a:cxn>
                  <a:cxn ang="0">
                    <a:pos x="T4" y="T5"/>
                  </a:cxn>
                </a:cxnLst>
                <a:rect l="0" t="0" r="r" b="b"/>
                <a:pathLst>
                  <a:path w="3019" h="2200">
                    <a:moveTo>
                      <a:pt x="0" y="1355"/>
                    </a:moveTo>
                    <a:lnTo>
                      <a:pt x="844" y="2199"/>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6" name="Line 8">
                <a:extLst>
                  <a:ext uri="{FF2B5EF4-FFF2-40B4-BE49-F238E27FC236}">
                    <a16:creationId xmlns:a16="http://schemas.microsoft.com/office/drawing/2014/main" id="{A8D15276-D775-47D9-8155-E21C29465796}"/>
                  </a:ext>
                </a:extLst>
              </p:cNvPr>
              <p:cNvSpPr>
                <a:spLocks noChangeShapeType="1"/>
              </p:cNvSpPr>
              <p:nvPr/>
            </p:nvSpPr>
            <p:spPr bwMode="auto">
              <a:xfrm>
                <a:off x="4514850" y="5876925"/>
                <a:ext cx="2559050" cy="1588"/>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grpSp>
        <p:grpSp>
          <p:nvGrpSpPr>
            <p:cNvPr id="213" name="Group 212">
              <a:extLst>
                <a:ext uri="{FF2B5EF4-FFF2-40B4-BE49-F238E27FC236}">
                  <a16:creationId xmlns:a16="http://schemas.microsoft.com/office/drawing/2014/main" id="{A9DD808C-D395-4536-AEF7-BF4C082946D8}"/>
                </a:ext>
              </a:extLst>
            </p:cNvPr>
            <p:cNvGrpSpPr/>
            <p:nvPr/>
          </p:nvGrpSpPr>
          <p:grpSpPr>
            <a:xfrm>
              <a:off x="7568186" y="2273971"/>
              <a:ext cx="470808" cy="470808"/>
              <a:chOff x="555625" y="928688"/>
              <a:chExt cx="2965450" cy="2965450"/>
            </a:xfrm>
            <a:solidFill>
              <a:schemeClr val="tx1">
                <a:lumMod val="50000"/>
                <a:lumOff val="50000"/>
              </a:schemeClr>
            </a:solidFill>
          </p:grpSpPr>
          <p:sp>
            <p:nvSpPr>
              <p:cNvPr id="214" name="Freeform 1">
                <a:extLst>
                  <a:ext uri="{FF2B5EF4-FFF2-40B4-BE49-F238E27FC236}">
                    <a16:creationId xmlns:a16="http://schemas.microsoft.com/office/drawing/2014/main" id="{DF85F5B5-26BD-4B06-A900-43E859D89DFD}"/>
                  </a:ext>
                </a:extLst>
              </p:cNvPr>
              <p:cNvSpPr>
                <a:spLocks noChangeArrowheads="1"/>
              </p:cNvSpPr>
              <p:nvPr/>
            </p:nvSpPr>
            <p:spPr bwMode="auto">
              <a:xfrm>
                <a:off x="555625" y="928688"/>
                <a:ext cx="2965450" cy="2965450"/>
              </a:xfrm>
              <a:custGeom>
                <a:avLst/>
                <a:gdLst>
                  <a:gd name="T0" fmla="*/ 8024 w 8238"/>
                  <a:gd name="T1" fmla="*/ 3457 h 8237"/>
                  <a:gd name="T2" fmla="*/ 7235 w 8238"/>
                  <a:gd name="T3" fmla="*/ 3230 h 8237"/>
                  <a:gd name="T4" fmla="*/ 6932 w 8238"/>
                  <a:gd name="T5" fmla="*/ 2215 h 8237"/>
                  <a:gd name="T6" fmla="*/ 7296 w 8238"/>
                  <a:gd name="T7" fmla="*/ 1456 h 8237"/>
                  <a:gd name="T8" fmla="*/ 6416 w 8238"/>
                  <a:gd name="T9" fmla="*/ 880 h 8237"/>
                  <a:gd name="T10" fmla="*/ 5704 w 8238"/>
                  <a:gd name="T11" fmla="*/ 1274 h 8237"/>
                  <a:gd name="T12" fmla="*/ 4763 w 8238"/>
                  <a:gd name="T13" fmla="*/ 758 h 8237"/>
                  <a:gd name="T14" fmla="*/ 4476 w 8238"/>
                  <a:gd name="T15" fmla="*/ 0 h 8237"/>
                  <a:gd name="T16" fmla="*/ 3459 w 8238"/>
                  <a:gd name="T17" fmla="*/ 212 h 8237"/>
                  <a:gd name="T18" fmla="*/ 3231 w 8238"/>
                  <a:gd name="T19" fmla="*/ 955 h 8237"/>
                  <a:gd name="T20" fmla="*/ 2170 w 8238"/>
                  <a:gd name="T21" fmla="*/ 1259 h 8237"/>
                  <a:gd name="T22" fmla="*/ 1457 w 8238"/>
                  <a:gd name="T23" fmla="*/ 940 h 8237"/>
                  <a:gd name="T24" fmla="*/ 895 w 8238"/>
                  <a:gd name="T25" fmla="*/ 1820 h 8237"/>
                  <a:gd name="T26" fmla="*/ 1244 w 8238"/>
                  <a:gd name="T27" fmla="*/ 2503 h 8237"/>
                  <a:gd name="T28" fmla="*/ 713 w 8238"/>
                  <a:gd name="T29" fmla="*/ 3472 h 8237"/>
                  <a:gd name="T30" fmla="*/ 0 w 8238"/>
                  <a:gd name="T31" fmla="*/ 3746 h 8237"/>
                  <a:gd name="T32" fmla="*/ 212 w 8238"/>
                  <a:gd name="T33" fmla="*/ 4777 h 8237"/>
                  <a:gd name="T34" fmla="*/ 941 w 8238"/>
                  <a:gd name="T35" fmla="*/ 5005 h 8237"/>
                  <a:gd name="T36" fmla="*/ 1260 w 8238"/>
                  <a:gd name="T37" fmla="*/ 6067 h 8237"/>
                  <a:gd name="T38" fmla="*/ 956 w 8238"/>
                  <a:gd name="T39" fmla="*/ 6780 h 8237"/>
                  <a:gd name="T40" fmla="*/ 1821 w 8238"/>
                  <a:gd name="T41" fmla="*/ 7341 h 8237"/>
                  <a:gd name="T42" fmla="*/ 2503 w 8238"/>
                  <a:gd name="T43" fmla="*/ 6977 h 8237"/>
                  <a:gd name="T44" fmla="*/ 3474 w 8238"/>
                  <a:gd name="T45" fmla="*/ 7493 h 8237"/>
                  <a:gd name="T46" fmla="*/ 3762 w 8238"/>
                  <a:gd name="T47" fmla="*/ 8236 h 8237"/>
                  <a:gd name="T48" fmla="*/ 4779 w 8238"/>
                  <a:gd name="T49" fmla="*/ 8024 h 8237"/>
                  <a:gd name="T50" fmla="*/ 5006 w 8238"/>
                  <a:gd name="T51" fmla="*/ 7250 h 8237"/>
                  <a:gd name="T52" fmla="*/ 6038 w 8238"/>
                  <a:gd name="T53" fmla="*/ 6947 h 8237"/>
                  <a:gd name="T54" fmla="*/ 6780 w 8238"/>
                  <a:gd name="T55" fmla="*/ 7280 h 8237"/>
                  <a:gd name="T56" fmla="*/ 7357 w 8238"/>
                  <a:gd name="T57" fmla="*/ 6401 h 8237"/>
                  <a:gd name="T58" fmla="*/ 6947 w 8238"/>
                  <a:gd name="T59" fmla="*/ 5688 h 8237"/>
                  <a:gd name="T60" fmla="*/ 7463 w 8238"/>
                  <a:gd name="T61" fmla="*/ 4762 h 8237"/>
                  <a:gd name="T62" fmla="*/ 8237 w 8238"/>
                  <a:gd name="T63" fmla="*/ 4474 h 8237"/>
                  <a:gd name="T64" fmla="*/ 8024 w 8238"/>
                  <a:gd name="T65" fmla="*/ 3457 h 8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38" h="8237">
                    <a:moveTo>
                      <a:pt x="8024" y="3457"/>
                    </a:moveTo>
                    <a:lnTo>
                      <a:pt x="8024" y="3457"/>
                    </a:lnTo>
                    <a:cubicBezTo>
                      <a:pt x="7432" y="3397"/>
                      <a:pt x="7432" y="3397"/>
                      <a:pt x="7432" y="3397"/>
                    </a:cubicBezTo>
                    <a:cubicBezTo>
                      <a:pt x="7342" y="3397"/>
                      <a:pt x="7266" y="3321"/>
                      <a:pt x="7235" y="3230"/>
                    </a:cubicBezTo>
                    <a:cubicBezTo>
                      <a:pt x="7160" y="2958"/>
                      <a:pt x="7053" y="2715"/>
                      <a:pt x="6917" y="2488"/>
                    </a:cubicBezTo>
                    <a:cubicBezTo>
                      <a:pt x="6871" y="2397"/>
                      <a:pt x="6871" y="2290"/>
                      <a:pt x="6932" y="2215"/>
                    </a:cubicBezTo>
                    <a:cubicBezTo>
                      <a:pt x="7296" y="1774"/>
                      <a:pt x="7296" y="1774"/>
                      <a:pt x="7296" y="1774"/>
                    </a:cubicBezTo>
                    <a:cubicBezTo>
                      <a:pt x="7387" y="1684"/>
                      <a:pt x="7372" y="1547"/>
                      <a:pt x="7296" y="1456"/>
                    </a:cubicBezTo>
                    <a:cubicBezTo>
                      <a:pt x="6735" y="895"/>
                      <a:pt x="6735" y="895"/>
                      <a:pt x="6735" y="895"/>
                    </a:cubicBezTo>
                    <a:cubicBezTo>
                      <a:pt x="6644" y="819"/>
                      <a:pt x="6507" y="804"/>
                      <a:pt x="6416" y="880"/>
                    </a:cubicBezTo>
                    <a:cubicBezTo>
                      <a:pt x="5977" y="1259"/>
                      <a:pt x="5977" y="1259"/>
                      <a:pt x="5977" y="1259"/>
                    </a:cubicBezTo>
                    <a:cubicBezTo>
                      <a:pt x="5901" y="1320"/>
                      <a:pt x="5795" y="1320"/>
                      <a:pt x="5704" y="1274"/>
                    </a:cubicBezTo>
                    <a:cubicBezTo>
                      <a:pt x="5462" y="1138"/>
                      <a:pt x="5219" y="1031"/>
                      <a:pt x="4945" y="955"/>
                    </a:cubicBezTo>
                    <a:cubicBezTo>
                      <a:pt x="4840" y="940"/>
                      <a:pt x="4779" y="849"/>
                      <a:pt x="4763" y="758"/>
                    </a:cubicBezTo>
                    <a:cubicBezTo>
                      <a:pt x="4718" y="212"/>
                      <a:pt x="4718" y="212"/>
                      <a:pt x="4718" y="212"/>
                    </a:cubicBezTo>
                    <a:cubicBezTo>
                      <a:pt x="4703" y="91"/>
                      <a:pt x="4612" y="0"/>
                      <a:pt x="4476" y="0"/>
                    </a:cubicBezTo>
                    <a:cubicBezTo>
                      <a:pt x="3687" y="0"/>
                      <a:pt x="3687" y="0"/>
                      <a:pt x="3687" y="0"/>
                    </a:cubicBezTo>
                    <a:cubicBezTo>
                      <a:pt x="3565" y="0"/>
                      <a:pt x="3474" y="91"/>
                      <a:pt x="3459" y="212"/>
                    </a:cubicBezTo>
                    <a:cubicBezTo>
                      <a:pt x="3413" y="758"/>
                      <a:pt x="3413" y="758"/>
                      <a:pt x="3413" y="758"/>
                    </a:cubicBezTo>
                    <a:cubicBezTo>
                      <a:pt x="3398" y="849"/>
                      <a:pt x="3323" y="940"/>
                      <a:pt x="3231" y="955"/>
                    </a:cubicBezTo>
                    <a:cubicBezTo>
                      <a:pt x="2959" y="1031"/>
                      <a:pt x="2685" y="1153"/>
                      <a:pt x="2443" y="1289"/>
                    </a:cubicBezTo>
                    <a:cubicBezTo>
                      <a:pt x="2367" y="1335"/>
                      <a:pt x="2261" y="1335"/>
                      <a:pt x="2170" y="1259"/>
                    </a:cubicBezTo>
                    <a:cubicBezTo>
                      <a:pt x="1775" y="925"/>
                      <a:pt x="1775" y="925"/>
                      <a:pt x="1775" y="925"/>
                    </a:cubicBezTo>
                    <a:cubicBezTo>
                      <a:pt x="1684" y="849"/>
                      <a:pt x="1547" y="864"/>
                      <a:pt x="1457" y="940"/>
                    </a:cubicBezTo>
                    <a:cubicBezTo>
                      <a:pt x="911" y="1502"/>
                      <a:pt x="911" y="1502"/>
                      <a:pt x="911" y="1502"/>
                    </a:cubicBezTo>
                    <a:cubicBezTo>
                      <a:pt x="819" y="1592"/>
                      <a:pt x="804" y="1729"/>
                      <a:pt x="895" y="1820"/>
                    </a:cubicBezTo>
                    <a:cubicBezTo>
                      <a:pt x="1229" y="2230"/>
                      <a:pt x="1229" y="2230"/>
                      <a:pt x="1229" y="2230"/>
                    </a:cubicBezTo>
                    <a:cubicBezTo>
                      <a:pt x="1290" y="2305"/>
                      <a:pt x="1305" y="2412"/>
                      <a:pt x="1244" y="2503"/>
                    </a:cubicBezTo>
                    <a:cubicBezTo>
                      <a:pt x="1108" y="2745"/>
                      <a:pt x="1001" y="3018"/>
                      <a:pt x="926" y="3290"/>
                    </a:cubicBezTo>
                    <a:cubicBezTo>
                      <a:pt x="895" y="3397"/>
                      <a:pt x="819" y="3472"/>
                      <a:pt x="713" y="3472"/>
                    </a:cubicBezTo>
                    <a:cubicBezTo>
                      <a:pt x="212" y="3518"/>
                      <a:pt x="212" y="3518"/>
                      <a:pt x="212" y="3518"/>
                    </a:cubicBezTo>
                    <a:cubicBezTo>
                      <a:pt x="91" y="3533"/>
                      <a:pt x="0" y="3624"/>
                      <a:pt x="0" y="3746"/>
                    </a:cubicBezTo>
                    <a:cubicBezTo>
                      <a:pt x="0" y="4550"/>
                      <a:pt x="0" y="4550"/>
                      <a:pt x="0" y="4550"/>
                    </a:cubicBezTo>
                    <a:cubicBezTo>
                      <a:pt x="0" y="4671"/>
                      <a:pt x="91" y="4762"/>
                      <a:pt x="212" y="4777"/>
                    </a:cubicBezTo>
                    <a:cubicBezTo>
                      <a:pt x="728" y="4823"/>
                      <a:pt x="728" y="4823"/>
                      <a:pt x="728" y="4823"/>
                    </a:cubicBezTo>
                    <a:cubicBezTo>
                      <a:pt x="835" y="4838"/>
                      <a:pt x="911" y="4899"/>
                      <a:pt x="941" y="5005"/>
                    </a:cubicBezTo>
                    <a:cubicBezTo>
                      <a:pt x="1017" y="5278"/>
                      <a:pt x="1138" y="5551"/>
                      <a:pt x="1275" y="5794"/>
                    </a:cubicBezTo>
                    <a:cubicBezTo>
                      <a:pt x="1335" y="5885"/>
                      <a:pt x="1320" y="5991"/>
                      <a:pt x="1260" y="6067"/>
                    </a:cubicBezTo>
                    <a:cubicBezTo>
                      <a:pt x="941" y="6461"/>
                      <a:pt x="941" y="6461"/>
                      <a:pt x="941" y="6461"/>
                    </a:cubicBezTo>
                    <a:cubicBezTo>
                      <a:pt x="850" y="6552"/>
                      <a:pt x="865" y="6689"/>
                      <a:pt x="956" y="6780"/>
                    </a:cubicBezTo>
                    <a:cubicBezTo>
                      <a:pt x="1502" y="7326"/>
                      <a:pt x="1502" y="7326"/>
                      <a:pt x="1502" y="7326"/>
                    </a:cubicBezTo>
                    <a:cubicBezTo>
                      <a:pt x="1593" y="7417"/>
                      <a:pt x="1729" y="7432"/>
                      <a:pt x="1821" y="7341"/>
                    </a:cubicBezTo>
                    <a:cubicBezTo>
                      <a:pt x="2230" y="7008"/>
                      <a:pt x="2230" y="7008"/>
                      <a:pt x="2230" y="7008"/>
                    </a:cubicBezTo>
                    <a:cubicBezTo>
                      <a:pt x="2306" y="6931"/>
                      <a:pt x="2412" y="6931"/>
                      <a:pt x="2503" y="6977"/>
                    </a:cubicBezTo>
                    <a:cubicBezTo>
                      <a:pt x="2746" y="7113"/>
                      <a:pt x="3019" y="7220"/>
                      <a:pt x="3292" y="7295"/>
                    </a:cubicBezTo>
                    <a:cubicBezTo>
                      <a:pt x="3398" y="7311"/>
                      <a:pt x="3474" y="7402"/>
                      <a:pt x="3474" y="7493"/>
                    </a:cubicBezTo>
                    <a:cubicBezTo>
                      <a:pt x="3520" y="8024"/>
                      <a:pt x="3520" y="8024"/>
                      <a:pt x="3520" y="8024"/>
                    </a:cubicBezTo>
                    <a:cubicBezTo>
                      <a:pt x="3535" y="8145"/>
                      <a:pt x="3641" y="8236"/>
                      <a:pt x="3762" y="8236"/>
                    </a:cubicBezTo>
                    <a:cubicBezTo>
                      <a:pt x="4551" y="8236"/>
                      <a:pt x="4551" y="8236"/>
                      <a:pt x="4551" y="8236"/>
                    </a:cubicBezTo>
                    <a:cubicBezTo>
                      <a:pt x="4673" y="8236"/>
                      <a:pt x="4779" y="8145"/>
                      <a:pt x="4779" y="8024"/>
                    </a:cubicBezTo>
                    <a:cubicBezTo>
                      <a:pt x="4824" y="7462"/>
                      <a:pt x="4824" y="7462"/>
                      <a:pt x="4824" y="7462"/>
                    </a:cubicBezTo>
                    <a:cubicBezTo>
                      <a:pt x="4840" y="7356"/>
                      <a:pt x="4915" y="7280"/>
                      <a:pt x="5006" y="7250"/>
                    </a:cubicBezTo>
                    <a:cubicBezTo>
                      <a:pt x="5264" y="7174"/>
                      <a:pt x="5522" y="7068"/>
                      <a:pt x="5765" y="6931"/>
                    </a:cubicBezTo>
                    <a:cubicBezTo>
                      <a:pt x="5841" y="6871"/>
                      <a:pt x="5962" y="6871"/>
                      <a:pt x="6038" y="6947"/>
                    </a:cubicBezTo>
                    <a:cubicBezTo>
                      <a:pt x="6461" y="7295"/>
                      <a:pt x="6461" y="7295"/>
                      <a:pt x="6461" y="7295"/>
                    </a:cubicBezTo>
                    <a:cubicBezTo>
                      <a:pt x="6553" y="7387"/>
                      <a:pt x="6689" y="7372"/>
                      <a:pt x="6780" y="7280"/>
                    </a:cubicBezTo>
                    <a:cubicBezTo>
                      <a:pt x="7342" y="6734"/>
                      <a:pt x="7342" y="6734"/>
                      <a:pt x="7342" y="6734"/>
                    </a:cubicBezTo>
                    <a:cubicBezTo>
                      <a:pt x="7417" y="6643"/>
                      <a:pt x="7432" y="6507"/>
                      <a:pt x="7357" y="6401"/>
                    </a:cubicBezTo>
                    <a:cubicBezTo>
                      <a:pt x="6978" y="5960"/>
                      <a:pt x="6978" y="5960"/>
                      <a:pt x="6978" y="5960"/>
                    </a:cubicBezTo>
                    <a:cubicBezTo>
                      <a:pt x="6917" y="5885"/>
                      <a:pt x="6902" y="5778"/>
                      <a:pt x="6947" y="5688"/>
                    </a:cubicBezTo>
                    <a:cubicBezTo>
                      <a:pt x="7084" y="5460"/>
                      <a:pt x="7175" y="5202"/>
                      <a:pt x="7250" y="4944"/>
                    </a:cubicBezTo>
                    <a:cubicBezTo>
                      <a:pt x="7281" y="4838"/>
                      <a:pt x="7357" y="4777"/>
                      <a:pt x="7463" y="4762"/>
                    </a:cubicBezTo>
                    <a:cubicBezTo>
                      <a:pt x="8024" y="4717"/>
                      <a:pt x="8024" y="4717"/>
                      <a:pt x="8024" y="4717"/>
                    </a:cubicBezTo>
                    <a:cubicBezTo>
                      <a:pt x="8145" y="4702"/>
                      <a:pt x="8237" y="4595"/>
                      <a:pt x="8237" y="4474"/>
                    </a:cubicBezTo>
                    <a:cubicBezTo>
                      <a:pt x="8237" y="3685"/>
                      <a:pt x="8237" y="3685"/>
                      <a:pt x="8237" y="3685"/>
                    </a:cubicBezTo>
                    <a:cubicBezTo>
                      <a:pt x="8237" y="3564"/>
                      <a:pt x="8145" y="3457"/>
                      <a:pt x="8024" y="3457"/>
                    </a:cubicBezTo>
                  </a:path>
                </a:pathLst>
              </a:custGeom>
              <a:solidFill>
                <a:schemeClr val="accent3"/>
              </a:solidFill>
              <a:ln w="12700" cap="flat">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215" name="Freeform 2">
                <a:extLst>
                  <a:ext uri="{FF2B5EF4-FFF2-40B4-BE49-F238E27FC236}">
                    <a16:creationId xmlns:a16="http://schemas.microsoft.com/office/drawing/2014/main" id="{4C326ED0-E17C-49D9-9765-2AE1954F565E}"/>
                  </a:ext>
                </a:extLst>
              </p:cNvPr>
              <p:cNvSpPr>
                <a:spLocks noChangeArrowheads="1"/>
              </p:cNvSpPr>
              <p:nvPr/>
            </p:nvSpPr>
            <p:spPr bwMode="auto">
              <a:xfrm>
                <a:off x="1314450" y="1725613"/>
                <a:ext cx="1387475" cy="1387475"/>
              </a:xfrm>
              <a:custGeom>
                <a:avLst/>
                <a:gdLst>
                  <a:gd name="T0" fmla="*/ 1926 w 3854"/>
                  <a:gd name="T1" fmla="*/ 3852 h 3853"/>
                  <a:gd name="T2" fmla="*/ 1926 w 3854"/>
                  <a:gd name="T3" fmla="*/ 3852 h 3853"/>
                  <a:gd name="T4" fmla="*/ 0 w 3854"/>
                  <a:gd name="T5" fmla="*/ 1925 h 3853"/>
                  <a:gd name="T6" fmla="*/ 1926 w 3854"/>
                  <a:gd name="T7" fmla="*/ 0 h 3853"/>
                  <a:gd name="T8" fmla="*/ 3853 w 3854"/>
                  <a:gd name="T9" fmla="*/ 1925 h 3853"/>
                  <a:gd name="T10" fmla="*/ 1926 w 3854"/>
                  <a:gd name="T11" fmla="*/ 3852 h 3853"/>
                </a:gdLst>
                <a:ahLst/>
                <a:cxnLst>
                  <a:cxn ang="0">
                    <a:pos x="T0" y="T1"/>
                  </a:cxn>
                  <a:cxn ang="0">
                    <a:pos x="T2" y="T3"/>
                  </a:cxn>
                  <a:cxn ang="0">
                    <a:pos x="T4" y="T5"/>
                  </a:cxn>
                  <a:cxn ang="0">
                    <a:pos x="T6" y="T7"/>
                  </a:cxn>
                  <a:cxn ang="0">
                    <a:pos x="T8" y="T9"/>
                  </a:cxn>
                  <a:cxn ang="0">
                    <a:pos x="T10" y="T11"/>
                  </a:cxn>
                </a:cxnLst>
                <a:rect l="0" t="0" r="r" b="b"/>
                <a:pathLst>
                  <a:path w="3854" h="3853">
                    <a:moveTo>
                      <a:pt x="1926" y="3852"/>
                    </a:moveTo>
                    <a:lnTo>
                      <a:pt x="1926" y="3852"/>
                    </a:lnTo>
                    <a:cubicBezTo>
                      <a:pt x="865" y="3852"/>
                      <a:pt x="0" y="2987"/>
                      <a:pt x="0" y="1925"/>
                    </a:cubicBezTo>
                    <a:cubicBezTo>
                      <a:pt x="0" y="863"/>
                      <a:pt x="865" y="0"/>
                      <a:pt x="1926" y="0"/>
                    </a:cubicBezTo>
                    <a:cubicBezTo>
                      <a:pt x="2988" y="0"/>
                      <a:pt x="3853" y="863"/>
                      <a:pt x="3853" y="1925"/>
                    </a:cubicBezTo>
                    <a:cubicBezTo>
                      <a:pt x="3853" y="2987"/>
                      <a:pt x="2988" y="3852"/>
                      <a:pt x="1926" y="3852"/>
                    </a:cubicBezTo>
                  </a:path>
                </a:pathLst>
              </a:custGeom>
              <a:solidFill>
                <a:schemeClr val="bg1"/>
              </a:solidFill>
              <a:ln w="12700" cap="flat">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grpSp>
      </p:grpSp>
      <p:cxnSp>
        <p:nvCxnSpPr>
          <p:cNvPr id="227" name="Straight Connector 226">
            <a:extLst>
              <a:ext uri="{FF2B5EF4-FFF2-40B4-BE49-F238E27FC236}">
                <a16:creationId xmlns:a16="http://schemas.microsoft.com/office/drawing/2014/main" id="{F8D09328-B2B6-481C-86CD-49959314BC7D}"/>
              </a:ext>
            </a:extLst>
          </p:cNvPr>
          <p:cNvCxnSpPr>
            <a:cxnSpLocks/>
          </p:cNvCxnSpPr>
          <p:nvPr/>
        </p:nvCxnSpPr>
        <p:spPr>
          <a:xfrm>
            <a:off x="6095998" y="1468276"/>
            <a:ext cx="0" cy="4888480"/>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AEC8A3-F98E-4FA4-909B-B3A4D6D3B04B}"/>
              </a:ext>
            </a:extLst>
          </p:cNvPr>
          <p:cNvCxnSpPr>
            <a:cxnSpLocks/>
          </p:cNvCxnSpPr>
          <p:nvPr/>
        </p:nvCxnSpPr>
        <p:spPr>
          <a:xfrm>
            <a:off x="3147478" y="1468276"/>
            <a:ext cx="0" cy="4888480"/>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FCB0A161-C561-5D48-98C8-9737D831228D}"/>
              </a:ext>
            </a:extLst>
          </p:cNvPr>
          <p:cNvPicPr>
            <a:picLocks noChangeAspect="1"/>
          </p:cNvPicPr>
          <p:nvPr/>
        </p:nvPicPr>
        <p:blipFill rotWithShape="1">
          <a:blip r:embed="rId12"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l="11061" t="4154" r="8392" b="9976"/>
          <a:stretch/>
        </p:blipFill>
        <p:spPr>
          <a:xfrm>
            <a:off x="9740101" y="3603260"/>
            <a:ext cx="1018696" cy="585881"/>
          </a:xfrm>
          <a:prstGeom prst="rect">
            <a:avLst/>
          </a:prstGeom>
        </p:spPr>
      </p:pic>
      <p:cxnSp>
        <p:nvCxnSpPr>
          <p:cNvPr id="3" name="Straight Connector 2">
            <a:extLst>
              <a:ext uri="{FF2B5EF4-FFF2-40B4-BE49-F238E27FC236}">
                <a16:creationId xmlns:a16="http://schemas.microsoft.com/office/drawing/2014/main" id="{E47A8EAF-071D-496E-903F-00D8736DC273}"/>
              </a:ext>
            </a:extLst>
          </p:cNvPr>
          <p:cNvCxnSpPr/>
          <p:nvPr/>
        </p:nvCxnSpPr>
        <p:spPr>
          <a:xfrm flipV="1">
            <a:off x="695341" y="1714421"/>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D4F43C2-0A4A-4176-946B-8A311D294466}"/>
              </a:ext>
            </a:extLst>
          </p:cNvPr>
          <p:cNvCxnSpPr/>
          <p:nvPr/>
        </p:nvCxnSpPr>
        <p:spPr>
          <a:xfrm flipV="1">
            <a:off x="3529577" y="1708420"/>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6E328DE-8684-49CA-B0EF-CF4E05BEE6F0}"/>
              </a:ext>
            </a:extLst>
          </p:cNvPr>
          <p:cNvCxnSpPr/>
          <p:nvPr/>
        </p:nvCxnSpPr>
        <p:spPr>
          <a:xfrm flipV="1">
            <a:off x="6498244" y="1715327"/>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92C5F3A-D03B-4C91-8FD6-1B460D06EA13}"/>
              </a:ext>
            </a:extLst>
          </p:cNvPr>
          <p:cNvCxnSpPr/>
          <p:nvPr/>
        </p:nvCxnSpPr>
        <p:spPr>
          <a:xfrm flipV="1">
            <a:off x="9466114" y="1716818"/>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7777D2F-C541-4A33-BCD4-19B1A12D38DC}"/>
              </a:ext>
            </a:extLst>
          </p:cNvPr>
          <p:cNvGrpSpPr/>
          <p:nvPr/>
        </p:nvGrpSpPr>
        <p:grpSpPr>
          <a:xfrm>
            <a:off x="10141809" y="5366078"/>
            <a:ext cx="847240" cy="313624"/>
            <a:chOff x="77788" y="1938338"/>
            <a:chExt cx="1744662" cy="574675"/>
          </a:xfrm>
          <a:solidFill>
            <a:schemeClr val="bg1">
              <a:lumMod val="95000"/>
            </a:schemeClr>
          </a:solidFill>
          <a:effectLst>
            <a:outerShdw blurRad="50800" dist="38100" dir="2700000" algn="tl" rotWithShape="0">
              <a:prstClr val="black">
                <a:alpha val="40000"/>
              </a:prstClr>
            </a:outerShdw>
          </a:effectLst>
        </p:grpSpPr>
        <p:sp>
          <p:nvSpPr>
            <p:cNvPr id="98" name="Freeform 22">
              <a:extLst>
                <a:ext uri="{FF2B5EF4-FFF2-40B4-BE49-F238E27FC236}">
                  <a16:creationId xmlns:a16="http://schemas.microsoft.com/office/drawing/2014/main" id="{92C292A2-0C6E-4B77-82BC-74046A91DAFF}"/>
                </a:ext>
              </a:extLst>
            </p:cNvPr>
            <p:cNvSpPr>
              <a:spLocks noChangeArrowheads="1"/>
            </p:cNvSpPr>
            <p:nvPr/>
          </p:nvSpPr>
          <p:spPr bwMode="auto">
            <a:xfrm>
              <a:off x="77788" y="1938338"/>
              <a:ext cx="1744662" cy="574675"/>
            </a:xfrm>
            <a:custGeom>
              <a:avLst/>
              <a:gdLst>
                <a:gd name="T0" fmla="*/ 4656 w 4845"/>
                <a:gd name="T1" fmla="*/ 1594 h 1595"/>
                <a:gd name="T2" fmla="*/ 4656 w 4845"/>
                <a:gd name="T3" fmla="*/ 1594 h 1595"/>
                <a:gd name="T4" fmla="*/ 188 w 4845"/>
                <a:gd name="T5" fmla="*/ 1594 h 1595"/>
                <a:gd name="T6" fmla="*/ 0 w 4845"/>
                <a:gd name="T7" fmla="*/ 1407 h 1595"/>
                <a:gd name="T8" fmla="*/ 0 w 4845"/>
                <a:gd name="T9" fmla="*/ 188 h 1595"/>
                <a:gd name="T10" fmla="*/ 188 w 4845"/>
                <a:gd name="T11" fmla="*/ 0 h 1595"/>
                <a:gd name="T12" fmla="*/ 4656 w 4845"/>
                <a:gd name="T13" fmla="*/ 0 h 1595"/>
                <a:gd name="T14" fmla="*/ 4844 w 4845"/>
                <a:gd name="T15" fmla="*/ 188 h 1595"/>
                <a:gd name="T16" fmla="*/ 4844 w 4845"/>
                <a:gd name="T17" fmla="*/ 1407 h 1595"/>
                <a:gd name="T18" fmla="*/ 4656 w 4845"/>
                <a:gd name="T19" fmla="*/ 1594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5" h="1595">
                  <a:moveTo>
                    <a:pt x="4656" y="1594"/>
                  </a:moveTo>
                  <a:lnTo>
                    <a:pt x="4656" y="1594"/>
                  </a:lnTo>
                  <a:cubicBezTo>
                    <a:pt x="188" y="1594"/>
                    <a:pt x="188" y="1594"/>
                    <a:pt x="188" y="1594"/>
                  </a:cubicBezTo>
                  <a:cubicBezTo>
                    <a:pt x="94" y="1594"/>
                    <a:pt x="0" y="1500"/>
                    <a:pt x="0" y="1407"/>
                  </a:cubicBezTo>
                  <a:cubicBezTo>
                    <a:pt x="0" y="188"/>
                    <a:pt x="0" y="188"/>
                    <a:pt x="0" y="188"/>
                  </a:cubicBezTo>
                  <a:cubicBezTo>
                    <a:pt x="0" y="94"/>
                    <a:pt x="94" y="0"/>
                    <a:pt x="188" y="0"/>
                  </a:cubicBezTo>
                  <a:cubicBezTo>
                    <a:pt x="4656" y="0"/>
                    <a:pt x="4656" y="0"/>
                    <a:pt x="4656" y="0"/>
                  </a:cubicBezTo>
                  <a:cubicBezTo>
                    <a:pt x="4781" y="0"/>
                    <a:pt x="4844" y="94"/>
                    <a:pt x="4844" y="188"/>
                  </a:cubicBezTo>
                  <a:cubicBezTo>
                    <a:pt x="4844" y="1407"/>
                    <a:pt x="4844" y="1407"/>
                    <a:pt x="4844" y="1407"/>
                  </a:cubicBezTo>
                  <a:cubicBezTo>
                    <a:pt x="4844" y="1500"/>
                    <a:pt x="4781" y="1594"/>
                    <a:pt x="4656" y="1594"/>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99" name="Freeform 23">
              <a:extLst>
                <a:ext uri="{FF2B5EF4-FFF2-40B4-BE49-F238E27FC236}">
                  <a16:creationId xmlns:a16="http://schemas.microsoft.com/office/drawing/2014/main" id="{2F35C15A-3E2E-44FA-AC6A-7853152C8834}"/>
                </a:ext>
              </a:extLst>
            </p:cNvPr>
            <p:cNvSpPr>
              <a:spLocks noChangeArrowheads="1"/>
            </p:cNvSpPr>
            <p:nvPr/>
          </p:nvSpPr>
          <p:spPr bwMode="auto">
            <a:xfrm>
              <a:off x="212725" y="2163763"/>
              <a:ext cx="415925" cy="101600"/>
            </a:xfrm>
            <a:custGeom>
              <a:avLst/>
              <a:gdLst>
                <a:gd name="T0" fmla="*/ 1094 w 1157"/>
                <a:gd name="T1" fmla="*/ 282 h 283"/>
                <a:gd name="T2" fmla="*/ 1094 w 1157"/>
                <a:gd name="T3" fmla="*/ 282 h 283"/>
                <a:gd name="T4" fmla="*/ 63 w 1157"/>
                <a:gd name="T5" fmla="*/ 282 h 283"/>
                <a:gd name="T6" fmla="*/ 0 w 1157"/>
                <a:gd name="T7" fmla="*/ 219 h 283"/>
                <a:gd name="T8" fmla="*/ 0 w 1157"/>
                <a:gd name="T9" fmla="*/ 63 h 283"/>
                <a:gd name="T10" fmla="*/ 63 w 1157"/>
                <a:gd name="T11" fmla="*/ 0 h 283"/>
                <a:gd name="T12" fmla="*/ 1094 w 1157"/>
                <a:gd name="T13" fmla="*/ 0 h 283"/>
                <a:gd name="T14" fmla="*/ 1156 w 1157"/>
                <a:gd name="T15" fmla="*/ 63 h 283"/>
                <a:gd name="T16" fmla="*/ 1156 w 1157"/>
                <a:gd name="T17" fmla="*/ 219 h 283"/>
                <a:gd name="T18" fmla="*/ 1094 w 1157"/>
                <a:gd name="T19" fmla="*/ 28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7" h="283">
                  <a:moveTo>
                    <a:pt x="1094" y="282"/>
                  </a:moveTo>
                  <a:lnTo>
                    <a:pt x="1094" y="282"/>
                  </a:lnTo>
                  <a:cubicBezTo>
                    <a:pt x="63" y="282"/>
                    <a:pt x="63" y="282"/>
                    <a:pt x="63" y="282"/>
                  </a:cubicBezTo>
                  <a:cubicBezTo>
                    <a:pt x="31" y="282"/>
                    <a:pt x="0" y="250"/>
                    <a:pt x="0" y="219"/>
                  </a:cubicBezTo>
                  <a:cubicBezTo>
                    <a:pt x="0" y="63"/>
                    <a:pt x="0" y="63"/>
                    <a:pt x="0" y="63"/>
                  </a:cubicBezTo>
                  <a:cubicBezTo>
                    <a:pt x="0" y="32"/>
                    <a:pt x="31" y="0"/>
                    <a:pt x="63" y="0"/>
                  </a:cubicBezTo>
                  <a:cubicBezTo>
                    <a:pt x="1094" y="0"/>
                    <a:pt x="1094" y="0"/>
                    <a:pt x="1094" y="0"/>
                  </a:cubicBezTo>
                  <a:cubicBezTo>
                    <a:pt x="1125" y="0"/>
                    <a:pt x="1156" y="32"/>
                    <a:pt x="1156" y="63"/>
                  </a:cubicBezTo>
                  <a:cubicBezTo>
                    <a:pt x="1156" y="219"/>
                    <a:pt x="1156" y="219"/>
                    <a:pt x="1156" y="219"/>
                  </a:cubicBezTo>
                  <a:cubicBezTo>
                    <a:pt x="1156" y="250"/>
                    <a:pt x="1125" y="282"/>
                    <a:pt x="1094" y="282"/>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100" name="Freeform 24">
              <a:extLst>
                <a:ext uri="{FF2B5EF4-FFF2-40B4-BE49-F238E27FC236}">
                  <a16:creationId xmlns:a16="http://schemas.microsoft.com/office/drawing/2014/main" id="{DE6E9EDC-51DF-430F-8FDB-09EB2E1CEF26}"/>
                </a:ext>
              </a:extLst>
            </p:cNvPr>
            <p:cNvSpPr>
              <a:spLocks noChangeArrowheads="1"/>
            </p:cNvSpPr>
            <p:nvPr/>
          </p:nvSpPr>
          <p:spPr bwMode="auto">
            <a:xfrm>
              <a:off x="719138" y="2422525"/>
              <a:ext cx="393700" cy="90488"/>
            </a:xfrm>
            <a:custGeom>
              <a:avLst/>
              <a:gdLst>
                <a:gd name="T0" fmla="*/ 0 w 1095"/>
                <a:gd name="T1" fmla="*/ 250 h 251"/>
                <a:gd name="T2" fmla="*/ 0 w 1095"/>
                <a:gd name="T3" fmla="*/ 250 h 251"/>
                <a:gd name="T4" fmla="*/ 188 w 1095"/>
                <a:gd name="T5" fmla="*/ 31 h 251"/>
                <a:gd name="T6" fmla="*/ 250 w 1095"/>
                <a:gd name="T7" fmla="*/ 0 h 251"/>
                <a:gd name="T8" fmla="*/ 1032 w 1095"/>
                <a:gd name="T9" fmla="*/ 0 h 251"/>
                <a:gd name="T10" fmla="*/ 1094 w 1095"/>
                <a:gd name="T11" fmla="*/ 94 h 251"/>
                <a:gd name="T12" fmla="*/ 1094 w 1095"/>
                <a:gd name="T13" fmla="*/ 219 h 251"/>
              </a:gdLst>
              <a:ahLst/>
              <a:cxnLst>
                <a:cxn ang="0">
                  <a:pos x="T0" y="T1"/>
                </a:cxn>
                <a:cxn ang="0">
                  <a:pos x="T2" y="T3"/>
                </a:cxn>
                <a:cxn ang="0">
                  <a:pos x="T4" y="T5"/>
                </a:cxn>
                <a:cxn ang="0">
                  <a:pos x="T6" y="T7"/>
                </a:cxn>
                <a:cxn ang="0">
                  <a:pos x="T8" y="T9"/>
                </a:cxn>
                <a:cxn ang="0">
                  <a:pos x="T10" y="T11"/>
                </a:cxn>
                <a:cxn ang="0">
                  <a:pos x="T12" y="T13"/>
                </a:cxn>
              </a:cxnLst>
              <a:rect l="0" t="0" r="r" b="b"/>
              <a:pathLst>
                <a:path w="1095" h="251">
                  <a:moveTo>
                    <a:pt x="0" y="250"/>
                  </a:moveTo>
                  <a:lnTo>
                    <a:pt x="0" y="250"/>
                  </a:lnTo>
                  <a:cubicBezTo>
                    <a:pt x="188" y="31"/>
                    <a:pt x="188" y="31"/>
                    <a:pt x="188" y="31"/>
                  </a:cubicBezTo>
                  <a:cubicBezTo>
                    <a:pt x="188" y="0"/>
                    <a:pt x="219" y="0"/>
                    <a:pt x="250" y="0"/>
                  </a:cubicBezTo>
                  <a:cubicBezTo>
                    <a:pt x="1032" y="0"/>
                    <a:pt x="1032" y="0"/>
                    <a:pt x="1032" y="0"/>
                  </a:cubicBezTo>
                  <a:cubicBezTo>
                    <a:pt x="1063" y="0"/>
                    <a:pt x="1094" y="31"/>
                    <a:pt x="1094" y="94"/>
                  </a:cubicBezTo>
                  <a:cubicBezTo>
                    <a:pt x="1094" y="219"/>
                    <a:pt x="1094" y="219"/>
                    <a:pt x="1094" y="219"/>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101" name="Oval 100">
              <a:extLst>
                <a:ext uri="{FF2B5EF4-FFF2-40B4-BE49-F238E27FC236}">
                  <a16:creationId xmlns:a16="http://schemas.microsoft.com/office/drawing/2014/main" id="{20C60EB9-BF13-4358-8DD2-EFBB3B10912F}"/>
                </a:ext>
              </a:extLst>
            </p:cNvPr>
            <p:cNvSpPr/>
            <p:nvPr/>
          </p:nvSpPr>
          <p:spPr bwMode="auto">
            <a:xfrm>
              <a:off x="1250949"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2" name="Oval 101">
              <a:extLst>
                <a:ext uri="{FF2B5EF4-FFF2-40B4-BE49-F238E27FC236}">
                  <a16:creationId xmlns:a16="http://schemas.microsoft.com/office/drawing/2014/main" id="{54D76C41-23F2-43A1-B349-69F0CB25D876}"/>
                </a:ext>
              </a:extLst>
            </p:cNvPr>
            <p:cNvSpPr/>
            <p:nvPr/>
          </p:nvSpPr>
          <p:spPr bwMode="auto">
            <a:xfrm>
              <a:off x="1363132"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3" name="Oval 102">
              <a:extLst>
                <a:ext uri="{FF2B5EF4-FFF2-40B4-BE49-F238E27FC236}">
                  <a16:creationId xmlns:a16="http://schemas.microsoft.com/office/drawing/2014/main" id="{4FBF839B-0319-486A-8CD0-13F22B48C2E8}"/>
                </a:ext>
              </a:extLst>
            </p:cNvPr>
            <p:cNvSpPr/>
            <p:nvPr/>
          </p:nvSpPr>
          <p:spPr bwMode="auto">
            <a:xfrm>
              <a:off x="1475315"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4" name="Oval 103">
              <a:extLst>
                <a:ext uri="{FF2B5EF4-FFF2-40B4-BE49-F238E27FC236}">
                  <a16:creationId xmlns:a16="http://schemas.microsoft.com/office/drawing/2014/main" id="{420055F0-C717-4E62-976E-B0F12388CE6B}"/>
                </a:ext>
              </a:extLst>
            </p:cNvPr>
            <p:cNvSpPr/>
            <p:nvPr/>
          </p:nvSpPr>
          <p:spPr bwMode="auto">
            <a:xfrm>
              <a:off x="1587499"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5" name="Oval 104">
              <a:extLst>
                <a:ext uri="{FF2B5EF4-FFF2-40B4-BE49-F238E27FC236}">
                  <a16:creationId xmlns:a16="http://schemas.microsoft.com/office/drawing/2014/main" id="{3FC485DC-A9F9-4159-8308-DCC93A1C6C30}"/>
                </a:ext>
              </a:extLst>
            </p:cNvPr>
            <p:cNvSpPr/>
            <p:nvPr/>
          </p:nvSpPr>
          <p:spPr bwMode="auto">
            <a:xfrm>
              <a:off x="1250949"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6" name="Oval 105">
              <a:extLst>
                <a:ext uri="{FF2B5EF4-FFF2-40B4-BE49-F238E27FC236}">
                  <a16:creationId xmlns:a16="http://schemas.microsoft.com/office/drawing/2014/main" id="{C36A7C6B-B652-4543-BCA4-EB4B608B0548}"/>
                </a:ext>
              </a:extLst>
            </p:cNvPr>
            <p:cNvSpPr/>
            <p:nvPr/>
          </p:nvSpPr>
          <p:spPr bwMode="auto">
            <a:xfrm>
              <a:off x="1363132"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7" name="Oval 106">
              <a:extLst>
                <a:ext uri="{FF2B5EF4-FFF2-40B4-BE49-F238E27FC236}">
                  <a16:creationId xmlns:a16="http://schemas.microsoft.com/office/drawing/2014/main" id="{7B784CE1-6235-4620-A0A8-B4364984DBCF}"/>
                </a:ext>
              </a:extLst>
            </p:cNvPr>
            <p:cNvSpPr/>
            <p:nvPr/>
          </p:nvSpPr>
          <p:spPr bwMode="auto">
            <a:xfrm>
              <a:off x="1475315"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8" name="Oval 107">
              <a:extLst>
                <a:ext uri="{FF2B5EF4-FFF2-40B4-BE49-F238E27FC236}">
                  <a16:creationId xmlns:a16="http://schemas.microsoft.com/office/drawing/2014/main" id="{0A89BAFE-477B-48A0-A48C-9B6127EB27B5}"/>
                </a:ext>
              </a:extLst>
            </p:cNvPr>
            <p:cNvSpPr/>
            <p:nvPr/>
          </p:nvSpPr>
          <p:spPr bwMode="auto">
            <a:xfrm>
              <a:off x="1587499"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grpSp>
      <p:pic>
        <p:nvPicPr>
          <p:cNvPr id="109" name="Picture 108">
            <a:extLst>
              <a:ext uri="{FF2B5EF4-FFF2-40B4-BE49-F238E27FC236}">
                <a16:creationId xmlns:a16="http://schemas.microsoft.com/office/drawing/2014/main" id="{AE8797BE-E829-4846-8FC7-199BBD01ED6D}"/>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0072403" y="4984921"/>
            <a:ext cx="960693" cy="288828"/>
          </a:xfrm>
          <a:prstGeom prst="rect">
            <a:avLst/>
          </a:prstGeom>
          <a:noFill/>
        </p:spPr>
      </p:pic>
      <p:grpSp>
        <p:nvGrpSpPr>
          <p:cNvPr id="110" name="Group 109">
            <a:extLst>
              <a:ext uri="{FF2B5EF4-FFF2-40B4-BE49-F238E27FC236}">
                <a16:creationId xmlns:a16="http://schemas.microsoft.com/office/drawing/2014/main" id="{03C972C2-C68A-45B8-A019-683082767887}"/>
              </a:ext>
            </a:extLst>
          </p:cNvPr>
          <p:cNvGrpSpPr/>
          <p:nvPr/>
        </p:nvGrpSpPr>
        <p:grpSpPr>
          <a:xfrm>
            <a:off x="10874522" y="5121567"/>
            <a:ext cx="592392" cy="360288"/>
            <a:chOff x="8321675" y="4762500"/>
            <a:chExt cx="1511300" cy="919163"/>
          </a:xfrm>
          <a:solidFill>
            <a:schemeClr val="bg1"/>
          </a:solidFill>
        </p:grpSpPr>
        <p:sp>
          <p:nvSpPr>
            <p:cNvPr id="111" name="Freeform 13">
              <a:extLst>
                <a:ext uri="{FF2B5EF4-FFF2-40B4-BE49-F238E27FC236}">
                  <a16:creationId xmlns:a16="http://schemas.microsoft.com/office/drawing/2014/main" id="{D07D4074-4783-47DA-A8CC-7D2804EEAF1D}"/>
                </a:ext>
              </a:extLst>
            </p:cNvPr>
            <p:cNvSpPr>
              <a:spLocks noChangeArrowheads="1"/>
            </p:cNvSpPr>
            <p:nvPr/>
          </p:nvSpPr>
          <p:spPr bwMode="auto">
            <a:xfrm>
              <a:off x="8321675" y="4762500"/>
              <a:ext cx="1511300" cy="919163"/>
            </a:xfrm>
            <a:custGeom>
              <a:avLst/>
              <a:gdLst>
                <a:gd name="T0" fmla="*/ 933 w 4199"/>
                <a:gd name="T1" fmla="*/ 988 h 2552"/>
                <a:gd name="T2" fmla="*/ 933 w 4199"/>
                <a:gd name="T3" fmla="*/ 988 h 2552"/>
                <a:gd name="T4" fmla="*/ 768 w 4199"/>
                <a:gd name="T5" fmla="*/ 959 h 2552"/>
                <a:gd name="T6" fmla="*/ 0 w 4199"/>
                <a:gd name="T7" fmla="*/ 1756 h 2552"/>
                <a:gd name="T8" fmla="*/ 768 w 4199"/>
                <a:gd name="T9" fmla="*/ 2551 h 2552"/>
                <a:gd name="T10" fmla="*/ 2963 w 4199"/>
                <a:gd name="T11" fmla="*/ 2551 h 2552"/>
                <a:gd name="T12" fmla="*/ 4198 w 4199"/>
                <a:gd name="T13" fmla="*/ 1262 h 2552"/>
                <a:gd name="T14" fmla="*/ 2963 w 4199"/>
                <a:gd name="T15" fmla="*/ 0 h 2552"/>
                <a:gd name="T16" fmla="*/ 1920 w 4199"/>
                <a:gd name="T17" fmla="*/ 603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9" h="2552">
                  <a:moveTo>
                    <a:pt x="933" y="988"/>
                  </a:moveTo>
                  <a:lnTo>
                    <a:pt x="933" y="988"/>
                  </a:lnTo>
                  <a:cubicBezTo>
                    <a:pt x="905" y="959"/>
                    <a:pt x="823" y="959"/>
                    <a:pt x="768" y="959"/>
                  </a:cubicBezTo>
                  <a:cubicBezTo>
                    <a:pt x="329" y="959"/>
                    <a:pt x="0" y="1317"/>
                    <a:pt x="0" y="1756"/>
                  </a:cubicBezTo>
                  <a:cubicBezTo>
                    <a:pt x="0" y="2195"/>
                    <a:pt x="329" y="2551"/>
                    <a:pt x="768" y="2551"/>
                  </a:cubicBezTo>
                  <a:cubicBezTo>
                    <a:pt x="2963" y="2551"/>
                    <a:pt x="2963" y="2551"/>
                    <a:pt x="2963" y="2551"/>
                  </a:cubicBezTo>
                  <a:cubicBezTo>
                    <a:pt x="3649" y="2551"/>
                    <a:pt x="4198" y="1975"/>
                    <a:pt x="4198" y="1262"/>
                  </a:cubicBezTo>
                  <a:cubicBezTo>
                    <a:pt x="4198" y="576"/>
                    <a:pt x="3649" y="0"/>
                    <a:pt x="2963" y="0"/>
                  </a:cubicBezTo>
                  <a:cubicBezTo>
                    <a:pt x="2552" y="0"/>
                    <a:pt x="2113" y="219"/>
                    <a:pt x="1920" y="603"/>
                  </a:cubicBezTo>
                </a:path>
              </a:pathLst>
            </a:custGeom>
            <a:grpFill/>
            <a:ln w="12700" cap="rnd">
              <a:solidFill>
                <a:schemeClr val="accent4"/>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itrix New Sans Light" panose="020F0403040200060004" pitchFamily="34" charset="0"/>
              </a:endParaRPr>
            </a:p>
          </p:txBody>
        </p:sp>
        <p:sp>
          <p:nvSpPr>
            <p:cNvPr id="112" name="Freeform 14">
              <a:extLst>
                <a:ext uri="{FF2B5EF4-FFF2-40B4-BE49-F238E27FC236}">
                  <a16:creationId xmlns:a16="http://schemas.microsoft.com/office/drawing/2014/main" id="{F30D2227-033E-4AF7-A435-56755F101E9A}"/>
                </a:ext>
              </a:extLst>
            </p:cNvPr>
            <p:cNvSpPr>
              <a:spLocks noChangeArrowheads="1"/>
            </p:cNvSpPr>
            <p:nvPr/>
          </p:nvSpPr>
          <p:spPr bwMode="auto">
            <a:xfrm>
              <a:off x="8628063" y="4910138"/>
              <a:ext cx="425450" cy="296862"/>
            </a:xfrm>
            <a:custGeom>
              <a:avLst/>
              <a:gdLst>
                <a:gd name="T0" fmla="*/ 0 w 1180"/>
                <a:gd name="T1" fmla="*/ 823 h 824"/>
                <a:gd name="T2" fmla="*/ 0 w 1180"/>
                <a:gd name="T3" fmla="*/ 823 h 824"/>
                <a:gd name="T4" fmla="*/ 988 w 1180"/>
                <a:gd name="T5" fmla="*/ 0 h 824"/>
                <a:gd name="T6" fmla="*/ 1179 w 1180"/>
                <a:gd name="T7" fmla="*/ 27 h 824"/>
              </a:gdLst>
              <a:ahLst/>
              <a:cxnLst>
                <a:cxn ang="0">
                  <a:pos x="T0" y="T1"/>
                </a:cxn>
                <a:cxn ang="0">
                  <a:pos x="T2" y="T3"/>
                </a:cxn>
                <a:cxn ang="0">
                  <a:pos x="T4" y="T5"/>
                </a:cxn>
                <a:cxn ang="0">
                  <a:pos x="T6" y="T7"/>
                </a:cxn>
              </a:cxnLst>
              <a:rect l="0" t="0" r="r" b="b"/>
              <a:pathLst>
                <a:path w="1180" h="824">
                  <a:moveTo>
                    <a:pt x="0" y="823"/>
                  </a:moveTo>
                  <a:lnTo>
                    <a:pt x="0" y="823"/>
                  </a:lnTo>
                  <a:cubicBezTo>
                    <a:pt x="82" y="329"/>
                    <a:pt x="576" y="0"/>
                    <a:pt x="988" y="0"/>
                  </a:cubicBezTo>
                  <a:cubicBezTo>
                    <a:pt x="1042" y="0"/>
                    <a:pt x="1125" y="0"/>
                    <a:pt x="1179" y="27"/>
                  </a:cubicBezTo>
                </a:path>
              </a:pathLst>
            </a:custGeom>
            <a:grpFill/>
            <a:ln w="12700" cap="rnd">
              <a:solidFill>
                <a:schemeClr val="accent4"/>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itrix New Sans Light" panose="020F0403040200060004" pitchFamily="34" charset="0"/>
              </a:endParaRPr>
            </a:p>
          </p:txBody>
        </p:sp>
      </p:grpSp>
    </p:spTree>
    <p:extLst>
      <p:ext uri="{BB962C8B-B14F-4D97-AF65-F5344CB8AC3E}">
        <p14:creationId xmlns:p14="http://schemas.microsoft.com/office/powerpoint/2010/main" val="140822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9" grpId="0"/>
      <p:bldP spid="31" grpId="0"/>
      <p:bldP spid="33" grpId="0"/>
      <p:bldP spid="36" grpId="0"/>
      <p:bldP spid="37" grpId="0"/>
      <p:bldP spid="40" grpId="0"/>
      <p:bldP spid="42" grpId="0"/>
      <p:bldP spid="43"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2" name="Content Placeholder 4">
            <a:extLst>
              <a:ext uri="{FF2B5EF4-FFF2-40B4-BE49-F238E27FC236}">
                <a16:creationId xmlns:a16="http://schemas.microsoft.com/office/drawing/2014/main" id="{BD975602-A04F-4AED-A84C-EDB6F35E8895}"/>
              </a:ext>
            </a:extLst>
          </p:cNvPr>
          <p:cNvSpPr txBox="1">
            <a:spLocks/>
          </p:cNvSpPr>
          <p:nvPr/>
        </p:nvSpPr>
        <p:spPr>
          <a:xfrm>
            <a:off x="8550533" y="1855434"/>
            <a:ext cx="2476148"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Comprehensive digital workspace solution that integrates Citrix Analytics, Networking and Workspace solutions for Windows Virtual Desktop.</a:t>
            </a:r>
            <a:endParaRPr lang="en-US" sz="1200">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 name="Title 2">
            <a:extLst>
              <a:ext uri="{FF2B5EF4-FFF2-40B4-BE49-F238E27FC236}">
                <a16:creationId xmlns:a16="http://schemas.microsoft.com/office/drawing/2014/main" id="{A8044C93-51EC-4665-ABCA-847CC1B7DD88}"/>
              </a:ext>
            </a:extLst>
          </p:cNvPr>
          <p:cNvSpPr txBox="1">
            <a:spLocks/>
          </p:cNvSpPr>
          <p:nvPr/>
        </p:nvSpPr>
        <p:spPr bwMode="gray">
          <a:xfrm>
            <a:off x="7978280" y="2426093"/>
            <a:ext cx="3615715" cy="1809082"/>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Enterprise mgmt. tools</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Workspace</a:t>
            </a:r>
          </a:p>
          <a:p>
            <a:pPr algn="ctr" defTabSz="914225">
              <a:defRPr/>
            </a:pP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sp>
        <p:nvSpPr>
          <p:cNvPr id="9" name="Content Placeholder 1">
            <a:extLst>
              <a:ext uri="{FF2B5EF4-FFF2-40B4-BE49-F238E27FC236}">
                <a16:creationId xmlns:a16="http://schemas.microsoft.com/office/drawing/2014/main" id="{5E1D5558-3A8A-4378-86C2-60D8D913F518}"/>
              </a:ext>
            </a:extLst>
          </p:cNvPr>
          <p:cNvSpPr txBox="1">
            <a:spLocks/>
          </p:cNvSpPr>
          <p:nvPr/>
        </p:nvSpPr>
        <p:spPr>
          <a:xfrm>
            <a:off x="1107314" y="1855434"/>
            <a:ext cx="2476147"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New Citrix service that simplifies Windows Virtual Desktop delivery</a:t>
            </a:r>
          </a:p>
          <a:p>
            <a:pPr marL="182845" indent="-182845"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11" name="Content Placeholder 3">
            <a:extLst>
              <a:ext uri="{FF2B5EF4-FFF2-40B4-BE49-F238E27FC236}">
                <a16:creationId xmlns:a16="http://schemas.microsoft.com/office/drawing/2014/main" id="{2CCFA0FE-E388-4B0C-8418-BEFD3567A65D}"/>
              </a:ext>
            </a:extLst>
          </p:cNvPr>
          <p:cNvSpPr txBox="1">
            <a:spLocks/>
          </p:cNvSpPr>
          <p:nvPr/>
        </p:nvSpPr>
        <p:spPr>
          <a:xfrm>
            <a:off x="4857926" y="1855434"/>
            <a:ext cx="2476148"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Robust, enterprise-grade virtual app &amp; desktop solution that extends the capabilities of Windows Virtual Desktop</a:t>
            </a: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5" name="Title 2">
            <a:extLst>
              <a:ext uri="{FF2B5EF4-FFF2-40B4-BE49-F238E27FC236}">
                <a16:creationId xmlns:a16="http://schemas.microsoft.com/office/drawing/2014/main" id="{3C9ED693-6980-407C-AC04-6B9097B9393C}"/>
              </a:ext>
            </a:extLst>
          </p:cNvPr>
          <p:cNvSpPr txBox="1">
            <a:spLocks/>
          </p:cNvSpPr>
          <p:nvPr/>
        </p:nvSpPr>
        <p:spPr bwMode="gray">
          <a:xfrm>
            <a:off x="537530" y="1948177"/>
            <a:ext cx="3615715" cy="2000265"/>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Simple, Turnkey DaaS solution</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Managed Desktops</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grpSp>
        <p:nvGrpSpPr>
          <p:cNvPr id="16" name="Group 15">
            <a:extLst>
              <a:ext uri="{FF2B5EF4-FFF2-40B4-BE49-F238E27FC236}">
                <a16:creationId xmlns:a16="http://schemas.microsoft.com/office/drawing/2014/main" id="{E296A324-1F10-47C3-A7DD-616F74FC55BF}"/>
              </a:ext>
            </a:extLst>
          </p:cNvPr>
          <p:cNvGrpSpPr/>
          <p:nvPr/>
        </p:nvGrpSpPr>
        <p:grpSpPr>
          <a:xfrm>
            <a:off x="1480932" y="1895323"/>
            <a:ext cx="1728912" cy="916935"/>
            <a:chOff x="1096608" y="2559953"/>
            <a:chExt cx="1828800" cy="968637"/>
          </a:xfrm>
        </p:grpSpPr>
        <p:pic>
          <p:nvPicPr>
            <p:cNvPr id="17" name="Picture 16">
              <a:extLst>
                <a:ext uri="{FF2B5EF4-FFF2-40B4-BE49-F238E27FC236}">
                  <a16:creationId xmlns:a16="http://schemas.microsoft.com/office/drawing/2014/main" id="{54A2C2E9-A0A7-4EC4-BD97-CCA48A61C75C}"/>
                </a:ext>
              </a:extLst>
            </p:cNvPr>
            <p:cNvPicPr>
              <a:picLocks noChangeAspect="1"/>
            </p:cNvPicPr>
            <p:nvPr/>
          </p:nvPicPr>
          <p:blipFill rotWithShape="1">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backgroundRemoval t="5631" b="97748" l="2697" r="95730">
                          <a14:foregroundMark x1="76404" y1="44144" x2="76404" y2="44144"/>
                          <a14:foregroundMark x1="76180" y1="43243" x2="76180" y2="43243"/>
                          <a14:foregroundMark x1="85169" y1="40766" x2="85169" y2="40766"/>
                          <a14:foregroundMark x1="55506" y1="25000" x2="55506" y2="25000"/>
                          <a14:foregroundMark x1="65843" y1="23198" x2="65843" y2="23198"/>
                          <a14:foregroundMark x1="67416" y1="6081" x2="67416" y2="6081"/>
                          <a14:foregroundMark x1="95730" y1="24775" x2="95730" y2="24775"/>
                          <a14:foregroundMark x1="7416" y1="90315" x2="7416" y2="90315"/>
                          <a14:foregroundMark x1="2697" y1="85135" x2="2697" y2="85135"/>
                          <a14:foregroundMark x1="25618" y1="94369" x2="25618" y2="94369"/>
                          <a14:foregroundMark x1="23820" y1="97748" x2="23820" y2="97748"/>
                        </a14:backgroundRemoval>
                      </a14:imgEffect>
                    </a14:imgLayer>
                  </a14:imgProps>
                </a:ext>
                <a:ext uri="{28A0092B-C50C-407E-A947-70E740481C1C}">
                  <a14:useLocalDpi xmlns:a14="http://schemas.microsoft.com/office/drawing/2010/main"/>
                </a:ext>
              </a:extLst>
            </a:blip>
            <a:srcRect/>
            <a:stretch/>
          </p:blipFill>
          <p:spPr>
            <a:xfrm rot="19042444" flipH="1">
              <a:off x="1554769" y="2559953"/>
              <a:ext cx="911014" cy="909369"/>
            </a:xfrm>
            <a:prstGeom prst="rect">
              <a:avLst/>
            </a:prstGeom>
          </p:spPr>
        </p:pic>
        <p:sp>
          <p:nvSpPr>
            <p:cNvPr id="18" name="TextBox 17">
              <a:extLst>
                <a:ext uri="{FF2B5EF4-FFF2-40B4-BE49-F238E27FC236}">
                  <a16:creationId xmlns:a16="http://schemas.microsoft.com/office/drawing/2014/main" id="{26D338BF-E2F5-4D07-8A35-FE161732437D}"/>
                </a:ext>
              </a:extLst>
            </p:cNvPr>
            <p:cNvSpPr txBox="1"/>
            <p:nvPr/>
          </p:nvSpPr>
          <p:spPr>
            <a:xfrm>
              <a:off x="1096608" y="3165782"/>
              <a:ext cx="1828800" cy="362808"/>
            </a:xfrm>
            <a:prstGeom prst="rect">
              <a:avLst/>
            </a:prstGeom>
            <a:noFill/>
          </p:spPr>
          <p:txBody>
            <a:bodyPr wrap="square" rtlCol="0">
              <a:spAutoFit/>
            </a:bodyPr>
            <a:lstStyle>
              <a:defPPr>
                <a:defRPr lang="en-US"/>
              </a:defPPr>
              <a:lvl1pPr>
                <a:defRPr sz="1600">
                  <a:latin typeface="Calibri Light" panose="020F0302020204030204" pitchFamily="34" charset="0"/>
                  <a:cs typeface="Calibri Light" panose="020F0302020204030204" pitchFamily="34" charset="0"/>
                </a:defRPr>
              </a:lvl1pPr>
            </a:lstStyle>
            <a:p>
              <a:pPr algn="ctr" defTabSz="914225">
                <a:defRPr/>
              </a:pPr>
              <a:endParaRPr lang="en-US">
                <a:solidFill>
                  <a:srgbClr val="000000"/>
                </a:solidFill>
                <a:latin typeface="Segoe UI Light" panose="020B0502040204020203" pitchFamily="34" charset="0"/>
                <a:cs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23E54AD0-C28A-4E60-869B-94E7F7AC6908}"/>
              </a:ext>
            </a:extLst>
          </p:cNvPr>
          <p:cNvCxnSpPr/>
          <p:nvPr/>
        </p:nvCxnSpPr>
        <p:spPr>
          <a:xfrm>
            <a:off x="1360548" y="4008540"/>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194BB7-7F2A-4114-938A-3227445917D4}"/>
              </a:ext>
            </a:extLst>
          </p:cNvPr>
          <p:cNvCxnSpPr/>
          <p:nvPr/>
        </p:nvCxnSpPr>
        <p:spPr>
          <a:xfrm>
            <a:off x="4230168" y="2106252"/>
            <a:ext cx="0" cy="3684380"/>
          </a:xfrm>
          <a:prstGeom prst="line">
            <a:avLst/>
          </a:prstGeom>
          <a:ln>
            <a:solidFill>
              <a:schemeClr val="accent1"/>
            </a:solidFill>
            <a:prstDash val="dashDot"/>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D656ED7F-8376-4935-8AF3-3C2647FB3218}"/>
              </a:ext>
            </a:extLst>
          </p:cNvPr>
          <p:cNvCxnSpPr/>
          <p:nvPr/>
        </p:nvCxnSpPr>
        <p:spPr>
          <a:xfrm>
            <a:off x="7939238" y="2207050"/>
            <a:ext cx="0" cy="3684380"/>
          </a:xfrm>
          <a:prstGeom prst="line">
            <a:avLst/>
          </a:prstGeom>
          <a:ln>
            <a:solidFill>
              <a:schemeClr val="accent1"/>
            </a:solidFill>
            <a:prstDash val="dashDot"/>
          </a:ln>
        </p:spPr>
        <p:style>
          <a:lnRef idx="1">
            <a:schemeClr val="accent5"/>
          </a:lnRef>
          <a:fillRef idx="0">
            <a:schemeClr val="accent5"/>
          </a:fillRef>
          <a:effectRef idx="0">
            <a:schemeClr val="accent5"/>
          </a:effectRef>
          <a:fontRef idx="minor">
            <a:schemeClr val="tx1"/>
          </a:fontRef>
        </p:style>
      </p:cxnSp>
      <p:pic>
        <p:nvPicPr>
          <p:cNvPr id="23" name="Picture 22">
            <a:extLst>
              <a:ext uri="{FF2B5EF4-FFF2-40B4-BE49-F238E27FC236}">
                <a16:creationId xmlns:a16="http://schemas.microsoft.com/office/drawing/2014/main" id="{72A817A5-8086-4D5E-A7B4-85DBCFCA2F69}"/>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293352" y="1880873"/>
            <a:ext cx="1028881" cy="806133"/>
          </a:xfrm>
          <a:prstGeom prst="rect">
            <a:avLst/>
          </a:prstGeom>
        </p:spPr>
      </p:pic>
      <p:sp>
        <p:nvSpPr>
          <p:cNvPr id="24" name="Title 2">
            <a:extLst>
              <a:ext uri="{FF2B5EF4-FFF2-40B4-BE49-F238E27FC236}">
                <a16:creationId xmlns:a16="http://schemas.microsoft.com/office/drawing/2014/main" id="{D1B14269-8FC6-4477-886F-66BE43183CE2}"/>
              </a:ext>
            </a:extLst>
          </p:cNvPr>
          <p:cNvSpPr txBox="1">
            <a:spLocks/>
          </p:cNvSpPr>
          <p:nvPr/>
        </p:nvSpPr>
        <p:spPr bwMode="gray">
          <a:xfrm>
            <a:off x="4281337" y="2153725"/>
            <a:ext cx="3615715" cy="2000265"/>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Enterprise-grade solution</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Virtual Apps &amp; </a:t>
            </a:r>
          </a:p>
          <a:p>
            <a:pPr algn="ctr" defTabSz="914225">
              <a:defRPr/>
            </a:pPr>
            <a:r>
              <a:rPr lang="en-US" sz="1800">
                <a:solidFill>
                  <a:srgbClr val="000000"/>
                </a:solidFill>
                <a:latin typeface="Segoe UI Light" panose="020B0502040204020203" pitchFamily="34" charset="0"/>
                <a:cs typeface="Segoe UI Light" panose="020B0502040204020203" pitchFamily="34" charset="0"/>
              </a:rPr>
              <a:t>Desktops service</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cxnSp>
        <p:nvCxnSpPr>
          <p:cNvPr id="25" name="Straight Connector 24">
            <a:extLst>
              <a:ext uri="{FF2B5EF4-FFF2-40B4-BE49-F238E27FC236}">
                <a16:creationId xmlns:a16="http://schemas.microsoft.com/office/drawing/2014/main" id="{E2B8A083-B943-46DE-BA1F-DBE649DB3C10}"/>
              </a:ext>
            </a:extLst>
          </p:cNvPr>
          <p:cNvCxnSpPr/>
          <p:nvPr/>
        </p:nvCxnSpPr>
        <p:spPr>
          <a:xfrm>
            <a:off x="5119108" y="4004341"/>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2ACBE30-2003-47A3-A868-AAC4BF81DF40}"/>
              </a:ext>
            </a:extLst>
          </p:cNvPr>
          <p:cNvGrpSpPr/>
          <p:nvPr/>
        </p:nvGrpSpPr>
        <p:grpSpPr>
          <a:xfrm>
            <a:off x="5684216" y="1870952"/>
            <a:ext cx="809957" cy="785380"/>
            <a:chOff x="5378925" y="2596238"/>
            <a:chExt cx="1593238" cy="1591056"/>
          </a:xfrm>
          <a:solidFill>
            <a:schemeClr val="bg1"/>
          </a:solidFill>
        </p:grpSpPr>
        <p:sp>
          <p:nvSpPr>
            <p:cNvPr id="27" name="Oval 26">
              <a:extLst>
                <a:ext uri="{FF2B5EF4-FFF2-40B4-BE49-F238E27FC236}">
                  <a16:creationId xmlns:a16="http://schemas.microsoft.com/office/drawing/2014/main" id="{765D2492-4C49-4A04-88E4-03BB859530F5}"/>
                </a:ext>
              </a:extLst>
            </p:cNvPr>
            <p:cNvSpPr/>
            <p:nvPr/>
          </p:nvSpPr>
          <p:spPr>
            <a:xfrm>
              <a:off x="5378925" y="2596238"/>
              <a:ext cx="1593238" cy="1591056"/>
            </a:xfrm>
            <a:prstGeom prst="ellipse">
              <a:avLst/>
            </a:prstGeom>
            <a:grpFill/>
            <a:ln w="19050">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225">
                <a:defRPr/>
              </a:pPr>
              <a:endParaRPr lang="en-US" sz="1200">
                <a:solidFill>
                  <a:prstClr val="black"/>
                </a:solidFill>
                <a:latin typeface="Segoe UI Light" panose="020B0502040204020203" pitchFamily="34" charset="0"/>
                <a:cs typeface="Segoe UI Light" panose="020B0502040204020203" pitchFamily="34" charset="0"/>
              </a:endParaRPr>
            </a:p>
            <a:p>
              <a:pPr algn="ctr" defTabSz="914225">
                <a:defRPr/>
              </a:pPr>
              <a:endParaRPr lang="en-US" sz="1200">
                <a:solidFill>
                  <a:prstClr val="black"/>
                </a:solidFill>
                <a:latin typeface="Segoe UI Light" panose="020B0502040204020203" pitchFamily="34" charset="0"/>
                <a:cs typeface="Segoe UI Light" panose="020B0502040204020203" pitchFamily="34" charset="0"/>
              </a:endParaRPr>
            </a:p>
          </p:txBody>
        </p:sp>
        <p:sp>
          <p:nvSpPr>
            <p:cNvPr id="28" name="Freeform 2">
              <a:extLst>
                <a:ext uri="{FF2B5EF4-FFF2-40B4-BE49-F238E27FC236}">
                  <a16:creationId xmlns:a16="http://schemas.microsoft.com/office/drawing/2014/main" id="{137F8CFE-DBDC-43A2-BE6C-518C88258842}"/>
                </a:ext>
              </a:extLst>
            </p:cNvPr>
            <p:cNvSpPr>
              <a:spLocks noChangeArrowheads="1"/>
            </p:cNvSpPr>
            <p:nvPr/>
          </p:nvSpPr>
          <p:spPr bwMode="auto">
            <a:xfrm>
              <a:off x="5682155" y="2932176"/>
              <a:ext cx="919130" cy="920496"/>
            </a:xfrm>
            <a:custGeom>
              <a:avLst/>
              <a:gdLst>
                <a:gd name="T0" fmla="*/ 11665 w 20757"/>
                <a:gd name="T1" fmla="*/ 13513 h 20787"/>
                <a:gd name="T2" fmla="*/ 11665 w 20757"/>
                <a:gd name="T3" fmla="*/ 13513 h 20787"/>
                <a:gd name="T4" fmla="*/ 13938 w 20757"/>
                <a:gd name="T5" fmla="*/ 15786 h 20787"/>
                <a:gd name="T6" fmla="*/ 14211 w 20757"/>
                <a:gd name="T7" fmla="*/ 16786 h 20787"/>
                <a:gd name="T8" fmla="*/ 15089 w 20757"/>
                <a:gd name="T9" fmla="*/ 19725 h 20787"/>
                <a:gd name="T10" fmla="*/ 17756 w 20757"/>
                <a:gd name="T11" fmla="*/ 20665 h 20787"/>
                <a:gd name="T12" fmla="*/ 17968 w 20757"/>
                <a:gd name="T13" fmla="*/ 20089 h 20787"/>
                <a:gd name="T14" fmla="*/ 16725 w 20757"/>
                <a:gd name="T15" fmla="*/ 18847 h 20787"/>
                <a:gd name="T16" fmla="*/ 16725 w 20757"/>
                <a:gd name="T17" fmla="*/ 16726 h 20787"/>
                <a:gd name="T18" fmla="*/ 16725 w 20757"/>
                <a:gd name="T19" fmla="*/ 16726 h 20787"/>
                <a:gd name="T20" fmla="*/ 18847 w 20757"/>
                <a:gd name="T21" fmla="*/ 16726 h 20787"/>
                <a:gd name="T22" fmla="*/ 20089 w 20757"/>
                <a:gd name="T23" fmla="*/ 17968 h 20787"/>
                <a:gd name="T24" fmla="*/ 20665 w 20757"/>
                <a:gd name="T25" fmla="*/ 17756 h 20787"/>
                <a:gd name="T26" fmla="*/ 19725 w 20757"/>
                <a:gd name="T27" fmla="*/ 15119 h 20787"/>
                <a:gd name="T28" fmla="*/ 16937 w 20757"/>
                <a:gd name="T29" fmla="*/ 14211 h 20787"/>
                <a:gd name="T30" fmla="*/ 15968 w 20757"/>
                <a:gd name="T31" fmla="*/ 13907 h 20787"/>
                <a:gd name="T32" fmla="*/ 6848 w 20757"/>
                <a:gd name="T33" fmla="*/ 4787 h 20787"/>
                <a:gd name="T34" fmla="*/ 6575 w 20757"/>
                <a:gd name="T35" fmla="*/ 3818 h 20787"/>
                <a:gd name="T36" fmla="*/ 5636 w 20757"/>
                <a:gd name="T37" fmla="*/ 1030 h 20787"/>
                <a:gd name="T38" fmla="*/ 2999 w 20757"/>
                <a:gd name="T39" fmla="*/ 90 h 20787"/>
                <a:gd name="T40" fmla="*/ 2788 w 20757"/>
                <a:gd name="T41" fmla="*/ 666 h 20787"/>
                <a:gd name="T42" fmla="*/ 4030 w 20757"/>
                <a:gd name="T43" fmla="*/ 1940 h 20787"/>
                <a:gd name="T44" fmla="*/ 4030 w 20757"/>
                <a:gd name="T45" fmla="*/ 4060 h 20787"/>
                <a:gd name="T46" fmla="*/ 4030 w 20757"/>
                <a:gd name="T47" fmla="*/ 4060 h 20787"/>
                <a:gd name="T48" fmla="*/ 1909 w 20757"/>
                <a:gd name="T49" fmla="*/ 4060 h 20787"/>
                <a:gd name="T50" fmla="*/ 666 w 20757"/>
                <a:gd name="T51" fmla="*/ 2788 h 20787"/>
                <a:gd name="T52" fmla="*/ 90 w 20757"/>
                <a:gd name="T53" fmla="*/ 2999 h 20787"/>
                <a:gd name="T54" fmla="*/ 1030 w 20757"/>
                <a:gd name="T55" fmla="*/ 5666 h 20787"/>
                <a:gd name="T56" fmla="*/ 3969 w 20757"/>
                <a:gd name="T57" fmla="*/ 6545 h 20787"/>
                <a:gd name="T58" fmla="*/ 4970 w 20757"/>
                <a:gd name="T59" fmla="*/ 6818 h 20787"/>
                <a:gd name="T60" fmla="*/ 11665 w 20757"/>
                <a:gd name="T61" fmla="*/ 13513 h 20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57" h="20787">
                  <a:moveTo>
                    <a:pt x="11665" y="13513"/>
                  </a:moveTo>
                  <a:lnTo>
                    <a:pt x="11665" y="13513"/>
                  </a:lnTo>
                  <a:cubicBezTo>
                    <a:pt x="13938" y="15786"/>
                    <a:pt x="13938" y="15786"/>
                    <a:pt x="13938" y="15786"/>
                  </a:cubicBezTo>
                  <a:cubicBezTo>
                    <a:pt x="14181" y="16029"/>
                    <a:pt x="14271" y="16422"/>
                    <a:pt x="14211" y="16786"/>
                  </a:cubicBezTo>
                  <a:cubicBezTo>
                    <a:pt x="13998" y="17817"/>
                    <a:pt x="14302" y="18938"/>
                    <a:pt x="15089" y="19725"/>
                  </a:cubicBezTo>
                  <a:cubicBezTo>
                    <a:pt x="15816" y="20452"/>
                    <a:pt x="16816" y="20786"/>
                    <a:pt x="17756" y="20665"/>
                  </a:cubicBezTo>
                  <a:cubicBezTo>
                    <a:pt x="18028" y="20635"/>
                    <a:pt x="18180" y="20301"/>
                    <a:pt x="17968" y="20089"/>
                  </a:cubicBezTo>
                  <a:cubicBezTo>
                    <a:pt x="16725" y="18847"/>
                    <a:pt x="16725" y="18847"/>
                    <a:pt x="16725" y="18847"/>
                  </a:cubicBezTo>
                  <a:cubicBezTo>
                    <a:pt x="16120" y="18271"/>
                    <a:pt x="16120" y="17301"/>
                    <a:pt x="16725" y="16726"/>
                  </a:cubicBezTo>
                  <a:lnTo>
                    <a:pt x="16725" y="16726"/>
                  </a:lnTo>
                  <a:cubicBezTo>
                    <a:pt x="17301" y="16150"/>
                    <a:pt x="18241" y="16150"/>
                    <a:pt x="18847" y="16726"/>
                  </a:cubicBezTo>
                  <a:cubicBezTo>
                    <a:pt x="20089" y="17968"/>
                    <a:pt x="20089" y="17968"/>
                    <a:pt x="20089" y="17968"/>
                  </a:cubicBezTo>
                  <a:cubicBezTo>
                    <a:pt x="20301" y="18180"/>
                    <a:pt x="20635" y="18059"/>
                    <a:pt x="20665" y="17756"/>
                  </a:cubicBezTo>
                  <a:cubicBezTo>
                    <a:pt x="20756" y="16816"/>
                    <a:pt x="20452" y="15846"/>
                    <a:pt x="19725" y="15119"/>
                  </a:cubicBezTo>
                  <a:cubicBezTo>
                    <a:pt x="18968" y="14362"/>
                    <a:pt x="17907" y="14059"/>
                    <a:pt x="16937" y="14211"/>
                  </a:cubicBezTo>
                  <a:cubicBezTo>
                    <a:pt x="16574" y="14241"/>
                    <a:pt x="16241" y="14150"/>
                    <a:pt x="15968" y="13907"/>
                  </a:cubicBezTo>
                  <a:cubicBezTo>
                    <a:pt x="6848" y="4787"/>
                    <a:pt x="6848" y="4787"/>
                    <a:pt x="6848" y="4787"/>
                  </a:cubicBezTo>
                  <a:cubicBezTo>
                    <a:pt x="6606" y="4545"/>
                    <a:pt x="6514" y="4181"/>
                    <a:pt x="6575" y="3818"/>
                  </a:cubicBezTo>
                  <a:cubicBezTo>
                    <a:pt x="6727" y="2848"/>
                    <a:pt x="6393" y="1787"/>
                    <a:pt x="5636" y="1030"/>
                  </a:cubicBezTo>
                  <a:cubicBezTo>
                    <a:pt x="4909" y="303"/>
                    <a:pt x="3939" y="0"/>
                    <a:pt x="2999" y="90"/>
                  </a:cubicBezTo>
                  <a:cubicBezTo>
                    <a:pt x="2697" y="121"/>
                    <a:pt x="2576" y="485"/>
                    <a:pt x="2788" y="666"/>
                  </a:cubicBezTo>
                  <a:cubicBezTo>
                    <a:pt x="4030" y="1940"/>
                    <a:pt x="4030" y="1940"/>
                    <a:pt x="4030" y="1940"/>
                  </a:cubicBezTo>
                  <a:cubicBezTo>
                    <a:pt x="4606" y="2515"/>
                    <a:pt x="4606" y="3454"/>
                    <a:pt x="4030" y="4060"/>
                  </a:cubicBezTo>
                  <a:lnTo>
                    <a:pt x="4030" y="4060"/>
                  </a:lnTo>
                  <a:cubicBezTo>
                    <a:pt x="3454" y="4636"/>
                    <a:pt x="2484" y="4636"/>
                    <a:pt x="1909" y="4060"/>
                  </a:cubicBezTo>
                  <a:cubicBezTo>
                    <a:pt x="666" y="2788"/>
                    <a:pt x="666" y="2788"/>
                    <a:pt x="666" y="2788"/>
                  </a:cubicBezTo>
                  <a:cubicBezTo>
                    <a:pt x="454" y="2606"/>
                    <a:pt x="121" y="2727"/>
                    <a:pt x="90" y="2999"/>
                  </a:cubicBezTo>
                  <a:cubicBezTo>
                    <a:pt x="0" y="3939"/>
                    <a:pt x="303" y="4939"/>
                    <a:pt x="1030" y="5666"/>
                  </a:cubicBezTo>
                  <a:cubicBezTo>
                    <a:pt x="1818" y="6454"/>
                    <a:pt x="2939" y="6757"/>
                    <a:pt x="3969" y="6545"/>
                  </a:cubicBezTo>
                  <a:cubicBezTo>
                    <a:pt x="4333" y="6484"/>
                    <a:pt x="4727" y="6575"/>
                    <a:pt x="4970" y="6818"/>
                  </a:cubicBezTo>
                  <a:cubicBezTo>
                    <a:pt x="11665" y="13513"/>
                    <a:pt x="11665" y="13513"/>
                    <a:pt x="11665" y="13513"/>
                  </a:cubicBez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29" name="Freeform 3">
              <a:extLst>
                <a:ext uri="{FF2B5EF4-FFF2-40B4-BE49-F238E27FC236}">
                  <a16:creationId xmlns:a16="http://schemas.microsoft.com/office/drawing/2014/main" id="{A2033910-67C5-48B9-87DF-C096B13A94C6}"/>
                </a:ext>
              </a:extLst>
            </p:cNvPr>
            <p:cNvSpPr>
              <a:spLocks noChangeArrowheads="1"/>
            </p:cNvSpPr>
            <p:nvPr/>
          </p:nvSpPr>
          <p:spPr bwMode="auto">
            <a:xfrm>
              <a:off x="6133331" y="2954169"/>
              <a:ext cx="437402" cy="437597"/>
            </a:xfrm>
            <a:custGeom>
              <a:avLst/>
              <a:gdLst>
                <a:gd name="T0" fmla="*/ 1909 w 9879"/>
                <a:gd name="T1" fmla="*/ 9879 h 9880"/>
                <a:gd name="T2" fmla="*/ 1909 w 9879"/>
                <a:gd name="T3" fmla="*/ 9879 h 9880"/>
                <a:gd name="T4" fmla="*/ 7000 w 9879"/>
                <a:gd name="T5" fmla="*/ 4788 h 9880"/>
                <a:gd name="T6" fmla="*/ 7273 w 9879"/>
                <a:gd name="T7" fmla="*/ 4636 h 9880"/>
                <a:gd name="T8" fmla="*/ 8302 w 9879"/>
                <a:gd name="T9" fmla="*/ 4302 h 9880"/>
                <a:gd name="T10" fmla="*/ 8697 w 9879"/>
                <a:gd name="T11" fmla="*/ 3970 h 9880"/>
                <a:gd name="T12" fmla="*/ 9727 w 9879"/>
                <a:gd name="T13" fmla="*/ 2212 h 9880"/>
                <a:gd name="T14" fmla="*/ 9636 w 9879"/>
                <a:gd name="T15" fmla="*/ 1363 h 9880"/>
                <a:gd name="T16" fmla="*/ 8515 w 9879"/>
                <a:gd name="T17" fmla="*/ 272 h 9880"/>
                <a:gd name="T18" fmla="*/ 7666 w 9879"/>
                <a:gd name="T19" fmla="*/ 151 h 9880"/>
                <a:gd name="T20" fmla="*/ 5909 w 9879"/>
                <a:gd name="T21" fmla="*/ 1212 h 9880"/>
                <a:gd name="T22" fmla="*/ 5606 w 9879"/>
                <a:gd name="T23" fmla="*/ 1576 h 9880"/>
                <a:gd name="T24" fmla="*/ 5242 w 9879"/>
                <a:gd name="T25" fmla="*/ 2636 h 9880"/>
                <a:gd name="T26" fmla="*/ 5061 w 9879"/>
                <a:gd name="T27" fmla="*/ 2909 h 9880"/>
                <a:gd name="T28" fmla="*/ 0 w 9879"/>
                <a:gd name="T29" fmla="*/ 7970 h 9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79" h="9880">
                  <a:moveTo>
                    <a:pt x="1909" y="9879"/>
                  </a:moveTo>
                  <a:lnTo>
                    <a:pt x="1909" y="9879"/>
                  </a:lnTo>
                  <a:cubicBezTo>
                    <a:pt x="7000" y="4788"/>
                    <a:pt x="7000" y="4788"/>
                    <a:pt x="7000" y="4788"/>
                  </a:cubicBezTo>
                  <a:cubicBezTo>
                    <a:pt x="7060" y="4727"/>
                    <a:pt x="7151" y="4667"/>
                    <a:pt x="7273" y="4636"/>
                  </a:cubicBezTo>
                  <a:cubicBezTo>
                    <a:pt x="8302" y="4302"/>
                    <a:pt x="8302" y="4302"/>
                    <a:pt x="8302" y="4302"/>
                  </a:cubicBezTo>
                  <a:cubicBezTo>
                    <a:pt x="8455" y="4242"/>
                    <a:pt x="8606" y="4121"/>
                    <a:pt x="8697" y="3970"/>
                  </a:cubicBezTo>
                  <a:cubicBezTo>
                    <a:pt x="9727" y="2212"/>
                    <a:pt x="9727" y="2212"/>
                    <a:pt x="9727" y="2212"/>
                  </a:cubicBezTo>
                  <a:cubicBezTo>
                    <a:pt x="9878" y="1939"/>
                    <a:pt x="9848" y="1576"/>
                    <a:pt x="9636" y="1363"/>
                  </a:cubicBezTo>
                  <a:cubicBezTo>
                    <a:pt x="8515" y="272"/>
                    <a:pt x="8515" y="272"/>
                    <a:pt x="8515" y="272"/>
                  </a:cubicBezTo>
                  <a:cubicBezTo>
                    <a:pt x="8302" y="30"/>
                    <a:pt x="7939" y="0"/>
                    <a:pt x="7666" y="151"/>
                  </a:cubicBezTo>
                  <a:cubicBezTo>
                    <a:pt x="5909" y="1212"/>
                    <a:pt x="5909" y="1212"/>
                    <a:pt x="5909" y="1212"/>
                  </a:cubicBezTo>
                  <a:cubicBezTo>
                    <a:pt x="5757" y="1272"/>
                    <a:pt x="5636" y="1424"/>
                    <a:pt x="5606" y="1576"/>
                  </a:cubicBezTo>
                  <a:cubicBezTo>
                    <a:pt x="5242" y="2636"/>
                    <a:pt x="5242" y="2636"/>
                    <a:pt x="5242" y="2636"/>
                  </a:cubicBezTo>
                  <a:cubicBezTo>
                    <a:pt x="5212" y="2728"/>
                    <a:pt x="5151" y="2849"/>
                    <a:pt x="5061" y="2909"/>
                  </a:cubicBezTo>
                  <a:cubicBezTo>
                    <a:pt x="0" y="7970"/>
                    <a:pt x="0" y="7970"/>
                    <a:pt x="0" y="7970"/>
                  </a:cubicBez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0" name="Freeform 1">
              <a:extLst>
                <a:ext uri="{FF2B5EF4-FFF2-40B4-BE49-F238E27FC236}">
                  <a16:creationId xmlns:a16="http://schemas.microsoft.com/office/drawing/2014/main" id="{A7A63158-A6E9-4867-B115-130577286E42}"/>
                </a:ext>
              </a:extLst>
            </p:cNvPr>
            <p:cNvSpPr>
              <a:spLocks noChangeArrowheads="1"/>
            </p:cNvSpPr>
            <p:nvPr/>
          </p:nvSpPr>
          <p:spPr bwMode="auto">
            <a:xfrm>
              <a:off x="5828467" y="3497714"/>
              <a:ext cx="276501" cy="276500"/>
            </a:xfrm>
            <a:custGeom>
              <a:avLst/>
              <a:gdLst>
                <a:gd name="T0" fmla="*/ 787 w 6243"/>
                <a:gd name="T1" fmla="*/ 6060 h 6243"/>
                <a:gd name="T2" fmla="*/ 787 w 6243"/>
                <a:gd name="T3" fmla="*/ 6060 h 6243"/>
                <a:gd name="T4" fmla="*/ 181 w 6243"/>
                <a:gd name="T5" fmla="*/ 6060 h 6243"/>
                <a:gd name="T6" fmla="*/ 181 w 6243"/>
                <a:gd name="T7" fmla="*/ 5454 h 6243"/>
                <a:gd name="T8" fmla="*/ 5454 w 6243"/>
                <a:gd name="T9" fmla="*/ 181 h 6243"/>
                <a:gd name="T10" fmla="*/ 6060 w 6243"/>
                <a:gd name="T11" fmla="*/ 181 h 6243"/>
                <a:gd name="T12" fmla="*/ 6060 w 6243"/>
                <a:gd name="T13" fmla="*/ 787 h 6243"/>
                <a:gd name="T14" fmla="*/ 787 w 6243"/>
                <a:gd name="T15" fmla="*/ 6060 h 6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3" h="6243">
                  <a:moveTo>
                    <a:pt x="787" y="6060"/>
                  </a:moveTo>
                  <a:lnTo>
                    <a:pt x="787" y="6060"/>
                  </a:lnTo>
                  <a:cubicBezTo>
                    <a:pt x="636" y="6242"/>
                    <a:pt x="364" y="6242"/>
                    <a:pt x="181" y="6060"/>
                  </a:cubicBezTo>
                  <a:cubicBezTo>
                    <a:pt x="0" y="5878"/>
                    <a:pt x="0" y="5606"/>
                    <a:pt x="181" y="5454"/>
                  </a:cubicBezTo>
                  <a:cubicBezTo>
                    <a:pt x="5454" y="181"/>
                    <a:pt x="5454" y="181"/>
                    <a:pt x="5454" y="181"/>
                  </a:cubicBezTo>
                  <a:cubicBezTo>
                    <a:pt x="5606" y="0"/>
                    <a:pt x="5909" y="0"/>
                    <a:pt x="6060" y="181"/>
                  </a:cubicBezTo>
                  <a:cubicBezTo>
                    <a:pt x="6242" y="334"/>
                    <a:pt x="6242" y="606"/>
                    <a:pt x="6060" y="787"/>
                  </a:cubicBezTo>
                  <a:lnTo>
                    <a:pt x="787" y="6060"/>
                  </a:ln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1" name="Freeform 4">
              <a:extLst>
                <a:ext uri="{FF2B5EF4-FFF2-40B4-BE49-F238E27FC236}">
                  <a16:creationId xmlns:a16="http://schemas.microsoft.com/office/drawing/2014/main" id="{D38285B1-134F-4E93-97EB-5B59BFA3D8A2}"/>
                </a:ext>
              </a:extLst>
            </p:cNvPr>
            <p:cNvSpPr>
              <a:spLocks noChangeArrowheads="1"/>
            </p:cNvSpPr>
            <p:nvPr/>
          </p:nvSpPr>
          <p:spPr bwMode="auto">
            <a:xfrm>
              <a:off x="5682211" y="3335251"/>
              <a:ext cx="516681" cy="516681"/>
            </a:xfrm>
            <a:custGeom>
              <a:avLst/>
              <a:gdLst>
                <a:gd name="T0" fmla="*/ 7242 w 11666"/>
                <a:gd name="T1" fmla="*/ 0 h 11666"/>
                <a:gd name="T2" fmla="*/ 7242 w 11666"/>
                <a:gd name="T3" fmla="*/ 0 h 11666"/>
                <a:gd name="T4" fmla="*/ 1181 w 11666"/>
                <a:gd name="T5" fmla="*/ 6059 h 11666"/>
                <a:gd name="T6" fmla="*/ 1181 w 11666"/>
                <a:gd name="T7" fmla="*/ 10392 h 11666"/>
                <a:gd name="T8" fmla="*/ 1272 w 11666"/>
                <a:gd name="T9" fmla="*/ 10483 h 11666"/>
                <a:gd name="T10" fmla="*/ 5606 w 11666"/>
                <a:gd name="T11" fmla="*/ 10483 h 11666"/>
                <a:gd name="T12" fmla="*/ 11665 w 11666"/>
                <a:gd name="T13" fmla="*/ 4422 h 11666"/>
              </a:gdLst>
              <a:ahLst/>
              <a:cxnLst>
                <a:cxn ang="0">
                  <a:pos x="T0" y="T1"/>
                </a:cxn>
                <a:cxn ang="0">
                  <a:pos x="T2" y="T3"/>
                </a:cxn>
                <a:cxn ang="0">
                  <a:pos x="T4" y="T5"/>
                </a:cxn>
                <a:cxn ang="0">
                  <a:pos x="T6" y="T7"/>
                </a:cxn>
                <a:cxn ang="0">
                  <a:pos x="T8" y="T9"/>
                </a:cxn>
                <a:cxn ang="0">
                  <a:pos x="T10" y="T11"/>
                </a:cxn>
                <a:cxn ang="0">
                  <a:pos x="T12" y="T13"/>
                </a:cxn>
              </a:cxnLst>
              <a:rect l="0" t="0" r="r" b="b"/>
              <a:pathLst>
                <a:path w="11666" h="11666">
                  <a:moveTo>
                    <a:pt x="7242" y="0"/>
                  </a:moveTo>
                  <a:lnTo>
                    <a:pt x="7242" y="0"/>
                  </a:lnTo>
                  <a:cubicBezTo>
                    <a:pt x="1181" y="6059"/>
                    <a:pt x="1181" y="6059"/>
                    <a:pt x="1181" y="6059"/>
                  </a:cubicBezTo>
                  <a:cubicBezTo>
                    <a:pt x="0" y="7240"/>
                    <a:pt x="0" y="9180"/>
                    <a:pt x="1181" y="10392"/>
                  </a:cubicBezTo>
                  <a:cubicBezTo>
                    <a:pt x="1272" y="10483"/>
                    <a:pt x="1272" y="10483"/>
                    <a:pt x="1272" y="10483"/>
                  </a:cubicBezTo>
                  <a:cubicBezTo>
                    <a:pt x="2484" y="11665"/>
                    <a:pt x="4424" y="11665"/>
                    <a:pt x="5606" y="10483"/>
                  </a:cubicBezTo>
                  <a:cubicBezTo>
                    <a:pt x="11665" y="4422"/>
                    <a:pt x="11665" y="4422"/>
                    <a:pt x="11665" y="4422"/>
                  </a:cubicBez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2" name="Freeform 5">
              <a:extLst>
                <a:ext uri="{FF2B5EF4-FFF2-40B4-BE49-F238E27FC236}">
                  <a16:creationId xmlns:a16="http://schemas.microsoft.com/office/drawing/2014/main" id="{111C6198-6C98-403C-BA57-163F51DC06D8}"/>
                </a:ext>
              </a:extLst>
            </p:cNvPr>
            <p:cNvSpPr>
              <a:spLocks noChangeArrowheads="1"/>
            </p:cNvSpPr>
            <p:nvPr/>
          </p:nvSpPr>
          <p:spPr bwMode="auto">
            <a:xfrm>
              <a:off x="5759928" y="3429175"/>
              <a:ext cx="276501" cy="276500"/>
            </a:xfrm>
            <a:custGeom>
              <a:avLst/>
              <a:gdLst>
                <a:gd name="T0" fmla="*/ 789 w 6244"/>
                <a:gd name="T1" fmla="*/ 6061 h 6244"/>
                <a:gd name="T2" fmla="*/ 789 w 6244"/>
                <a:gd name="T3" fmla="*/ 6061 h 6244"/>
                <a:gd name="T4" fmla="*/ 183 w 6244"/>
                <a:gd name="T5" fmla="*/ 6061 h 6244"/>
                <a:gd name="T6" fmla="*/ 183 w 6244"/>
                <a:gd name="T7" fmla="*/ 5455 h 6244"/>
                <a:gd name="T8" fmla="*/ 5455 w 6244"/>
                <a:gd name="T9" fmla="*/ 183 h 6244"/>
                <a:gd name="T10" fmla="*/ 6061 w 6244"/>
                <a:gd name="T11" fmla="*/ 183 h 6244"/>
                <a:gd name="T12" fmla="*/ 6061 w 6244"/>
                <a:gd name="T13" fmla="*/ 789 h 6244"/>
                <a:gd name="T14" fmla="*/ 789 w 6244"/>
                <a:gd name="T15" fmla="*/ 6061 h 6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4" h="6244">
                  <a:moveTo>
                    <a:pt x="789" y="6061"/>
                  </a:moveTo>
                  <a:lnTo>
                    <a:pt x="789" y="6061"/>
                  </a:lnTo>
                  <a:cubicBezTo>
                    <a:pt x="636" y="6243"/>
                    <a:pt x="364" y="6243"/>
                    <a:pt x="183" y="6061"/>
                  </a:cubicBezTo>
                  <a:cubicBezTo>
                    <a:pt x="0" y="5910"/>
                    <a:pt x="0" y="5606"/>
                    <a:pt x="183" y="5455"/>
                  </a:cubicBezTo>
                  <a:cubicBezTo>
                    <a:pt x="5455" y="183"/>
                    <a:pt x="5455" y="183"/>
                    <a:pt x="5455" y="183"/>
                  </a:cubicBezTo>
                  <a:cubicBezTo>
                    <a:pt x="5637" y="0"/>
                    <a:pt x="5909" y="0"/>
                    <a:pt x="6061" y="183"/>
                  </a:cubicBezTo>
                  <a:cubicBezTo>
                    <a:pt x="6243" y="364"/>
                    <a:pt x="6243" y="637"/>
                    <a:pt x="6061" y="789"/>
                  </a:cubicBezTo>
                  <a:lnTo>
                    <a:pt x="789" y="6061"/>
                  </a:ln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grpSp>
      <p:cxnSp>
        <p:nvCxnSpPr>
          <p:cNvPr id="33" name="Straight Connector 32">
            <a:extLst>
              <a:ext uri="{FF2B5EF4-FFF2-40B4-BE49-F238E27FC236}">
                <a16:creationId xmlns:a16="http://schemas.microsoft.com/office/drawing/2014/main" id="{70676DF2-63A6-4EB6-8A5D-9501939757DD}"/>
              </a:ext>
            </a:extLst>
          </p:cNvPr>
          <p:cNvCxnSpPr/>
          <p:nvPr/>
        </p:nvCxnSpPr>
        <p:spPr>
          <a:xfrm>
            <a:off x="8778876" y="3958901"/>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sp>
        <p:nvSpPr>
          <p:cNvPr id="35" name="Title 2">
            <a:extLst>
              <a:ext uri="{FF2B5EF4-FFF2-40B4-BE49-F238E27FC236}">
                <a16:creationId xmlns:a16="http://schemas.microsoft.com/office/drawing/2014/main" id="{34BADF52-BC67-48E7-ADE1-01F2D6FBB316}"/>
              </a:ext>
            </a:extLst>
          </p:cNvPr>
          <p:cNvSpPr txBox="1">
            <a:spLocks/>
          </p:cNvSpPr>
          <p:nvPr/>
        </p:nvSpPr>
        <p:spPr>
          <a:xfrm>
            <a:off x="426425" y="440919"/>
            <a:ext cx="11336039" cy="757914"/>
          </a:xfrm>
          <a:prstGeom prst="rect">
            <a:avLst/>
          </a:prstGeom>
        </p:spPr>
        <p:txBody>
          <a:bodyPr vert="horz" wrap="square" lIns="0" tIns="161356"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pPr defTabSz="914192">
              <a:defRPr/>
            </a:pPr>
            <a:r>
              <a:rPr lang="en-US" sz="3529" spc="-147">
                <a:latin typeface="Segoe UI Semibold"/>
              </a:rPr>
              <a:t>Citrix Value-Add Offerings with WVD</a:t>
            </a:r>
          </a:p>
        </p:txBody>
      </p:sp>
    </p:spTree>
    <p:extLst>
      <p:ext uri="{BB962C8B-B14F-4D97-AF65-F5344CB8AC3E}">
        <p14:creationId xmlns:p14="http://schemas.microsoft.com/office/powerpoint/2010/main" val="15760537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287-DFFB-4F3D-8332-2F180B8F2C14}"/>
              </a:ext>
            </a:extLst>
          </p:cNvPr>
          <p:cNvSpPr>
            <a:spLocks noGrp="1"/>
          </p:cNvSpPr>
          <p:nvPr>
            <p:ph type="title"/>
          </p:nvPr>
        </p:nvSpPr>
        <p:spPr/>
        <p:txBody>
          <a:bodyPr/>
          <a:lstStyle/>
          <a:p>
            <a:r>
              <a:rPr lang="en-US" dirty="0"/>
              <a:t>Allow Office Activation to Roam w/User</a:t>
            </a:r>
          </a:p>
        </p:txBody>
      </p:sp>
      <p:sp>
        <p:nvSpPr>
          <p:cNvPr id="3" name="Text Placeholder 2">
            <a:extLst>
              <a:ext uri="{FF2B5EF4-FFF2-40B4-BE49-F238E27FC236}">
                <a16:creationId xmlns:a16="http://schemas.microsoft.com/office/drawing/2014/main" id="{634FCBD9-82E3-4BD2-8F62-DB290DE755B6}"/>
              </a:ext>
            </a:extLst>
          </p:cNvPr>
          <p:cNvSpPr>
            <a:spLocks noGrp="1"/>
          </p:cNvSpPr>
          <p:nvPr>
            <p:ph type="body" sz="quarter" idx="10"/>
          </p:nvPr>
        </p:nvSpPr>
        <p:spPr>
          <a:xfrm>
            <a:off x="269303" y="1187644"/>
            <a:ext cx="11655078" cy="4653582"/>
          </a:xfrm>
        </p:spPr>
        <p:txBody>
          <a:bodyPr/>
          <a:lstStyle/>
          <a:p>
            <a:r>
              <a:rPr lang="en-US" sz="1600" dirty="0"/>
              <a:t>Reference: </a:t>
            </a:r>
            <a:r>
              <a:rPr lang="en-US" sz="1600" u="sng" dirty="0">
                <a:hlinkClick r:id="rId2"/>
              </a:rPr>
              <a:t>https://docs.microsoft.com/en-us/DeployOffice/overview-of-shared-computer-activation-for-office-365-proplus</a:t>
            </a:r>
            <a:r>
              <a:rPr lang="en-US" sz="1600" dirty="0"/>
              <a:t> </a:t>
            </a:r>
          </a:p>
          <a:p>
            <a:r>
              <a:rPr lang="en-US" sz="3200" dirty="0"/>
              <a:t>Users can activate Office 365 </a:t>
            </a:r>
            <a:r>
              <a:rPr lang="en-US" sz="3200" dirty="0" err="1"/>
              <a:t>ProPlus</a:t>
            </a:r>
            <a:r>
              <a:rPr lang="en-US" sz="3200" dirty="0"/>
              <a:t> only on a limited number of devices, such as 5 PCs. </a:t>
            </a:r>
          </a:p>
          <a:p>
            <a:pPr lvl="1"/>
            <a:r>
              <a:rPr lang="en-US" sz="2400" dirty="0"/>
              <a:t>Gallery Multi-User Win10 Images in Azure w/O365 ship with Shared Computer Activation (SCA) - doesn't count against that limit</a:t>
            </a:r>
          </a:p>
          <a:p>
            <a:pPr lvl="1"/>
            <a:r>
              <a:rPr lang="en-US" sz="2400" dirty="0"/>
              <a:t>Alternatively, you can </a:t>
            </a:r>
            <a:r>
              <a:rPr lang="en-US" sz="2400" dirty="0">
                <a:hlinkClick r:id="rId3"/>
              </a:rPr>
              <a:t>“clean” install O365 and enable SCA</a:t>
            </a:r>
            <a:endParaRPr lang="en-US" sz="2400" dirty="0"/>
          </a:p>
          <a:p>
            <a:r>
              <a:rPr lang="en-US" sz="3200" dirty="0"/>
              <a:t>3 steps required to enable Office Activation to roam:</a:t>
            </a:r>
          </a:p>
          <a:p>
            <a:pPr lvl="1"/>
            <a:r>
              <a:rPr lang="en-US" sz="2000" dirty="0"/>
              <a:t>[Note that the O365 Container is separate from the Profile Container]</a:t>
            </a:r>
          </a:p>
          <a:p>
            <a:pPr lvl="1"/>
            <a:r>
              <a:rPr lang="en-US" sz="2000" dirty="0"/>
              <a:t>In </a:t>
            </a:r>
            <a:r>
              <a:rPr lang="en-US" sz="2000" b="1" dirty="0"/>
              <a:t>O365 Containers </a:t>
            </a:r>
            <a:r>
              <a:rPr lang="en-US" sz="2000" dirty="0"/>
              <a:t>node, change “Enabled” key from “Not Configured” to “Enabled”</a:t>
            </a:r>
          </a:p>
          <a:p>
            <a:pPr lvl="1"/>
            <a:r>
              <a:rPr lang="en-US" sz="2000" dirty="0"/>
              <a:t>Enable “VHD Location” key and provide a path to a file share on FSLogix Server</a:t>
            </a:r>
          </a:p>
          <a:p>
            <a:pPr lvl="1"/>
            <a:r>
              <a:rPr lang="en-US" sz="2000" dirty="0"/>
              <a:t>Set “Include Office activation data in the container” to Enabled</a:t>
            </a:r>
          </a:p>
        </p:txBody>
      </p:sp>
      <p:pic>
        <p:nvPicPr>
          <p:cNvPr id="4" name="Picture 3">
            <a:extLst>
              <a:ext uri="{FF2B5EF4-FFF2-40B4-BE49-F238E27FC236}">
                <a16:creationId xmlns:a16="http://schemas.microsoft.com/office/drawing/2014/main" id="{BF6E5637-F385-4925-9F56-02BB51BC345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367663" y="5887648"/>
            <a:ext cx="9456673" cy="384090"/>
          </a:xfrm>
          <a:prstGeom prst="rect">
            <a:avLst/>
          </a:prstGeom>
        </p:spPr>
      </p:pic>
    </p:spTree>
    <p:extLst>
      <p:ext uri="{BB962C8B-B14F-4D97-AF65-F5344CB8AC3E}">
        <p14:creationId xmlns:p14="http://schemas.microsoft.com/office/powerpoint/2010/main" val="40270639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1506"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269241" y="4810160"/>
            <a:ext cx="11655840" cy="899537"/>
          </a:xfrm>
        </p:spPr>
        <p:txBody>
          <a:bodyPr anchor="b"/>
          <a:lstStyle/>
          <a:p>
            <a:r>
              <a:rPr lang="en-US" sz="5294" dirty="0"/>
              <a:t>Partnership with VMware</a:t>
            </a:r>
            <a:br>
              <a:rPr lang="en-US" sz="5294" dirty="0"/>
            </a:br>
            <a:br>
              <a:rPr lang="en-US" sz="5294" dirty="0"/>
            </a:br>
            <a:br>
              <a:rPr lang="en-US" sz="5294" dirty="0"/>
            </a:br>
            <a:r>
              <a:rPr lang="en-US" sz="4313" dirty="0"/>
              <a:t>Timeline for support of WVD + Horizon Cloud on Azure solutions:</a:t>
            </a:r>
            <a:br>
              <a:rPr lang="en-US" sz="5294" dirty="0"/>
            </a:br>
            <a:r>
              <a:rPr lang="en-US" sz="3137" dirty="0"/>
              <a:t>Tech preview: End of CY 2019</a:t>
            </a:r>
            <a:br>
              <a:rPr lang="en-US" sz="3137" dirty="0"/>
            </a:br>
            <a:r>
              <a:rPr lang="en-US" sz="3137" dirty="0"/>
              <a:t>GA: Early CY 2020</a:t>
            </a:r>
            <a:endParaRPr lang="en-IN" sz="5294" dirty="0"/>
          </a:p>
        </p:txBody>
      </p:sp>
    </p:spTree>
    <p:extLst>
      <p:ext uri="{BB962C8B-B14F-4D97-AF65-F5344CB8AC3E}">
        <p14:creationId xmlns:p14="http://schemas.microsoft.com/office/powerpoint/2010/main" val="8480664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CC7E-47C7-4745-A4D6-F58D2D87DACE}"/>
              </a:ext>
            </a:extLst>
          </p:cNvPr>
          <p:cNvSpPr>
            <a:spLocks noGrp="1"/>
          </p:cNvSpPr>
          <p:nvPr>
            <p:ph type="title"/>
          </p:nvPr>
        </p:nvSpPr>
        <p:spPr/>
        <p:txBody>
          <a:bodyPr/>
          <a:lstStyle/>
          <a:p>
            <a:r>
              <a:rPr lang="en-US">
                <a:latin typeface="Segoe UI Light (Headings)"/>
                <a:cs typeface="Segoe UI Semibold" panose="020B0702040204020203" pitchFamily="34" charset="0"/>
              </a:rPr>
              <a:t>Horizon Cloud on Microsoft Azure</a:t>
            </a:r>
          </a:p>
        </p:txBody>
      </p:sp>
      <p:sp>
        <p:nvSpPr>
          <p:cNvPr id="4" name="Subtitle 3">
            <a:extLst>
              <a:ext uri="{FF2B5EF4-FFF2-40B4-BE49-F238E27FC236}">
                <a16:creationId xmlns:a16="http://schemas.microsoft.com/office/drawing/2014/main" id="{A3AB6A66-A245-4D4E-A051-9530C8693C9A}"/>
              </a:ext>
            </a:extLst>
          </p:cNvPr>
          <p:cNvSpPr>
            <a:spLocks noGrp="1"/>
          </p:cNvSpPr>
          <p:nvPr>
            <p:ph type="subTitle" idx="10"/>
          </p:nvPr>
        </p:nvSpPr>
        <p:spPr>
          <a:xfrm>
            <a:off x="593022" y="1043497"/>
            <a:ext cx="10990809" cy="307777"/>
          </a:xfrm>
        </p:spPr>
        <p:txBody>
          <a:bodyPr/>
          <a:lstStyle/>
          <a:p>
            <a:r>
              <a:rPr lang="en-US">
                <a:solidFill>
                  <a:srgbClr val="000000"/>
                </a:solidFill>
                <a:latin typeface="Segoe UI Light" panose="020B0502040204020203" pitchFamily="34" charset="0"/>
                <a:cs typeface="Segoe UI Light" panose="020B0502040204020203" pitchFamily="34" charset="0"/>
              </a:rPr>
              <a:t>Extending Windows Virtual Desktop capabilities to Horizon Cloud </a:t>
            </a:r>
          </a:p>
        </p:txBody>
      </p:sp>
      <p:sp>
        <p:nvSpPr>
          <p:cNvPr id="9" name="TextBox 8">
            <a:extLst>
              <a:ext uri="{FF2B5EF4-FFF2-40B4-BE49-F238E27FC236}">
                <a16:creationId xmlns:a16="http://schemas.microsoft.com/office/drawing/2014/main" id="{869D67A2-612D-884A-9086-9D8444D3C9FA}"/>
              </a:ext>
            </a:extLst>
          </p:cNvPr>
          <p:cNvSpPr txBox="1"/>
          <p:nvPr/>
        </p:nvSpPr>
        <p:spPr>
          <a:xfrm>
            <a:off x="3810066" y="6210798"/>
            <a:ext cx="4739574" cy="369332"/>
          </a:xfrm>
          <a:prstGeom prst="rect">
            <a:avLst/>
          </a:prstGeom>
          <a:noFill/>
        </p:spPr>
        <p:txBody>
          <a:bodyPr wrap="square" lIns="0" tIns="0" rIns="0" bIns="0" rtlCol="0">
            <a:spAutoFit/>
          </a:bodyPr>
          <a:lstStyle/>
          <a:p>
            <a:pPr algn="ctr" defTabSz="1218661" fontAlgn="base">
              <a:spcBef>
                <a:spcPct val="0"/>
              </a:spcBef>
              <a:spcAft>
                <a:spcPct val="0"/>
              </a:spcAft>
              <a:defRPr/>
            </a:pPr>
            <a:r>
              <a:rPr lang="en-US" sz="2400" b="1">
                <a:solidFill>
                  <a:srgbClr val="000000"/>
                </a:solidFill>
                <a:latin typeface="Segoe UI Light" panose="020B0502040204020203" pitchFamily="34" charset="0"/>
                <a:ea typeface="ＭＳ Ｐゴシック" pitchFamily="34" charset="-128"/>
                <a:cs typeface="Segoe UI Light" panose="020B0502040204020203" pitchFamily="34" charset="0"/>
              </a:rPr>
              <a:t>Windows Virtual Desktop</a:t>
            </a:r>
          </a:p>
        </p:txBody>
      </p:sp>
      <p:sp>
        <p:nvSpPr>
          <p:cNvPr id="10" name="TextBox 9">
            <a:extLst>
              <a:ext uri="{FF2B5EF4-FFF2-40B4-BE49-F238E27FC236}">
                <a16:creationId xmlns:a16="http://schemas.microsoft.com/office/drawing/2014/main" id="{58BB3D0A-0D6F-A740-9FE9-20DEE4E141EB}"/>
              </a:ext>
            </a:extLst>
          </p:cNvPr>
          <p:cNvSpPr txBox="1"/>
          <p:nvPr/>
        </p:nvSpPr>
        <p:spPr>
          <a:xfrm>
            <a:off x="2964720" y="4245932"/>
            <a:ext cx="2764097"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Global brokering with cloud-optimized architecture</a:t>
            </a:r>
          </a:p>
        </p:txBody>
      </p:sp>
      <p:sp>
        <p:nvSpPr>
          <p:cNvPr id="11" name="TextBox 10">
            <a:extLst>
              <a:ext uri="{FF2B5EF4-FFF2-40B4-BE49-F238E27FC236}">
                <a16:creationId xmlns:a16="http://schemas.microsoft.com/office/drawing/2014/main" id="{5E95BED7-33C3-8146-8B71-35EE877F8409}"/>
              </a:ext>
            </a:extLst>
          </p:cNvPr>
          <p:cNvSpPr txBox="1"/>
          <p:nvPr/>
        </p:nvSpPr>
        <p:spPr>
          <a:xfrm>
            <a:off x="7692660" y="3266912"/>
            <a:ext cx="2565400"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Enhanced user environment management</a:t>
            </a:r>
          </a:p>
        </p:txBody>
      </p:sp>
      <p:sp>
        <p:nvSpPr>
          <p:cNvPr id="13" name="TextBox 12">
            <a:extLst>
              <a:ext uri="{FF2B5EF4-FFF2-40B4-BE49-F238E27FC236}">
                <a16:creationId xmlns:a16="http://schemas.microsoft.com/office/drawing/2014/main" id="{F6E7F3E2-1C44-E24F-BE6C-48EFBE84CD73}"/>
              </a:ext>
            </a:extLst>
          </p:cNvPr>
          <p:cNvSpPr txBox="1"/>
          <p:nvPr/>
        </p:nvSpPr>
        <p:spPr>
          <a:xfrm>
            <a:off x="7692660" y="4245932"/>
            <a:ext cx="2497560"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Flexible desktop options and configurations</a:t>
            </a:r>
          </a:p>
        </p:txBody>
      </p:sp>
      <p:sp>
        <p:nvSpPr>
          <p:cNvPr id="14" name="TextBox 13">
            <a:extLst>
              <a:ext uri="{FF2B5EF4-FFF2-40B4-BE49-F238E27FC236}">
                <a16:creationId xmlns:a16="http://schemas.microsoft.com/office/drawing/2014/main" id="{5AF3680D-66CC-5446-80C0-591A75CD75BC}"/>
              </a:ext>
            </a:extLst>
          </p:cNvPr>
          <p:cNvSpPr txBox="1"/>
          <p:nvPr/>
        </p:nvSpPr>
        <p:spPr>
          <a:xfrm>
            <a:off x="2964720" y="3266912"/>
            <a:ext cx="3021781"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Broad endpoint support with enhanced remote experience</a:t>
            </a:r>
          </a:p>
        </p:txBody>
      </p:sp>
      <p:sp>
        <p:nvSpPr>
          <p:cNvPr id="15" name="Freeform 6">
            <a:extLst>
              <a:ext uri="{FF2B5EF4-FFF2-40B4-BE49-F238E27FC236}">
                <a16:creationId xmlns:a16="http://schemas.microsoft.com/office/drawing/2014/main" id="{542CA924-C5D9-0F4F-BA88-7FB68D82B3C7}"/>
              </a:ext>
            </a:extLst>
          </p:cNvPr>
          <p:cNvSpPr>
            <a:spLocks noChangeAspect="1"/>
          </p:cNvSpPr>
          <p:nvPr/>
        </p:nvSpPr>
        <p:spPr bwMode="auto">
          <a:xfrm>
            <a:off x="5312534" y="1778772"/>
            <a:ext cx="1744200" cy="1131099"/>
          </a:xfrm>
          <a:custGeom>
            <a:avLst/>
            <a:gdLst>
              <a:gd name="T0" fmla="*/ 888 w 1016"/>
              <a:gd name="T1" fmla="*/ 301 h 636"/>
              <a:gd name="T2" fmla="*/ 875 w 1016"/>
              <a:gd name="T3" fmla="*/ 263 h 636"/>
              <a:gd name="T4" fmla="*/ 853 w 1016"/>
              <a:gd name="T5" fmla="*/ 232 h 636"/>
              <a:gd name="T6" fmla="*/ 823 w 1016"/>
              <a:gd name="T7" fmla="*/ 207 h 636"/>
              <a:gd name="T8" fmla="*/ 787 w 1016"/>
              <a:gd name="T9" fmla="*/ 190 h 636"/>
              <a:gd name="T10" fmla="*/ 747 w 1016"/>
              <a:gd name="T11" fmla="*/ 185 h 636"/>
              <a:gd name="T12" fmla="*/ 712 w 1016"/>
              <a:gd name="T13" fmla="*/ 189 h 636"/>
              <a:gd name="T14" fmla="*/ 705 w 1016"/>
              <a:gd name="T15" fmla="*/ 150 h 636"/>
              <a:gd name="T16" fmla="*/ 684 w 1016"/>
              <a:gd name="T17" fmla="*/ 98 h 636"/>
              <a:gd name="T18" fmla="*/ 648 w 1016"/>
              <a:gd name="T19" fmla="*/ 55 h 636"/>
              <a:gd name="T20" fmla="*/ 603 w 1016"/>
              <a:gd name="T21" fmla="*/ 23 h 636"/>
              <a:gd name="T22" fmla="*/ 549 w 1016"/>
              <a:gd name="T23" fmla="*/ 4 h 636"/>
              <a:gd name="T24" fmla="*/ 510 w 1016"/>
              <a:gd name="T25" fmla="*/ 0 h 636"/>
              <a:gd name="T26" fmla="*/ 466 w 1016"/>
              <a:gd name="T27" fmla="*/ 5 h 636"/>
              <a:gd name="T28" fmla="*/ 424 w 1016"/>
              <a:gd name="T29" fmla="*/ 19 h 636"/>
              <a:gd name="T30" fmla="*/ 388 w 1016"/>
              <a:gd name="T31" fmla="*/ 41 h 636"/>
              <a:gd name="T32" fmla="*/ 358 w 1016"/>
              <a:gd name="T33" fmla="*/ 70 h 636"/>
              <a:gd name="T34" fmla="*/ 333 w 1016"/>
              <a:gd name="T35" fmla="*/ 105 h 636"/>
              <a:gd name="T36" fmla="*/ 315 w 1016"/>
              <a:gd name="T37" fmla="*/ 114 h 636"/>
              <a:gd name="T38" fmla="*/ 276 w 1016"/>
              <a:gd name="T39" fmla="*/ 109 h 636"/>
              <a:gd name="T40" fmla="*/ 243 w 1016"/>
              <a:gd name="T41" fmla="*/ 113 h 636"/>
              <a:gd name="T42" fmla="*/ 198 w 1016"/>
              <a:gd name="T43" fmla="*/ 128 h 636"/>
              <a:gd name="T44" fmla="*/ 160 w 1016"/>
              <a:gd name="T45" fmla="*/ 157 h 636"/>
              <a:gd name="T46" fmla="*/ 133 w 1016"/>
              <a:gd name="T47" fmla="*/ 194 h 636"/>
              <a:gd name="T48" fmla="*/ 116 w 1016"/>
              <a:gd name="T49" fmla="*/ 240 h 636"/>
              <a:gd name="T50" fmla="*/ 112 w 1016"/>
              <a:gd name="T51" fmla="*/ 273 h 636"/>
              <a:gd name="T52" fmla="*/ 117 w 1016"/>
              <a:gd name="T53" fmla="*/ 312 h 636"/>
              <a:gd name="T54" fmla="*/ 80 w 1016"/>
              <a:gd name="T55" fmla="*/ 330 h 636"/>
              <a:gd name="T56" fmla="*/ 50 w 1016"/>
              <a:gd name="T57" fmla="*/ 355 h 636"/>
              <a:gd name="T58" fmla="*/ 25 w 1016"/>
              <a:gd name="T59" fmla="*/ 384 h 636"/>
              <a:gd name="T60" fmla="*/ 8 w 1016"/>
              <a:gd name="T61" fmla="*/ 417 h 636"/>
              <a:gd name="T62" fmla="*/ 0 w 1016"/>
              <a:gd name="T63" fmla="*/ 454 h 636"/>
              <a:gd name="T64" fmla="*/ 0 w 1016"/>
              <a:gd name="T65" fmla="*/ 484 h 636"/>
              <a:gd name="T66" fmla="*/ 15 w 1016"/>
              <a:gd name="T67" fmla="*/ 533 h 636"/>
              <a:gd name="T68" fmla="*/ 44 w 1016"/>
              <a:gd name="T69" fmla="*/ 574 h 636"/>
              <a:gd name="T70" fmla="*/ 86 w 1016"/>
              <a:gd name="T71" fmla="*/ 607 h 636"/>
              <a:gd name="T72" fmla="*/ 137 w 1016"/>
              <a:gd name="T73" fmla="*/ 628 h 636"/>
              <a:gd name="T74" fmla="*/ 195 w 1016"/>
              <a:gd name="T75" fmla="*/ 636 h 636"/>
              <a:gd name="T76" fmla="*/ 462 w 1016"/>
              <a:gd name="T77" fmla="*/ 629 h 636"/>
              <a:gd name="T78" fmla="*/ 575 w 1016"/>
              <a:gd name="T79" fmla="*/ 629 h 636"/>
              <a:gd name="T80" fmla="*/ 870 w 1016"/>
              <a:gd name="T81" fmla="*/ 628 h 636"/>
              <a:gd name="T82" fmla="*/ 918 w 1016"/>
              <a:gd name="T83" fmla="*/ 615 h 636"/>
              <a:gd name="T84" fmla="*/ 958 w 1016"/>
              <a:gd name="T85" fmla="*/ 591 h 636"/>
              <a:gd name="T86" fmla="*/ 988 w 1016"/>
              <a:gd name="T87" fmla="*/ 555 h 636"/>
              <a:gd name="T88" fmla="*/ 1009 w 1016"/>
              <a:gd name="T89" fmla="*/ 512 h 636"/>
              <a:gd name="T90" fmla="*/ 1016 w 1016"/>
              <a:gd name="T91" fmla="*/ 465 h 636"/>
              <a:gd name="T92" fmla="*/ 1013 w 1016"/>
              <a:gd name="T93" fmla="*/ 439 h 636"/>
              <a:gd name="T94" fmla="*/ 1001 w 1016"/>
              <a:gd name="T95" fmla="*/ 402 h 636"/>
              <a:gd name="T96" fmla="*/ 980 w 1016"/>
              <a:gd name="T97" fmla="*/ 370 h 636"/>
              <a:gd name="T98" fmla="*/ 951 w 1016"/>
              <a:gd name="T99" fmla="*/ 344 h 636"/>
              <a:gd name="T100" fmla="*/ 917 w 1016"/>
              <a:gd name="T101" fmla="*/ 324 h 636"/>
              <a:gd name="T102" fmla="*/ 890 w 1016"/>
              <a:gd name="T103" fmla="*/ 315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6" h="636">
                <a:moveTo>
                  <a:pt x="890" y="315"/>
                </a:moveTo>
                <a:lnTo>
                  <a:pt x="890" y="315"/>
                </a:lnTo>
                <a:lnTo>
                  <a:pt x="888" y="301"/>
                </a:lnTo>
                <a:lnTo>
                  <a:pt x="885" y="288"/>
                </a:lnTo>
                <a:lnTo>
                  <a:pt x="881" y="276"/>
                </a:lnTo>
                <a:lnTo>
                  <a:pt x="875" y="263"/>
                </a:lnTo>
                <a:lnTo>
                  <a:pt x="868" y="252"/>
                </a:lnTo>
                <a:lnTo>
                  <a:pt x="861" y="241"/>
                </a:lnTo>
                <a:lnTo>
                  <a:pt x="853" y="232"/>
                </a:lnTo>
                <a:lnTo>
                  <a:pt x="843" y="222"/>
                </a:lnTo>
                <a:lnTo>
                  <a:pt x="834" y="214"/>
                </a:lnTo>
                <a:lnTo>
                  <a:pt x="823" y="207"/>
                </a:lnTo>
                <a:lnTo>
                  <a:pt x="811" y="200"/>
                </a:lnTo>
                <a:lnTo>
                  <a:pt x="799" y="194"/>
                </a:lnTo>
                <a:lnTo>
                  <a:pt x="787" y="190"/>
                </a:lnTo>
                <a:lnTo>
                  <a:pt x="774" y="186"/>
                </a:lnTo>
                <a:lnTo>
                  <a:pt x="760" y="185"/>
                </a:lnTo>
                <a:lnTo>
                  <a:pt x="747" y="185"/>
                </a:lnTo>
                <a:lnTo>
                  <a:pt x="747" y="185"/>
                </a:lnTo>
                <a:lnTo>
                  <a:pt x="729" y="185"/>
                </a:lnTo>
                <a:lnTo>
                  <a:pt x="712" y="189"/>
                </a:lnTo>
                <a:lnTo>
                  <a:pt x="712" y="189"/>
                </a:lnTo>
                <a:lnTo>
                  <a:pt x="709" y="168"/>
                </a:lnTo>
                <a:lnTo>
                  <a:pt x="705" y="150"/>
                </a:lnTo>
                <a:lnTo>
                  <a:pt x="699" y="132"/>
                </a:lnTo>
                <a:lnTo>
                  <a:pt x="693" y="114"/>
                </a:lnTo>
                <a:lnTo>
                  <a:pt x="684" y="98"/>
                </a:lnTo>
                <a:lnTo>
                  <a:pt x="673" y="83"/>
                </a:lnTo>
                <a:lnTo>
                  <a:pt x="662" y="67"/>
                </a:lnTo>
                <a:lnTo>
                  <a:pt x="648" y="55"/>
                </a:lnTo>
                <a:lnTo>
                  <a:pt x="635" y="43"/>
                </a:lnTo>
                <a:lnTo>
                  <a:pt x="619" y="32"/>
                </a:lnTo>
                <a:lnTo>
                  <a:pt x="603" y="23"/>
                </a:lnTo>
                <a:lnTo>
                  <a:pt x="586" y="15"/>
                </a:lnTo>
                <a:lnTo>
                  <a:pt x="568" y="8"/>
                </a:lnTo>
                <a:lnTo>
                  <a:pt x="549" y="4"/>
                </a:lnTo>
                <a:lnTo>
                  <a:pt x="531" y="1"/>
                </a:lnTo>
                <a:lnTo>
                  <a:pt x="510" y="0"/>
                </a:lnTo>
                <a:lnTo>
                  <a:pt x="510" y="0"/>
                </a:lnTo>
                <a:lnTo>
                  <a:pt x="495" y="1"/>
                </a:lnTo>
                <a:lnTo>
                  <a:pt x="481" y="3"/>
                </a:lnTo>
                <a:lnTo>
                  <a:pt x="466" y="5"/>
                </a:lnTo>
                <a:lnTo>
                  <a:pt x="452" y="8"/>
                </a:lnTo>
                <a:lnTo>
                  <a:pt x="438" y="14"/>
                </a:lnTo>
                <a:lnTo>
                  <a:pt x="424" y="19"/>
                </a:lnTo>
                <a:lnTo>
                  <a:pt x="412" y="26"/>
                </a:lnTo>
                <a:lnTo>
                  <a:pt x="399" y="33"/>
                </a:lnTo>
                <a:lnTo>
                  <a:pt x="388" y="41"/>
                </a:lnTo>
                <a:lnTo>
                  <a:pt x="377" y="50"/>
                </a:lnTo>
                <a:lnTo>
                  <a:pt x="368" y="59"/>
                </a:lnTo>
                <a:lnTo>
                  <a:pt x="358" y="70"/>
                </a:lnTo>
                <a:lnTo>
                  <a:pt x="348" y="81"/>
                </a:lnTo>
                <a:lnTo>
                  <a:pt x="340" y="92"/>
                </a:lnTo>
                <a:lnTo>
                  <a:pt x="333" y="105"/>
                </a:lnTo>
                <a:lnTo>
                  <a:pt x="326" y="117"/>
                </a:lnTo>
                <a:lnTo>
                  <a:pt x="326" y="117"/>
                </a:lnTo>
                <a:lnTo>
                  <a:pt x="315" y="114"/>
                </a:lnTo>
                <a:lnTo>
                  <a:pt x="303" y="112"/>
                </a:lnTo>
                <a:lnTo>
                  <a:pt x="289" y="110"/>
                </a:lnTo>
                <a:lnTo>
                  <a:pt x="276" y="109"/>
                </a:lnTo>
                <a:lnTo>
                  <a:pt x="276" y="109"/>
                </a:lnTo>
                <a:lnTo>
                  <a:pt x="260" y="110"/>
                </a:lnTo>
                <a:lnTo>
                  <a:pt x="243" y="113"/>
                </a:lnTo>
                <a:lnTo>
                  <a:pt x="227" y="117"/>
                </a:lnTo>
                <a:lnTo>
                  <a:pt x="213" y="121"/>
                </a:lnTo>
                <a:lnTo>
                  <a:pt x="198" y="128"/>
                </a:lnTo>
                <a:lnTo>
                  <a:pt x="184" y="136"/>
                </a:lnTo>
                <a:lnTo>
                  <a:pt x="171" y="146"/>
                </a:lnTo>
                <a:lnTo>
                  <a:pt x="160" y="157"/>
                </a:lnTo>
                <a:lnTo>
                  <a:pt x="149" y="168"/>
                </a:lnTo>
                <a:lnTo>
                  <a:pt x="140" y="181"/>
                </a:lnTo>
                <a:lnTo>
                  <a:pt x="133" y="194"/>
                </a:lnTo>
                <a:lnTo>
                  <a:pt x="126" y="208"/>
                </a:lnTo>
                <a:lnTo>
                  <a:pt x="120" y="223"/>
                </a:lnTo>
                <a:lnTo>
                  <a:pt x="116" y="240"/>
                </a:lnTo>
                <a:lnTo>
                  <a:pt x="113" y="255"/>
                </a:lnTo>
                <a:lnTo>
                  <a:pt x="112" y="273"/>
                </a:lnTo>
                <a:lnTo>
                  <a:pt x="112" y="273"/>
                </a:lnTo>
                <a:lnTo>
                  <a:pt x="113" y="292"/>
                </a:lnTo>
                <a:lnTo>
                  <a:pt x="117" y="312"/>
                </a:lnTo>
                <a:lnTo>
                  <a:pt x="117" y="312"/>
                </a:lnTo>
                <a:lnTo>
                  <a:pt x="105" y="317"/>
                </a:lnTo>
                <a:lnTo>
                  <a:pt x="93" y="323"/>
                </a:lnTo>
                <a:lnTo>
                  <a:pt x="80" y="330"/>
                </a:lnTo>
                <a:lnTo>
                  <a:pt x="69" y="338"/>
                </a:lnTo>
                <a:lnTo>
                  <a:pt x="59" y="346"/>
                </a:lnTo>
                <a:lnTo>
                  <a:pt x="50" y="355"/>
                </a:lnTo>
                <a:lnTo>
                  <a:pt x="40" y="364"/>
                </a:lnTo>
                <a:lnTo>
                  <a:pt x="32" y="374"/>
                </a:lnTo>
                <a:lnTo>
                  <a:pt x="25" y="384"/>
                </a:lnTo>
                <a:lnTo>
                  <a:pt x="18" y="395"/>
                </a:lnTo>
                <a:lnTo>
                  <a:pt x="12" y="406"/>
                </a:lnTo>
                <a:lnTo>
                  <a:pt x="8" y="417"/>
                </a:lnTo>
                <a:lnTo>
                  <a:pt x="4" y="429"/>
                </a:lnTo>
                <a:lnTo>
                  <a:pt x="1" y="442"/>
                </a:lnTo>
                <a:lnTo>
                  <a:pt x="0" y="454"/>
                </a:lnTo>
                <a:lnTo>
                  <a:pt x="0" y="468"/>
                </a:lnTo>
                <a:lnTo>
                  <a:pt x="0" y="468"/>
                </a:lnTo>
                <a:lnTo>
                  <a:pt x="0" y="484"/>
                </a:lnTo>
                <a:lnTo>
                  <a:pt x="4" y="501"/>
                </a:lnTo>
                <a:lnTo>
                  <a:pt x="8" y="517"/>
                </a:lnTo>
                <a:lnTo>
                  <a:pt x="15" y="533"/>
                </a:lnTo>
                <a:lnTo>
                  <a:pt x="23" y="548"/>
                </a:lnTo>
                <a:lnTo>
                  <a:pt x="33" y="562"/>
                </a:lnTo>
                <a:lnTo>
                  <a:pt x="44" y="574"/>
                </a:lnTo>
                <a:lnTo>
                  <a:pt x="57" y="586"/>
                </a:lnTo>
                <a:lnTo>
                  <a:pt x="70" y="598"/>
                </a:lnTo>
                <a:lnTo>
                  <a:pt x="86" y="607"/>
                </a:lnTo>
                <a:lnTo>
                  <a:pt x="101" y="615"/>
                </a:lnTo>
                <a:lnTo>
                  <a:pt x="119" y="622"/>
                </a:lnTo>
                <a:lnTo>
                  <a:pt x="137" y="628"/>
                </a:lnTo>
                <a:lnTo>
                  <a:pt x="155" y="632"/>
                </a:lnTo>
                <a:lnTo>
                  <a:pt x="174" y="635"/>
                </a:lnTo>
                <a:lnTo>
                  <a:pt x="195" y="636"/>
                </a:lnTo>
                <a:lnTo>
                  <a:pt x="195" y="636"/>
                </a:lnTo>
                <a:lnTo>
                  <a:pt x="205" y="636"/>
                </a:lnTo>
                <a:lnTo>
                  <a:pt x="462" y="629"/>
                </a:lnTo>
                <a:lnTo>
                  <a:pt x="462" y="629"/>
                </a:lnTo>
                <a:lnTo>
                  <a:pt x="575" y="629"/>
                </a:lnTo>
                <a:lnTo>
                  <a:pt x="575" y="629"/>
                </a:lnTo>
                <a:lnTo>
                  <a:pt x="853" y="629"/>
                </a:lnTo>
                <a:lnTo>
                  <a:pt x="853" y="629"/>
                </a:lnTo>
                <a:lnTo>
                  <a:pt x="870" y="628"/>
                </a:lnTo>
                <a:lnTo>
                  <a:pt x="886" y="625"/>
                </a:lnTo>
                <a:lnTo>
                  <a:pt x="903" y="621"/>
                </a:lnTo>
                <a:lnTo>
                  <a:pt x="918" y="615"/>
                </a:lnTo>
                <a:lnTo>
                  <a:pt x="932" y="609"/>
                </a:lnTo>
                <a:lnTo>
                  <a:pt x="946" y="600"/>
                </a:lnTo>
                <a:lnTo>
                  <a:pt x="958" y="591"/>
                </a:lnTo>
                <a:lnTo>
                  <a:pt x="969" y="580"/>
                </a:lnTo>
                <a:lnTo>
                  <a:pt x="980" y="567"/>
                </a:lnTo>
                <a:lnTo>
                  <a:pt x="988" y="555"/>
                </a:lnTo>
                <a:lnTo>
                  <a:pt x="997" y="541"/>
                </a:lnTo>
                <a:lnTo>
                  <a:pt x="1004" y="527"/>
                </a:lnTo>
                <a:lnTo>
                  <a:pt x="1009" y="512"/>
                </a:lnTo>
                <a:lnTo>
                  <a:pt x="1012" y="497"/>
                </a:lnTo>
                <a:lnTo>
                  <a:pt x="1015" y="480"/>
                </a:lnTo>
                <a:lnTo>
                  <a:pt x="1016" y="465"/>
                </a:lnTo>
                <a:lnTo>
                  <a:pt x="1016" y="465"/>
                </a:lnTo>
                <a:lnTo>
                  <a:pt x="1015" y="451"/>
                </a:lnTo>
                <a:lnTo>
                  <a:pt x="1013" y="439"/>
                </a:lnTo>
                <a:lnTo>
                  <a:pt x="1011" y="426"/>
                </a:lnTo>
                <a:lnTo>
                  <a:pt x="1006" y="414"/>
                </a:lnTo>
                <a:lnTo>
                  <a:pt x="1001" y="402"/>
                </a:lnTo>
                <a:lnTo>
                  <a:pt x="995" y="390"/>
                </a:lnTo>
                <a:lnTo>
                  <a:pt x="988" y="379"/>
                </a:lnTo>
                <a:lnTo>
                  <a:pt x="980" y="370"/>
                </a:lnTo>
                <a:lnTo>
                  <a:pt x="972" y="360"/>
                </a:lnTo>
                <a:lnTo>
                  <a:pt x="962" y="352"/>
                </a:lnTo>
                <a:lnTo>
                  <a:pt x="951" y="344"/>
                </a:lnTo>
                <a:lnTo>
                  <a:pt x="940" y="337"/>
                </a:lnTo>
                <a:lnTo>
                  <a:pt x="929" y="330"/>
                </a:lnTo>
                <a:lnTo>
                  <a:pt x="917" y="324"/>
                </a:lnTo>
                <a:lnTo>
                  <a:pt x="903" y="319"/>
                </a:lnTo>
                <a:lnTo>
                  <a:pt x="890" y="315"/>
                </a:lnTo>
                <a:lnTo>
                  <a:pt x="890" y="315"/>
                </a:lnTo>
                <a:close/>
              </a:path>
            </a:pathLst>
          </a:custGeom>
          <a:noFill/>
          <a:ln w="28575">
            <a:solidFill>
              <a:srgbClr val="000000"/>
            </a:solid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pic>
        <p:nvPicPr>
          <p:cNvPr id="73" name="Graphic 72">
            <a:extLst>
              <a:ext uri="{FF2B5EF4-FFF2-40B4-BE49-F238E27FC236}">
                <a16:creationId xmlns:a16="http://schemas.microsoft.com/office/drawing/2014/main" id="{D74CFF5F-0802-304F-9E77-B63B2FDEF10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9226" y="4329600"/>
            <a:ext cx="626831" cy="571224"/>
          </a:xfrm>
          <a:prstGeom prst="rect">
            <a:avLst/>
          </a:prstGeom>
        </p:spPr>
      </p:pic>
      <p:grpSp>
        <p:nvGrpSpPr>
          <p:cNvPr id="8" name="Group 7">
            <a:extLst>
              <a:ext uri="{FF2B5EF4-FFF2-40B4-BE49-F238E27FC236}">
                <a16:creationId xmlns:a16="http://schemas.microsoft.com/office/drawing/2014/main" id="{345E5175-99B2-4EBD-A824-3536BA4DC019}"/>
              </a:ext>
            </a:extLst>
          </p:cNvPr>
          <p:cNvGrpSpPr/>
          <p:nvPr/>
        </p:nvGrpSpPr>
        <p:grpSpPr>
          <a:xfrm>
            <a:off x="1984664" y="4274615"/>
            <a:ext cx="760927" cy="681192"/>
            <a:chOff x="1989090" y="4050616"/>
            <a:chExt cx="761035" cy="681288"/>
          </a:xfrm>
          <a:solidFill>
            <a:srgbClr val="000000"/>
          </a:solidFill>
        </p:grpSpPr>
        <p:sp>
          <p:nvSpPr>
            <p:cNvPr id="74" name="Freeform 5">
              <a:extLst>
                <a:ext uri="{FF2B5EF4-FFF2-40B4-BE49-F238E27FC236}">
                  <a16:creationId xmlns:a16="http://schemas.microsoft.com/office/drawing/2014/main" id="{CCE6DAAB-2669-E045-B147-4FD39B9D19F6}"/>
                </a:ext>
              </a:extLst>
            </p:cNvPr>
            <p:cNvSpPr>
              <a:spLocks/>
            </p:cNvSpPr>
            <p:nvPr/>
          </p:nvSpPr>
          <p:spPr bwMode="auto">
            <a:xfrm>
              <a:off x="1989090" y="4050616"/>
              <a:ext cx="761035" cy="531641"/>
            </a:xfrm>
            <a:custGeom>
              <a:avLst/>
              <a:gdLst>
                <a:gd name="T0" fmla="*/ 0 w 661"/>
                <a:gd name="T1" fmla="*/ 304 h 456"/>
                <a:gd name="T2" fmla="*/ 82 w 661"/>
                <a:gd name="T3" fmla="*/ 192 h 456"/>
                <a:gd name="T4" fmla="*/ 93 w 661"/>
                <a:gd name="T5" fmla="*/ 179 h 456"/>
                <a:gd name="T6" fmla="*/ 125 w 661"/>
                <a:gd name="T7" fmla="*/ 87 h 456"/>
                <a:gd name="T8" fmla="*/ 209 w 661"/>
                <a:gd name="T9" fmla="*/ 16 h 456"/>
                <a:gd name="T10" fmla="*/ 294 w 661"/>
                <a:gd name="T11" fmla="*/ 0 h 456"/>
                <a:gd name="T12" fmla="*/ 393 w 661"/>
                <a:gd name="T13" fmla="*/ 34 h 456"/>
                <a:gd name="T14" fmla="*/ 458 w 661"/>
                <a:gd name="T15" fmla="*/ 106 h 456"/>
                <a:gd name="T16" fmla="*/ 466 w 661"/>
                <a:gd name="T17" fmla="*/ 111 h 456"/>
                <a:gd name="T18" fmla="*/ 494 w 661"/>
                <a:gd name="T19" fmla="*/ 112 h 456"/>
                <a:gd name="T20" fmla="*/ 647 w 661"/>
                <a:gd name="T21" fmla="*/ 218 h 456"/>
                <a:gd name="T22" fmla="*/ 660 w 661"/>
                <a:gd name="T23" fmla="*/ 276 h 456"/>
                <a:gd name="T24" fmla="*/ 655 w 661"/>
                <a:gd name="T25" fmla="*/ 328 h 456"/>
                <a:gd name="T26" fmla="*/ 609 w 661"/>
                <a:gd name="T27" fmla="*/ 411 h 456"/>
                <a:gd name="T28" fmla="*/ 566 w 661"/>
                <a:gd name="T29" fmla="*/ 442 h 456"/>
                <a:gd name="T30" fmla="*/ 551 w 661"/>
                <a:gd name="T31" fmla="*/ 442 h 456"/>
                <a:gd name="T32" fmla="*/ 553 w 661"/>
                <a:gd name="T33" fmla="*/ 423 h 456"/>
                <a:gd name="T34" fmla="*/ 601 w 661"/>
                <a:gd name="T35" fmla="*/ 385 h 456"/>
                <a:gd name="T36" fmla="*/ 634 w 661"/>
                <a:gd name="T37" fmla="*/ 319 h 456"/>
                <a:gd name="T38" fmla="*/ 637 w 661"/>
                <a:gd name="T39" fmla="*/ 281 h 456"/>
                <a:gd name="T40" fmla="*/ 610 w 661"/>
                <a:gd name="T41" fmla="*/ 197 h 456"/>
                <a:gd name="T42" fmla="*/ 531 w 661"/>
                <a:gd name="T43" fmla="*/ 140 h 456"/>
                <a:gd name="T44" fmla="*/ 492 w 661"/>
                <a:gd name="T45" fmla="*/ 136 h 456"/>
                <a:gd name="T46" fmla="*/ 454 w 661"/>
                <a:gd name="T47" fmla="*/ 136 h 456"/>
                <a:gd name="T48" fmla="*/ 442 w 661"/>
                <a:gd name="T49" fmla="*/ 129 h 456"/>
                <a:gd name="T50" fmla="*/ 414 w 661"/>
                <a:gd name="T51" fmla="*/ 83 h 456"/>
                <a:gd name="T52" fmla="*/ 351 w 661"/>
                <a:gd name="T53" fmla="*/ 36 h 456"/>
                <a:gd name="T54" fmla="*/ 285 w 661"/>
                <a:gd name="T55" fmla="*/ 22 h 456"/>
                <a:gd name="T56" fmla="*/ 181 w 661"/>
                <a:gd name="T57" fmla="*/ 59 h 456"/>
                <a:gd name="T58" fmla="*/ 131 w 661"/>
                <a:gd name="T59" fmla="*/ 122 h 456"/>
                <a:gd name="T60" fmla="*/ 117 w 661"/>
                <a:gd name="T61" fmla="*/ 168 h 456"/>
                <a:gd name="T62" fmla="*/ 114 w 661"/>
                <a:gd name="T63" fmla="*/ 201 h 456"/>
                <a:gd name="T64" fmla="*/ 108 w 661"/>
                <a:gd name="T65" fmla="*/ 207 h 456"/>
                <a:gd name="T66" fmla="*/ 28 w 661"/>
                <a:gd name="T67" fmla="*/ 286 h 456"/>
                <a:gd name="T68" fmla="*/ 58 w 661"/>
                <a:gd name="T69" fmla="*/ 405 h 456"/>
                <a:gd name="T70" fmla="*/ 101 w 661"/>
                <a:gd name="T71" fmla="*/ 431 h 456"/>
                <a:gd name="T72" fmla="*/ 111 w 661"/>
                <a:gd name="T73" fmla="*/ 449 h 456"/>
                <a:gd name="T74" fmla="*/ 94 w 661"/>
                <a:gd name="T75" fmla="*/ 454 h 456"/>
                <a:gd name="T76" fmla="*/ 7 w 661"/>
                <a:gd name="T77" fmla="*/ 365 h 456"/>
                <a:gd name="T78" fmla="*/ 0 w 661"/>
                <a:gd name="T79" fmla="*/ 330 h 456"/>
                <a:gd name="T80" fmla="*/ 0 w 661"/>
                <a:gd name="T81" fmla="*/ 3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1" h="456">
                  <a:moveTo>
                    <a:pt x="0" y="304"/>
                  </a:moveTo>
                  <a:cubicBezTo>
                    <a:pt x="6" y="251"/>
                    <a:pt x="34" y="214"/>
                    <a:pt x="82" y="192"/>
                  </a:cubicBezTo>
                  <a:cubicBezTo>
                    <a:pt x="88" y="189"/>
                    <a:pt x="92" y="186"/>
                    <a:pt x="93" y="179"/>
                  </a:cubicBezTo>
                  <a:cubicBezTo>
                    <a:pt x="94" y="145"/>
                    <a:pt x="106" y="115"/>
                    <a:pt x="125" y="87"/>
                  </a:cubicBezTo>
                  <a:cubicBezTo>
                    <a:pt x="146" y="55"/>
                    <a:pt x="174" y="31"/>
                    <a:pt x="209" y="16"/>
                  </a:cubicBezTo>
                  <a:cubicBezTo>
                    <a:pt x="224" y="9"/>
                    <a:pt x="243" y="0"/>
                    <a:pt x="294" y="0"/>
                  </a:cubicBezTo>
                  <a:cubicBezTo>
                    <a:pt x="330" y="0"/>
                    <a:pt x="363" y="13"/>
                    <a:pt x="393" y="34"/>
                  </a:cubicBezTo>
                  <a:cubicBezTo>
                    <a:pt x="421" y="52"/>
                    <a:pt x="442" y="77"/>
                    <a:pt x="458" y="106"/>
                  </a:cubicBezTo>
                  <a:cubicBezTo>
                    <a:pt x="459" y="109"/>
                    <a:pt x="463" y="111"/>
                    <a:pt x="466" y="111"/>
                  </a:cubicBezTo>
                  <a:cubicBezTo>
                    <a:pt x="475" y="112"/>
                    <a:pt x="485" y="112"/>
                    <a:pt x="494" y="112"/>
                  </a:cubicBezTo>
                  <a:cubicBezTo>
                    <a:pt x="561" y="112"/>
                    <a:pt x="622" y="154"/>
                    <a:pt x="647" y="218"/>
                  </a:cubicBezTo>
                  <a:cubicBezTo>
                    <a:pt x="654" y="236"/>
                    <a:pt x="658" y="255"/>
                    <a:pt x="660" y="276"/>
                  </a:cubicBezTo>
                  <a:cubicBezTo>
                    <a:pt x="661" y="294"/>
                    <a:pt x="660" y="311"/>
                    <a:pt x="655" y="328"/>
                  </a:cubicBezTo>
                  <a:cubicBezTo>
                    <a:pt x="647" y="360"/>
                    <a:pt x="632" y="388"/>
                    <a:pt x="609" y="411"/>
                  </a:cubicBezTo>
                  <a:cubicBezTo>
                    <a:pt x="596" y="424"/>
                    <a:pt x="582" y="435"/>
                    <a:pt x="566" y="442"/>
                  </a:cubicBezTo>
                  <a:cubicBezTo>
                    <a:pt x="561" y="444"/>
                    <a:pt x="555" y="444"/>
                    <a:pt x="551" y="442"/>
                  </a:cubicBezTo>
                  <a:cubicBezTo>
                    <a:pt x="542" y="438"/>
                    <a:pt x="544" y="428"/>
                    <a:pt x="553" y="423"/>
                  </a:cubicBezTo>
                  <a:cubicBezTo>
                    <a:pt x="571" y="414"/>
                    <a:pt x="587" y="401"/>
                    <a:pt x="601" y="385"/>
                  </a:cubicBezTo>
                  <a:cubicBezTo>
                    <a:pt x="618" y="366"/>
                    <a:pt x="629" y="344"/>
                    <a:pt x="634" y="319"/>
                  </a:cubicBezTo>
                  <a:cubicBezTo>
                    <a:pt x="636" y="307"/>
                    <a:pt x="637" y="293"/>
                    <a:pt x="637" y="281"/>
                  </a:cubicBezTo>
                  <a:cubicBezTo>
                    <a:pt x="637" y="250"/>
                    <a:pt x="627" y="222"/>
                    <a:pt x="610" y="197"/>
                  </a:cubicBezTo>
                  <a:cubicBezTo>
                    <a:pt x="590" y="169"/>
                    <a:pt x="563" y="150"/>
                    <a:pt x="531" y="140"/>
                  </a:cubicBezTo>
                  <a:cubicBezTo>
                    <a:pt x="519" y="136"/>
                    <a:pt x="505" y="136"/>
                    <a:pt x="492" y="136"/>
                  </a:cubicBezTo>
                  <a:cubicBezTo>
                    <a:pt x="479" y="135"/>
                    <a:pt x="467" y="136"/>
                    <a:pt x="454" y="136"/>
                  </a:cubicBezTo>
                  <a:cubicBezTo>
                    <a:pt x="447" y="137"/>
                    <a:pt x="445" y="134"/>
                    <a:pt x="442" y="129"/>
                  </a:cubicBezTo>
                  <a:cubicBezTo>
                    <a:pt x="435" y="112"/>
                    <a:pt x="426" y="97"/>
                    <a:pt x="414" y="83"/>
                  </a:cubicBezTo>
                  <a:cubicBezTo>
                    <a:pt x="397" y="62"/>
                    <a:pt x="375" y="47"/>
                    <a:pt x="351" y="36"/>
                  </a:cubicBezTo>
                  <a:cubicBezTo>
                    <a:pt x="330" y="26"/>
                    <a:pt x="307" y="22"/>
                    <a:pt x="285" y="22"/>
                  </a:cubicBezTo>
                  <a:cubicBezTo>
                    <a:pt x="247" y="22"/>
                    <a:pt x="212" y="35"/>
                    <a:pt x="181" y="59"/>
                  </a:cubicBezTo>
                  <a:cubicBezTo>
                    <a:pt x="159" y="76"/>
                    <a:pt x="142" y="97"/>
                    <a:pt x="131" y="122"/>
                  </a:cubicBezTo>
                  <a:cubicBezTo>
                    <a:pt x="125" y="137"/>
                    <a:pt x="121" y="152"/>
                    <a:pt x="117" y="168"/>
                  </a:cubicBezTo>
                  <a:cubicBezTo>
                    <a:pt x="115" y="179"/>
                    <a:pt x="115" y="190"/>
                    <a:pt x="114" y="201"/>
                  </a:cubicBezTo>
                  <a:cubicBezTo>
                    <a:pt x="113" y="203"/>
                    <a:pt x="111" y="207"/>
                    <a:pt x="108" y="207"/>
                  </a:cubicBezTo>
                  <a:cubicBezTo>
                    <a:pt x="67" y="218"/>
                    <a:pt x="40" y="245"/>
                    <a:pt x="28" y="286"/>
                  </a:cubicBezTo>
                  <a:cubicBezTo>
                    <a:pt x="13" y="332"/>
                    <a:pt x="26" y="371"/>
                    <a:pt x="58" y="405"/>
                  </a:cubicBezTo>
                  <a:cubicBezTo>
                    <a:pt x="70" y="418"/>
                    <a:pt x="85" y="426"/>
                    <a:pt x="101" y="431"/>
                  </a:cubicBezTo>
                  <a:cubicBezTo>
                    <a:pt x="110" y="434"/>
                    <a:pt x="113" y="440"/>
                    <a:pt x="111" y="449"/>
                  </a:cubicBezTo>
                  <a:cubicBezTo>
                    <a:pt x="109" y="454"/>
                    <a:pt x="102" y="456"/>
                    <a:pt x="94" y="454"/>
                  </a:cubicBezTo>
                  <a:cubicBezTo>
                    <a:pt x="50" y="439"/>
                    <a:pt x="21" y="409"/>
                    <a:pt x="7" y="365"/>
                  </a:cubicBezTo>
                  <a:cubicBezTo>
                    <a:pt x="3" y="354"/>
                    <a:pt x="2" y="348"/>
                    <a:pt x="0" y="330"/>
                  </a:cubicBezTo>
                  <a:cubicBezTo>
                    <a:pt x="0" y="327"/>
                    <a:pt x="0" y="306"/>
                    <a:pt x="0" y="304"/>
                  </a:cubicBezTo>
                  <a:close/>
                </a:path>
              </a:pathLst>
            </a:custGeom>
            <a:grpFill/>
            <a:ln>
              <a:solidFill>
                <a:srgbClr val="000000"/>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5" name="Freeform 6">
              <a:extLst>
                <a:ext uri="{FF2B5EF4-FFF2-40B4-BE49-F238E27FC236}">
                  <a16:creationId xmlns:a16="http://schemas.microsoft.com/office/drawing/2014/main" id="{83B3AC76-A723-AA45-A6A1-F04C1FC3E69B}"/>
                </a:ext>
              </a:extLst>
            </p:cNvPr>
            <p:cNvSpPr>
              <a:spLocks noEditPoints="1"/>
            </p:cNvSpPr>
            <p:nvPr/>
          </p:nvSpPr>
          <p:spPr bwMode="auto">
            <a:xfrm>
              <a:off x="2166304" y="4243582"/>
              <a:ext cx="410546" cy="488322"/>
            </a:xfrm>
            <a:custGeom>
              <a:avLst/>
              <a:gdLst>
                <a:gd name="T0" fmla="*/ 355 w 356"/>
                <a:gd name="T1" fmla="*/ 111 h 419"/>
                <a:gd name="T2" fmla="*/ 354 w 356"/>
                <a:gd name="T3" fmla="*/ 307 h 419"/>
                <a:gd name="T4" fmla="*/ 349 w 356"/>
                <a:gd name="T5" fmla="*/ 318 h 419"/>
                <a:gd name="T6" fmla="*/ 255 w 356"/>
                <a:gd name="T7" fmla="*/ 374 h 419"/>
                <a:gd name="T8" fmla="*/ 184 w 356"/>
                <a:gd name="T9" fmla="*/ 417 h 419"/>
                <a:gd name="T10" fmla="*/ 173 w 356"/>
                <a:gd name="T11" fmla="*/ 417 h 419"/>
                <a:gd name="T12" fmla="*/ 83 w 356"/>
                <a:gd name="T13" fmla="*/ 363 h 419"/>
                <a:gd name="T14" fmla="*/ 7 w 356"/>
                <a:gd name="T15" fmla="*/ 318 h 419"/>
                <a:gd name="T16" fmla="*/ 0 w 356"/>
                <a:gd name="T17" fmla="*/ 307 h 419"/>
                <a:gd name="T18" fmla="*/ 0 w 356"/>
                <a:gd name="T19" fmla="*/ 112 h 419"/>
                <a:gd name="T20" fmla="*/ 7 w 356"/>
                <a:gd name="T21" fmla="*/ 100 h 419"/>
                <a:gd name="T22" fmla="*/ 157 w 356"/>
                <a:gd name="T23" fmla="*/ 11 h 419"/>
                <a:gd name="T24" fmla="*/ 173 w 356"/>
                <a:gd name="T25" fmla="*/ 1 h 419"/>
                <a:gd name="T26" fmla="*/ 183 w 356"/>
                <a:gd name="T27" fmla="*/ 2 h 419"/>
                <a:gd name="T28" fmla="*/ 289 w 356"/>
                <a:gd name="T29" fmla="*/ 64 h 419"/>
                <a:gd name="T30" fmla="*/ 350 w 356"/>
                <a:gd name="T31" fmla="*/ 100 h 419"/>
                <a:gd name="T32" fmla="*/ 355 w 356"/>
                <a:gd name="T33" fmla="*/ 111 h 419"/>
                <a:gd name="T34" fmla="*/ 26 w 356"/>
                <a:gd name="T35" fmla="*/ 133 h 419"/>
                <a:gd name="T36" fmla="*/ 25 w 356"/>
                <a:gd name="T37" fmla="*/ 140 h 419"/>
                <a:gd name="T38" fmla="*/ 25 w 356"/>
                <a:gd name="T39" fmla="*/ 295 h 419"/>
                <a:gd name="T40" fmla="*/ 32 w 356"/>
                <a:gd name="T41" fmla="*/ 305 h 419"/>
                <a:gd name="T42" fmla="*/ 87 w 356"/>
                <a:gd name="T43" fmla="*/ 338 h 419"/>
                <a:gd name="T44" fmla="*/ 164 w 356"/>
                <a:gd name="T45" fmla="*/ 384 h 419"/>
                <a:gd name="T46" fmla="*/ 175 w 356"/>
                <a:gd name="T47" fmla="*/ 379 h 419"/>
                <a:gd name="T48" fmla="*/ 175 w 356"/>
                <a:gd name="T49" fmla="*/ 223 h 419"/>
                <a:gd name="T50" fmla="*/ 169 w 356"/>
                <a:gd name="T51" fmla="*/ 211 h 419"/>
                <a:gd name="T52" fmla="*/ 33 w 356"/>
                <a:gd name="T53" fmla="*/ 135 h 419"/>
                <a:gd name="T54" fmla="*/ 26 w 356"/>
                <a:gd name="T55" fmla="*/ 133 h 419"/>
                <a:gd name="T56" fmla="*/ 189 w 356"/>
                <a:gd name="T57" fmla="*/ 385 h 419"/>
                <a:gd name="T58" fmla="*/ 197 w 356"/>
                <a:gd name="T59" fmla="*/ 381 h 419"/>
                <a:gd name="T60" fmla="*/ 325 w 356"/>
                <a:gd name="T61" fmla="*/ 305 h 419"/>
                <a:gd name="T62" fmla="*/ 332 w 356"/>
                <a:gd name="T63" fmla="*/ 294 h 419"/>
                <a:gd name="T64" fmla="*/ 332 w 356"/>
                <a:gd name="T65" fmla="*/ 137 h 419"/>
                <a:gd name="T66" fmla="*/ 199 w 356"/>
                <a:gd name="T67" fmla="*/ 208 h 419"/>
                <a:gd name="T68" fmla="*/ 187 w 356"/>
                <a:gd name="T69" fmla="*/ 228 h 419"/>
                <a:gd name="T70" fmla="*/ 188 w 356"/>
                <a:gd name="T71" fmla="*/ 368 h 419"/>
                <a:gd name="T72" fmla="*/ 189 w 356"/>
                <a:gd name="T73" fmla="*/ 385 h 419"/>
                <a:gd name="T74" fmla="*/ 179 w 356"/>
                <a:gd name="T75" fmla="*/ 27 h 419"/>
                <a:gd name="T76" fmla="*/ 172 w 356"/>
                <a:gd name="T77" fmla="*/ 31 h 419"/>
                <a:gd name="T78" fmla="*/ 45 w 356"/>
                <a:gd name="T79" fmla="*/ 106 h 419"/>
                <a:gd name="T80" fmla="*/ 46 w 356"/>
                <a:gd name="T81" fmla="*/ 116 h 419"/>
                <a:gd name="T82" fmla="*/ 79 w 356"/>
                <a:gd name="T83" fmla="*/ 135 h 419"/>
                <a:gd name="T84" fmla="*/ 176 w 356"/>
                <a:gd name="T85" fmla="*/ 190 h 419"/>
                <a:gd name="T86" fmla="*/ 187 w 356"/>
                <a:gd name="T87" fmla="*/ 189 h 419"/>
                <a:gd name="T88" fmla="*/ 229 w 356"/>
                <a:gd name="T89" fmla="*/ 166 h 419"/>
                <a:gd name="T90" fmla="*/ 313 w 356"/>
                <a:gd name="T91" fmla="*/ 119 h 419"/>
                <a:gd name="T92" fmla="*/ 315 w 356"/>
                <a:gd name="T93" fmla="*/ 108 h 419"/>
                <a:gd name="T94" fmla="*/ 184 w 356"/>
                <a:gd name="T95" fmla="*/ 29 h 419"/>
                <a:gd name="T96" fmla="*/ 179 w 356"/>
                <a:gd name="T97" fmla="*/ 2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6" h="419">
                  <a:moveTo>
                    <a:pt x="355" y="111"/>
                  </a:moveTo>
                  <a:cubicBezTo>
                    <a:pt x="355" y="176"/>
                    <a:pt x="355" y="242"/>
                    <a:pt x="354" y="307"/>
                  </a:cubicBezTo>
                  <a:cubicBezTo>
                    <a:pt x="354" y="311"/>
                    <a:pt x="352" y="316"/>
                    <a:pt x="349" y="318"/>
                  </a:cubicBezTo>
                  <a:cubicBezTo>
                    <a:pt x="318" y="337"/>
                    <a:pt x="286" y="355"/>
                    <a:pt x="255" y="374"/>
                  </a:cubicBezTo>
                  <a:cubicBezTo>
                    <a:pt x="232" y="388"/>
                    <a:pt x="208" y="403"/>
                    <a:pt x="184" y="417"/>
                  </a:cubicBezTo>
                  <a:cubicBezTo>
                    <a:pt x="181" y="418"/>
                    <a:pt x="176" y="419"/>
                    <a:pt x="173" y="417"/>
                  </a:cubicBezTo>
                  <a:cubicBezTo>
                    <a:pt x="143" y="399"/>
                    <a:pt x="113" y="381"/>
                    <a:pt x="83" y="363"/>
                  </a:cubicBezTo>
                  <a:cubicBezTo>
                    <a:pt x="58" y="348"/>
                    <a:pt x="33" y="333"/>
                    <a:pt x="7" y="318"/>
                  </a:cubicBezTo>
                  <a:cubicBezTo>
                    <a:pt x="2" y="315"/>
                    <a:pt x="0" y="312"/>
                    <a:pt x="0" y="307"/>
                  </a:cubicBezTo>
                  <a:cubicBezTo>
                    <a:pt x="0" y="242"/>
                    <a:pt x="0" y="177"/>
                    <a:pt x="0" y="112"/>
                  </a:cubicBezTo>
                  <a:cubicBezTo>
                    <a:pt x="0" y="106"/>
                    <a:pt x="2" y="103"/>
                    <a:pt x="7" y="100"/>
                  </a:cubicBezTo>
                  <a:cubicBezTo>
                    <a:pt x="57" y="71"/>
                    <a:pt x="107" y="41"/>
                    <a:pt x="157" y="11"/>
                  </a:cubicBezTo>
                  <a:cubicBezTo>
                    <a:pt x="162" y="8"/>
                    <a:pt x="168" y="4"/>
                    <a:pt x="173" y="1"/>
                  </a:cubicBezTo>
                  <a:cubicBezTo>
                    <a:pt x="176" y="0"/>
                    <a:pt x="181" y="0"/>
                    <a:pt x="183" y="2"/>
                  </a:cubicBezTo>
                  <a:cubicBezTo>
                    <a:pt x="219" y="22"/>
                    <a:pt x="254" y="43"/>
                    <a:pt x="289" y="64"/>
                  </a:cubicBezTo>
                  <a:cubicBezTo>
                    <a:pt x="309" y="76"/>
                    <a:pt x="329" y="88"/>
                    <a:pt x="350" y="100"/>
                  </a:cubicBezTo>
                  <a:cubicBezTo>
                    <a:pt x="353" y="102"/>
                    <a:pt x="356" y="111"/>
                    <a:pt x="355" y="111"/>
                  </a:cubicBezTo>
                  <a:close/>
                  <a:moveTo>
                    <a:pt x="26" y="133"/>
                  </a:moveTo>
                  <a:cubicBezTo>
                    <a:pt x="26" y="136"/>
                    <a:pt x="25" y="138"/>
                    <a:pt x="25" y="140"/>
                  </a:cubicBezTo>
                  <a:cubicBezTo>
                    <a:pt x="25" y="192"/>
                    <a:pt x="25" y="243"/>
                    <a:pt x="25" y="295"/>
                  </a:cubicBezTo>
                  <a:cubicBezTo>
                    <a:pt x="25" y="300"/>
                    <a:pt x="28" y="303"/>
                    <a:pt x="32" y="305"/>
                  </a:cubicBezTo>
                  <a:cubicBezTo>
                    <a:pt x="50" y="316"/>
                    <a:pt x="68" y="327"/>
                    <a:pt x="87" y="338"/>
                  </a:cubicBezTo>
                  <a:cubicBezTo>
                    <a:pt x="112" y="353"/>
                    <a:pt x="138" y="369"/>
                    <a:pt x="164" y="384"/>
                  </a:cubicBezTo>
                  <a:cubicBezTo>
                    <a:pt x="172" y="389"/>
                    <a:pt x="175" y="388"/>
                    <a:pt x="175" y="379"/>
                  </a:cubicBezTo>
                  <a:cubicBezTo>
                    <a:pt x="175" y="327"/>
                    <a:pt x="175" y="275"/>
                    <a:pt x="175" y="223"/>
                  </a:cubicBezTo>
                  <a:cubicBezTo>
                    <a:pt x="175" y="217"/>
                    <a:pt x="173" y="214"/>
                    <a:pt x="169" y="211"/>
                  </a:cubicBezTo>
                  <a:cubicBezTo>
                    <a:pt x="123" y="186"/>
                    <a:pt x="78" y="161"/>
                    <a:pt x="33" y="135"/>
                  </a:cubicBezTo>
                  <a:cubicBezTo>
                    <a:pt x="31" y="134"/>
                    <a:pt x="29" y="134"/>
                    <a:pt x="26" y="133"/>
                  </a:cubicBezTo>
                  <a:close/>
                  <a:moveTo>
                    <a:pt x="189" y="385"/>
                  </a:moveTo>
                  <a:cubicBezTo>
                    <a:pt x="192" y="383"/>
                    <a:pt x="195" y="382"/>
                    <a:pt x="197" y="381"/>
                  </a:cubicBezTo>
                  <a:cubicBezTo>
                    <a:pt x="217" y="369"/>
                    <a:pt x="303" y="318"/>
                    <a:pt x="325" y="305"/>
                  </a:cubicBezTo>
                  <a:cubicBezTo>
                    <a:pt x="330" y="303"/>
                    <a:pt x="332" y="300"/>
                    <a:pt x="332" y="294"/>
                  </a:cubicBezTo>
                  <a:cubicBezTo>
                    <a:pt x="332" y="244"/>
                    <a:pt x="332" y="140"/>
                    <a:pt x="332" y="137"/>
                  </a:cubicBezTo>
                  <a:cubicBezTo>
                    <a:pt x="328" y="138"/>
                    <a:pt x="240" y="186"/>
                    <a:pt x="199" y="208"/>
                  </a:cubicBezTo>
                  <a:cubicBezTo>
                    <a:pt x="190" y="213"/>
                    <a:pt x="187" y="219"/>
                    <a:pt x="187" y="228"/>
                  </a:cubicBezTo>
                  <a:cubicBezTo>
                    <a:pt x="188" y="275"/>
                    <a:pt x="188" y="322"/>
                    <a:pt x="188" y="368"/>
                  </a:cubicBezTo>
                  <a:cubicBezTo>
                    <a:pt x="188" y="374"/>
                    <a:pt x="188" y="379"/>
                    <a:pt x="189" y="385"/>
                  </a:cubicBezTo>
                  <a:close/>
                  <a:moveTo>
                    <a:pt x="179" y="27"/>
                  </a:moveTo>
                  <a:cubicBezTo>
                    <a:pt x="177" y="28"/>
                    <a:pt x="174" y="29"/>
                    <a:pt x="172" y="31"/>
                  </a:cubicBezTo>
                  <a:cubicBezTo>
                    <a:pt x="130" y="56"/>
                    <a:pt x="88" y="81"/>
                    <a:pt x="45" y="106"/>
                  </a:cubicBezTo>
                  <a:cubicBezTo>
                    <a:pt x="38" y="110"/>
                    <a:pt x="38" y="112"/>
                    <a:pt x="46" y="116"/>
                  </a:cubicBezTo>
                  <a:cubicBezTo>
                    <a:pt x="57" y="123"/>
                    <a:pt x="68" y="129"/>
                    <a:pt x="79" y="135"/>
                  </a:cubicBezTo>
                  <a:cubicBezTo>
                    <a:pt x="111" y="153"/>
                    <a:pt x="144" y="171"/>
                    <a:pt x="176" y="190"/>
                  </a:cubicBezTo>
                  <a:cubicBezTo>
                    <a:pt x="180" y="192"/>
                    <a:pt x="184" y="191"/>
                    <a:pt x="187" y="189"/>
                  </a:cubicBezTo>
                  <a:cubicBezTo>
                    <a:pt x="201" y="181"/>
                    <a:pt x="215" y="174"/>
                    <a:pt x="229" y="166"/>
                  </a:cubicBezTo>
                  <a:cubicBezTo>
                    <a:pt x="257" y="150"/>
                    <a:pt x="285" y="135"/>
                    <a:pt x="313" y="119"/>
                  </a:cubicBezTo>
                  <a:cubicBezTo>
                    <a:pt x="321" y="115"/>
                    <a:pt x="322" y="112"/>
                    <a:pt x="315" y="108"/>
                  </a:cubicBezTo>
                  <a:cubicBezTo>
                    <a:pt x="271" y="82"/>
                    <a:pt x="228" y="55"/>
                    <a:pt x="184" y="29"/>
                  </a:cubicBezTo>
                  <a:cubicBezTo>
                    <a:pt x="183" y="28"/>
                    <a:pt x="181" y="28"/>
                    <a:pt x="179" y="27"/>
                  </a:cubicBezTo>
                  <a:close/>
                </a:path>
              </a:pathLst>
            </a:custGeom>
            <a:grpFill/>
            <a:ln>
              <a:solidFill>
                <a:srgbClr val="000000"/>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grpSp>
      <p:grpSp>
        <p:nvGrpSpPr>
          <p:cNvPr id="87" name="Group 86">
            <a:extLst>
              <a:ext uri="{FF2B5EF4-FFF2-40B4-BE49-F238E27FC236}">
                <a16:creationId xmlns:a16="http://schemas.microsoft.com/office/drawing/2014/main" id="{9B3BDF1D-53DD-4ED4-B981-8163E5BA115E}"/>
              </a:ext>
            </a:extLst>
          </p:cNvPr>
          <p:cNvGrpSpPr/>
          <p:nvPr/>
        </p:nvGrpSpPr>
        <p:grpSpPr>
          <a:xfrm>
            <a:off x="5673469" y="2213452"/>
            <a:ext cx="986036" cy="591027"/>
            <a:chOff x="6443663" y="-1544638"/>
            <a:chExt cx="2108201" cy="1263650"/>
          </a:xfrm>
          <a:solidFill>
            <a:srgbClr val="000000"/>
          </a:solidFill>
        </p:grpSpPr>
        <p:sp>
          <p:nvSpPr>
            <p:cNvPr id="35" name="Freeform 5">
              <a:extLst>
                <a:ext uri="{FF2B5EF4-FFF2-40B4-BE49-F238E27FC236}">
                  <a16:creationId xmlns:a16="http://schemas.microsoft.com/office/drawing/2014/main" id="{96035E8A-4BD1-4ADF-A329-8EEB840B69D7}"/>
                </a:ext>
              </a:extLst>
            </p:cNvPr>
            <p:cNvSpPr>
              <a:spLocks/>
            </p:cNvSpPr>
            <p:nvPr/>
          </p:nvSpPr>
          <p:spPr bwMode="auto">
            <a:xfrm>
              <a:off x="7256463" y="-1530351"/>
              <a:ext cx="444500" cy="330200"/>
            </a:xfrm>
            <a:custGeom>
              <a:avLst/>
              <a:gdLst>
                <a:gd name="T0" fmla="*/ 28 w 130"/>
                <a:gd name="T1" fmla="*/ 87 h 93"/>
                <a:gd name="T2" fmla="*/ 1 w 130"/>
                <a:gd name="T3" fmla="*/ 10 h 93"/>
                <a:gd name="T4" fmla="*/ 0 w 130"/>
                <a:gd name="T5" fmla="*/ 7 h 93"/>
                <a:gd name="T6" fmla="*/ 7 w 130"/>
                <a:gd name="T7" fmla="*/ 0 h 93"/>
                <a:gd name="T8" fmla="*/ 14 w 130"/>
                <a:gd name="T9" fmla="*/ 6 h 93"/>
                <a:gd name="T10" fmla="*/ 36 w 130"/>
                <a:gd name="T11" fmla="*/ 72 h 93"/>
                <a:gd name="T12" fmla="*/ 58 w 130"/>
                <a:gd name="T13" fmla="*/ 5 h 93"/>
                <a:gd name="T14" fmla="*/ 65 w 130"/>
                <a:gd name="T15" fmla="*/ 0 h 93"/>
                <a:gd name="T16" fmla="*/ 65 w 130"/>
                <a:gd name="T17" fmla="*/ 0 h 93"/>
                <a:gd name="T18" fmla="*/ 72 w 130"/>
                <a:gd name="T19" fmla="*/ 5 h 93"/>
                <a:gd name="T20" fmla="*/ 95 w 130"/>
                <a:gd name="T21" fmla="*/ 72 h 93"/>
                <a:gd name="T22" fmla="*/ 117 w 130"/>
                <a:gd name="T23" fmla="*/ 5 h 93"/>
                <a:gd name="T24" fmla="*/ 123 w 130"/>
                <a:gd name="T25" fmla="*/ 0 h 93"/>
                <a:gd name="T26" fmla="*/ 130 w 130"/>
                <a:gd name="T27" fmla="*/ 6 h 93"/>
                <a:gd name="T28" fmla="*/ 129 w 130"/>
                <a:gd name="T29" fmla="*/ 10 h 93"/>
                <a:gd name="T30" fmla="*/ 102 w 130"/>
                <a:gd name="T31" fmla="*/ 87 h 93"/>
                <a:gd name="T32" fmla="*/ 95 w 130"/>
                <a:gd name="T33" fmla="*/ 93 h 93"/>
                <a:gd name="T34" fmla="*/ 94 w 130"/>
                <a:gd name="T35" fmla="*/ 93 h 93"/>
                <a:gd name="T36" fmla="*/ 87 w 130"/>
                <a:gd name="T37" fmla="*/ 87 h 93"/>
                <a:gd name="T38" fmla="*/ 65 w 130"/>
                <a:gd name="T39" fmla="*/ 22 h 93"/>
                <a:gd name="T40" fmla="*/ 43 w 130"/>
                <a:gd name="T41" fmla="*/ 87 h 93"/>
                <a:gd name="T42" fmla="*/ 36 w 130"/>
                <a:gd name="T43" fmla="*/ 93 h 93"/>
                <a:gd name="T44" fmla="*/ 35 w 130"/>
                <a:gd name="T45" fmla="*/ 93 h 93"/>
                <a:gd name="T46" fmla="*/ 28 w 130"/>
                <a:gd name="T4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93">
                  <a:moveTo>
                    <a:pt x="28" y="87"/>
                  </a:moveTo>
                  <a:cubicBezTo>
                    <a:pt x="1" y="10"/>
                    <a:pt x="1" y="10"/>
                    <a:pt x="1" y="10"/>
                  </a:cubicBezTo>
                  <a:cubicBezTo>
                    <a:pt x="1" y="9"/>
                    <a:pt x="0" y="8"/>
                    <a:pt x="0" y="7"/>
                  </a:cubicBezTo>
                  <a:cubicBezTo>
                    <a:pt x="0" y="3"/>
                    <a:pt x="3" y="0"/>
                    <a:pt x="7" y="0"/>
                  </a:cubicBezTo>
                  <a:cubicBezTo>
                    <a:pt x="10" y="0"/>
                    <a:pt x="13" y="2"/>
                    <a:pt x="14" y="6"/>
                  </a:cubicBezTo>
                  <a:cubicBezTo>
                    <a:pt x="36" y="72"/>
                    <a:pt x="36" y="72"/>
                    <a:pt x="36" y="72"/>
                  </a:cubicBezTo>
                  <a:cubicBezTo>
                    <a:pt x="58" y="5"/>
                    <a:pt x="58" y="5"/>
                    <a:pt x="58" y="5"/>
                  </a:cubicBezTo>
                  <a:cubicBezTo>
                    <a:pt x="59" y="2"/>
                    <a:pt x="61" y="0"/>
                    <a:pt x="65" y="0"/>
                  </a:cubicBezTo>
                  <a:cubicBezTo>
                    <a:pt x="65" y="0"/>
                    <a:pt x="65" y="0"/>
                    <a:pt x="65" y="0"/>
                  </a:cubicBezTo>
                  <a:cubicBezTo>
                    <a:pt x="69" y="0"/>
                    <a:pt x="71" y="2"/>
                    <a:pt x="72" y="5"/>
                  </a:cubicBezTo>
                  <a:cubicBezTo>
                    <a:pt x="95" y="72"/>
                    <a:pt x="95" y="72"/>
                    <a:pt x="95" y="72"/>
                  </a:cubicBezTo>
                  <a:cubicBezTo>
                    <a:pt x="117" y="5"/>
                    <a:pt x="117" y="5"/>
                    <a:pt x="117" y="5"/>
                  </a:cubicBezTo>
                  <a:cubicBezTo>
                    <a:pt x="118" y="2"/>
                    <a:pt x="120" y="0"/>
                    <a:pt x="123" y="0"/>
                  </a:cubicBezTo>
                  <a:cubicBezTo>
                    <a:pt x="127" y="0"/>
                    <a:pt x="130" y="3"/>
                    <a:pt x="130" y="6"/>
                  </a:cubicBezTo>
                  <a:cubicBezTo>
                    <a:pt x="130" y="8"/>
                    <a:pt x="129" y="9"/>
                    <a:pt x="129" y="10"/>
                  </a:cubicBezTo>
                  <a:cubicBezTo>
                    <a:pt x="102" y="87"/>
                    <a:pt x="102" y="87"/>
                    <a:pt x="102" y="87"/>
                  </a:cubicBezTo>
                  <a:cubicBezTo>
                    <a:pt x="101" y="91"/>
                    <a:pt x="98" y="93"/>
                    <a:pt x="95" y="93"/>
                  </a:cubicBezTo>
                  <a:cubicBezTo>
                    <a:pt x="94" y="93"/>
                    <a:pt x="94" y="93"/>
                    <a:pt x="94" y="93"/>
                  </a:cubicBezTo>
                  <a:cubicBezTo>
                    <a:pt x="91" y="93"/>
                    <a:pt x="88" y="91"/>
                    <a:pt x="87" y="87"/>
                  </a:cubicBezTo>
                  <a:cubicBezTo>
                    <a:pt x="65" y="22"/>
                    <a:pt x="65" y="22"/>
                    <a:pt x="65" y="22"/>
                  </a:cubicBezTo>
                  <a:cubicBezTo>
                    <a:pt x="43" y="87"/>
                    <a:pt x="43" y="87"/>
                    <a:pt x="43" y="87"/>
                  </a:cubicBezTo>
                  <a:cubicBezTo>
                    <a:pt x="42" y="91"/>
                    <a:pt x="39" y="93"/>
                    <a:pt x="36" y="93"/>
                  </a:cubicBezTo>
                  <a:cubicBezTo>
                    <a:pt x="35" y="93"/>
                    <a:pt x="35" y="93"/>
                    <a:pt x="35" y="93"/>
                  </a:cubicBezTo>
                  <a:cubicBezTo>
                    <a:pt x="32" y="93"/>
                    <a:pt x="29" y="91"/>
                    <a:pt x="28" y="87"/>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6" name="Freeform 6">
              <a:extLst>
                <a:ext uri="{FF2B5EF4-FFF2-40B4-BE49-F238E27FC236}">
                  <a16:creationId xmlns:a16="http://schemas.microsoft.com/office/drawing/2014/main" id="{EE4D691D-A650-4C3C-99F9-C864A8142DF8}"/>
                </a:ext>
              </a:extLst>
            </p:cNvPr>
            <p:cNvSpPr>
              <a:spLocks/>
            </p:cNvSpPr>
            <p:nvPr/>
          </p:nvSpPr>
          <p:spPr bwMode="auto">
            <a:xfrm>
              <a:off x="8023226" y="-1530351"/>
              <a:ext cx="171450" cy="330200"/>
            </a:xfrm>
            <a:custGeom>
              <a:avLst/>
              <a:gdLst>
                <a:gd name="T0" fmla="*/ 0 w 50"/>
                <a:gd name="T1" fmla="*/ 7 h 93"/>
                <a:gd name="T2" fmla="*/ 6 w 50"/>
                <a:gd name="T3" fmla="*/ 0 h 93"/>
                <a:gd name="T4" fmla="*/ 13 w 50"/>
                <a:gd name="T5" fmla="*/ 7 h 93"/>
                <a:gd name="T6" fmla="*/ 13 w 50"/>
                <a:gd name="T7" fmla="*/ 22 h 93"/>
                <a:gd name="T8" fmla="*/ 43 w 50"/>
                <a:gd name="T9" fmla="*/ 0 h 93"/>
                <a:gd name="T10" fmla="*/ 50 w 50"/>
                <a:gd name="T11" fmla="*/ 7 h 93"/>
                <a:gd name="T12" fmla="*/ 44 w 50"/>
                <a:gd name="T13" fmla="*/ 14 h 93"/>
                <a:gd name="T14" fmla="*/ 13 w 50"/>
                <a:gd name="T15" fmla="*/ 55 h 93"/>
                <a:gd name="T16" fmla="*/ 13 w 50"/>
                <a:gd name="T17" fmla="*/ 86 h 93"/>
                <a:gd name="T18" fmla="*/ 6 w 50"/>
                <a:gd name="T19" fmla="*/ 93 h 93"/>
                <a:gd name="T20" fmla="*/ 0 w 50"/>
                <a:gd name="T21" fmla="*/ 86 h 93"/>
                <a:gd name="T22" fmla="*/ 0 w 50"/>
                <a:gd name="T23"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3">
                  <a:moveTo>
                    <a:pt x="0" y="7"/>
                  </a:moveTo>
                  <a:cubicBezTo>
                    <a:pt x="0" y="3"/>
                    <a:pt x="3" y="0"/>
                    <a:pt x="6" y="0"/>
                  </a:cubicBezTo>
                  <a:cubicBezTo>
                    <a:pt x="10" y="0"/>
                    <a:pt x="13" y="3"/>
                    <a:pt x="13" y="7"/>
                  </a:cubicBezTo>
                  <a:cubicBezTo>
                    <a:pt x="13" y="22"/>
                    <a:pt x="13" y="22"/>
                    <a:pt x="13" y="22"/>
                  </a:cubicBezTo>
                  <a:cubicBezTo>
                    <a:pt x="19" y="7"/>
                    <a:pt x="34" y="0"/>
                    <a:pt x="43" y="0"/>
                  </a:cubicBezTo>
                  <a:cubicBezTo>
                    <a:pt x="47" y="0"/>
                    <a:pt x="50" y="3"/>
                    <a:pt x="50" y="7"/>
                  </a:cubicBezTo>
                  <a:cubicBezTo>
                    <a:pt x="50" y="11"/>
                    <a:pt x="48" y="13"/>
                    <a:pt x="44" y="14"/>
                  </a:cubicBezTo>
                  <a:cubicBezTo>
                    <a:pt x="27" y="16"/>
                    <a:pt x="13" y="29"/>
                    <a:pt x="13" y="55"/>
                  </a:cubicBezTo>
                  <a:cubicBezTo>
                    <a:pt x="13" y="86"/>
                    <a:pt x="13" y="86"/>
                    <a:pt x="13" y="86"/>
                  </a:cubicBezTo>
                  <a:cubicBezTo>
                    <a:pt x="13" y="90"/>
                    <a:pt x="10" y="93"/>
                    <a:pt x="6" y="93"/>
                  </a:cubicBezTo>
                  <a:cubicBezTo>
                    <a:pt x="3" y="93"/>
                    <a:pt x="0" y="90"/>
                    <a:pt x="0" y="86"/>
                  </a:cubicBezTo>
                  <a:cubicBezTo>
                    <a:pt x="0" y="7"/>
                    <a:pt x="0" y="7"/>
                    <a:pt x="0" y="7"/>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7" name="Freeform 7">
              <a:extLst>
                <a:ext uri="{FF2B5EF4-FFF2-40B4-BE49-F238E27FC236}">
                  <a16:creationId xmlns:a16="http://schemas.microsoft.com/office/drawing/2014/main" id="{B1BA8B19-54C4-434C-A2F9-435D8A5B1AF0}"/>
                </a:ext>
              </a:extLst>
            </p:cNvPr>
            <p:cNvSpPr>
              <a:spLocks noEditPoints="1"/>
            </p:cNvSpPr>
            <p:nvPr/>
          </p:nvSpPr>
          <p:spPr bwMode="auto">
            <a:xfrm>
              <a:off x="8191501" y="-1530351"/>
              <a:ext cx="280988" cy="333375"/>
            </a:xfrm>
            <a:custGeom>
              <a:avLst/>
              <a:gdLst>
                <a:gd name="T0" fmla="*/ 43 w 82"/>
                <a:gd name="T1" fmla="*/ 94 h 94"/>
                <a:gd name="T2" fmla="*/ 0 w 82"/>
                <a:gd name="T3" fmla="*/ 47 h 94"/>
                <a:gd name="T4" fmla="*/ 0 w 82"/>
                <a:gd name="T5" fmla="*/ 46 h 94"/>
                <a:gd name="T6" fmla="*/ 42 w 82"/>
                <a:gd name="T7" fmla="*/ 0 h 94"/>
                <a:gd name="T8" fmla="*/ 82 w 82"/>
                <a:gd name="T9" fmla="*/ 45 h 94"/>
                <a:gd name="T10" fmla="*/ 76 w 82"/>
                <a:gd name="T11" fmla="*/ 52 h 94"/>
                <a:gd name="T12" fmla="*/ 13 w 82"/>
                <a:gd name="T13" fmla="*/ 52 h 94"/>
                <a:gd name="T14" fmla="*/ 44 w 82"/>
                <a:gd name="T15" fmla="*/ 82 h 94"/>
                <a:gd name="T16" fmla="*/ 69 w 82"/>
                <a:gd name="T17" fmla="*/ 71 h 94"/>
                <a:gd name="T18" fmla="*/ 72 w 82"/>
                <a:gd name="T19" fmla="*/ 70 h 94"/>
                <a:gd name="T20" fmla="*/ 78 w 82"/>
                <a:gd name="T21" fmla="*/ 76 h 94"/>
                <a:gd name="T22" fmla="*/ 76 w 82"/>
                <a:gd name="T23" fmla="*/ 80 h 94"/>
                <a:gd name="T24" fmla="*/ 43 w 82"/>
                <a:gd name="T25" fmla="*/ 94 h 94"/>
                <a:gd name="T26" fmla="*/ 69 w 82"/>
                <a:gd name="T27" fmla="*/ 42 h 94"/>
                <a:gd name="T28" fmla="*/ 41 w 82"/>
                <a:gd name="T29" fmla="*/ 11 h 94"/>
                <a:gd name="T30" fmla="*/ 13 w 82"/>
                <a:gd name="T31" fmla="*/ 42 h 94"/>
                <a:gd name="T32" fmla="*/ 69 w 82"/>
                <a:gd name="T33" fmla="*/ 4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94">
                  <a:moveTo>
                    <a:pt x="43" y="94"/>
                  </a:moveTo>
                  <a:cubicBezTo>
                    <a:pt x="20" y="94"/>
                    <a:pt x="0" y="75"/>
                    <a:pt x="0" y="47"/>
                  </a:cubicBezTo>
                  <a:cubicBezTo>
                    <a:pt x="0" y="46"/>
                    <a:pt x="0" y="46"/>
                    <a:pt x="0" y="46"/>
                  </a:cubicBezTo>
                  <a:cubicBezTo>
                    <a:pt x="0" y="21"/>
                    <a:pt x="18" y="0"/>
                    <a:pt x="42" y="0"/>
                  </a:cubicBezTo>
                  <a:cubicBezTo>
                    <a:pt x="67" y="0"/>
                    <a:pt x="82" y="21"/>
                    <a:pt x="82" y="45"/>
                  </a:cubicBezTo>
                  <a:cubicBezTo>
                    <a:pt x="82" y="49"/>
                    <a:pt x="79" y="52"/>
                    <a:pt x="76" y="52"/>
                  </a:cubicBezTo>
                  <a:cubicBezTo>
                    <a:pt x="13" y="52"/>
                    <a:pt x="13" y="52"/>
                    <a:pt x="13" y="52"/>
                  </a:cubicBezTo>
                  <a:cubicBezTo>
                    <a:pt x="15" y="71"/>
                    <a:pt x="28" y="82"/>
                    <a:pt x="44" y="82"/>
                  </a:cubicBezTo>
                  <a:cubicBezTo>
                    <a:pt x="54" y="82"/>
                    <a:pt x="62" y="78"/>
                    <a:pt x="69" y="71"/>
                  </a:cubicBezTo>
                  <a:cubicBezTo>
                    <a:pt x="70" y="71"/>
                    <a:pt x="71" y="70"/>
                    <a:pt x="72" y="70"/>
                  </a:cubicBezTo>
                  <a:cubicBezTo>
                    <a:pt x="76" y="70"/>
                    <a:pt x="78" y="73"/>
                    <a:pt x="78" y="76"/>
                  </a:cubicBezTo>
                  <a:cubicBezTo>
                    <a:pt x="78" y="77"/>
                    <a:pt x="77" y="79"/>
                    <a:pt x="76" y="80"/>
                  </a:cubicBezTo>
                  <a:cubicBezTo>
                    <a:pt x="68" y="88"/>
                    <a:pt x="58" y="94"/>
                    <a:pt x="43" y="94"/>
                  </a:cubicBezTo>
                  <a:moveTo>
                    <a:pt x="69" y="42"/>
                  </a:moveTo>
                  <a:cubicBezTo>
                    <a:pt x="68" y="25"/>
                    <a:pt x="59" y="11"/>
                    <a:pt x="41" y="11"/>
                  </a:cubicBezTo>
                  <a:cubicBezTo>
                    <a:pt x="26" y="11"/>
                    <a:pt x="15" y="24"/>
                    <a:pt x="13" y="42"/>
                  </a:cubicBezTo>
                  <a:lnTo>
                    <a:pt x="69" y="4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8" name="Freeform 8">
              <a:extLst>
                <a:ext uri="{FF2B5EF4-FFF2-40B4-BE49-F238E27FC236}">
                  <a16:creationId xmlns:a16="http://schemas.microsoft.com/office/drawing/2014/main" id="{9C89D7C7-B2F6-4C66-8C36-5E72A953AF71}"/>
                </a:ext>
              </a:extLst>
            </p:cNvPr>
            <p:cNvSpPr>
              <a:spLocks noEditPoints="1"/>
            </p:cNvSpPr>
            <p:nvPr/>
          </p:nvSpPr>
          <p:spPr bwMode="auto">
            <a:xfrm>
              <a:off x="7700963" y="-1530351"/>
              <a:ext cx="268288" cy="333375"/>
            </a:xfrm>
            <a:custGeom>
              <a:avLst/>
              <a:gdLst>
                <a:gd name="T0" fmla="*/ 0 w 78"/>
                <a:gd name="T1" fmla="*/ 65 h 94"/>
                <a:gd name="T2" fmla="*/ 0 w 78"/>
                <a:gd name="T3" fmla="*/ 65 h 94"/>
                <a:gd name="T4" fmla="*/ 38 w 78"/>
                <a:gd name="T5" fmla="*/ 36 h 94"/>
                <a:gd name="T6" fmla="*/ 65 w 78"/>
                <a:gd name="T7" fmla="*/ 40 h 94"/>
                <a:gd name="T8" fmla="*/ 65 w 78"/>
                <a:gd name="T9" fmla="*/ 37 h 94"/>
                <a:gd name="T10" fmla="*/ 39 w 78"/>
                <a:gd name="T11" fmla="*/ 12 h 94"/>
                <a:gd name="T12" fmla="*/ 18 w 78"/>
                <a:gd name="T13" fmla="*/ 16 h 94"/>
                <a:gd name="T14" fmla="*/ 16 w 78"/>
                <a:gd name="T15" fmla="*/ 17 h 94"/>
                <a:gd name="T16" fmla="*/ 10 w 78"/>
                <a:gd name="T17" fmla="*/ 11 h 94"/>
                <a:gd name="T18" fmla="*/ 14 w 78"/>
                <a:gd name="T19" fmla="*/ 5 h 94"/>
                <a:gd name="T20" fmla="*/ 40 w 78"/>
                <a:gd name="T21" fmla="*/ 0 h 94"/>
                <a:gd name="T22" fmla="*/ 69 w 78"/>
                <a:gd name="T23" fmla="*/ 10 h 94"/>
                <a:gd name="T24" fmla="*/ 78 w 78"/>
                <a:gd name="T25" fmla="*/ 36 h 94"/>
                <a:gd name="T26" fmla="*/ 78 w 78"/>
                <a:gd name="T27" fmla="*/ 86 h 94"/>
                <a:gd name="T28" fmla="*/ 71 w 78"/>
                <a:gd name="T29" fmla="*/ 93 h 94"/>
                <a:gd name="T30" fmla="*/ 65 w 78"/>
                <a:gd name="T31" fmla="*/ 87 h 94"/>
                <a:gd name="T32" fmla="*/ 65 w 78"/>
                <a:gd name="T33" fmla="*/ 78 h 94"/>
                <a:gd name="T34" fmla="*/ 33 w 78"/>
                <a:gd name="T35" fmla="*/ 94 h 94"/>
                <a:gd name="T36" fmla="*/ 0 w 78"/>
                <a:gd name="T37" fmla="*/ 65 h 94"/>
                <a:gd name="T38" fmla="*/ 65 w 78"/>
                <a:gd name="T39" fmla="*/ 58 h 94"/>
                <a:gd name="T40" fmla="*/ 65 w 78"/>
                <a:gd name="T41" fmla="*/ 50 h 94"/>
                <a:gd name="T42" fmla="*/ 39 w 78"/>
                <a:gd name="T43" fmla="*/ 46 h 94"/>
                <a:gd name="T44" fmla="*/ 14 w 78"/>
                <a:gd name="T45" fmla="*/ 65 h 94"/>
                <a:gd name="T46" fmla="*/ 14 w 78"/>
                <a:gd name="T47" fmla="*/ 65 h 94"/>
                <a:gd name="T48" fmla="*/ 36 w 78"/>
                <a:gd name="T49" fmla="*/ 83 h 94"/>
                <a:gd name="T50" fmla="*/ 65 w 78"/>
                <a:gd name="T5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94">
                  <a:moveTo>
                    <a:pt x="0" y="65"/>
                  </a:moveTo>
                  <a:cubicBezTo>
                    <a:pt x="0" y="65"/>
                    <a:pt x="0" y="65"/>
                    <a:pt x="0" y="65"/>
                  </a:cubicBezTo>
                  <a:cubicBezTo>
                    <a:pt x="0" y="46"/>
                    <a:pt x="16" y="36"/>
                    <a:pt x="38" y="36"/>
                  </a:cubicBezTo>
                  <a:cubicBezTo>
                    <a:pt x="49" y="36"/>
                    <a:pt x="57" y="37"/>
                    <a:pt x="65" y="40"/>
                  </a:cubicBezTo>
                  <a:cubicBezTo>
                    <a:pt x="65" y="37"/>
                    <a:pt x="65" y="37"/>
                    <a:pt x="65" y="37"/>
                  </a:cubicBezTo>
                  <a:cubicBezTo>
                    <a:pt x="65" y="20"/>
                    <a:pt x="55" y="12"/>
                    <a:pt x="39" y="12"/>
                  </a:cubicBezTo>
                  <a:cubicBezTo>
                    <a:pt x="30" y="12"/>
                    <a:pt x="25" y="13"/>
                    <a:pt x="18" y="16"/>
                  </a:cubicBezTo>
                  <a:cubicBezTo>
                    <a:pt x="17" y="16"/>
                    <a:pt x="17" y="17"/>
                    <a:pt x="16" y="17"/>
                  </a:cubicBezTo>
                  <a:cubicBezTo>
                    <a:pt x="13" y="17"/>
                    <a:pt x="10" y="14"/>
                    <a:pt x="10" y="11"/>
                  </a:cubicBezTo>
                  <a:cubicBezTo>
                    <a:pt x="10" y="8"/>
                    <a:pt x="11" y="6"/>
                    <a:pt x="14" y="5"/>
                  </a:cubicBezTo>
                  <a:cubicBezTo>
                    <a:pt x="22" y="1"/>
                    <a:pt x="29" y="0"/>
                    <a:pt x="40" y="0"/>
                  </a:cubicBezTo>
                  <a:cubicBezTo>
                    <a:pt x="53" y="0"/>
                    <a:pt x="62" y="3"/>
                    <a:pt x="69" y="10"/>
                  </a:cubicBezTo>
                  <a:cubicBezTo>
                    <a:pt x="75" y="16"/>
                    <a:pt x="78" y="25"/>
                    <a:pt x="78" y="36"/>
                  </a:cubicBezTo>
                  <a:cubicBezTo>
                    <a:pt x="78" y="86"/>
                    <a:pt x="78" y="86"/>
                    <a:pt x="78" y="86"/>
                  </a:cubicBezTo>
                  <a:cubicBezTo>
                    <a:pt x="78" y="90"/>
                    <a:pt x="75" y="93"/>
                    <a:pt x="71" y="93"/>
                  </a:cubicBezTo>
                  <a:cubicBezTo>
                    <a:pt x="68" y="93"/>
                    <a:pt x="65" y="90"/>
                    <a:pt x="65" y="87"/>
                  </a:cubicBezTo>
                  <a:cubicBezTo>
                    <a:pt x="65" y="78"/>
                    <a:pt x="65" y="78"/>
                    <a:pt x="65" y="78"/>
                  </a:cubicBezTo>
                  <a:cubicBezTo>
                    <a:pt x="59" y="86"/>
                    <a:pt x="49" y="94"/>
                    <a:pt x="33" y="94"/>
                  </a:cubicBezTo>
                  <a:cubicBezTo>
                    <a:pt x="17" y="94"/>
                    <a:pt x="0" y="84"/>
                    <a:pt x="0" y="65"/>
                  </a:cubicBezTo>
                  <a:moveTo>
                    <a:pt x="65" y="58"/>
                  </a:moveTo>
                  <a:cubicBezTo>
                    <a:pt x="65" y="50"/>
                    <a:pt x="65" y="50"/>
                    <a:pt x="65" y="50"/>
                  </a:cubicBezTo>
                  <a:cubicBezTo>
                    <a:pt x="59" y="48"/>
                    <a:pt x="50" y="46"/>
                    <a:pt x="39" y="46"/>
                  </a:cubicBezTo>
                  <a:cubicBezTo>
                    <a:pt x="23" y="46"/>
                    <a:pt x="14" y="53"/>
                    <a:pt x="14" y="65"/>
                  </a:cubicBezTo>
                  <a:cubicBezTo>
                    <a:pt x="14" y="65"/>
                    <a:pt x="14" y="65"/>
                    <a:pt x="14" y="65"/>
                  </a:cubicBezTo>
                  <a:cubicBezTo>
                    <a:pt x="14" y="76"/>
                    <a:pt x="24" y="83"/>
                    <a:pt x="36" y="83"/>
                  </a:cubicBezTo>
                  <a:cubicBezTo>
                    <a:pt x="52" y="83"/>
                    <a:pt x="65" y="73"/>
                    <a:pt x="65" y="58"/>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9" name="Freeform 9">
              <a:extLst>
                <a:ext uri="{FF2B5EF4-FFF2-40B4-BE49-F238E27FC236}">
                  <a16:creationId xmlns:a16="http://schemas.microsoft.com/office/drawing/2014/main" id="{6820B2FD-E08D-421C-AC7E-41B95B138191}"/>
                </a:ext>
              </a:extLst>
            </p:cNvPr>
            <p:cNvSpPr>
              <a:spLocks/>
            </p:cNvSpPr>
            <p:nvPr/>
          </p:nvSpPr>
          <p:spPr bwMode="auto">
            <a:xfrm>
              <a:off x="6443663" y="-1544638"/>
              <a:ext cx="795338" cy="347663"/>
            </a:xfrm>
            <a:custGeom>
              <a:avLst/>
              <a:gdLst>
                <a:gd name="T0" fmla="*/ 25 w 232"/>
                <a:gd name="T1" fmla="*/ 10 h 98"/>
                <a:gd name="T2" fmla="*/ 9 w 232"/>
                <a:gd name="T3" fmla="*/ 3 h 98"/>
                <a:gd name="T4" fmla="*/ 3 w 232"/>
                <a:gd name="T5" fmla="*/ 20 h 98"/>
                <a:gd name="T6" fmla="*/ 31 w 232"/>
                <a:gd name="T7" fmla="*/ 83 h 98"/>
                <a:gd name="T8" fmla="*/ 48 w 232"/>
                <a:gd name="T9" fmla="*/ 98 h 98"/>
                <a:gd name="T10" fmla="*/ 66 w 232"/>
                <a:gd name="T11" fmla="*/ 83 h 98"/>
                <a:gd name="T12" fmla="*/ 91 w 232"/>
                <a:gd name="T13" fmla="*/ 28 h 98"/>
                <a:gd name="T14" fmla="*/ 94 w 232"/>
                <a:gd name="T15" fmla="*/ 25 h 98"/>
                <a:gd name="T16" fmla="*/ 98 w 232"/>
                <a:gd name="T17" fmla="*/ 29 h 98"/>
                <a:gd name="T18" fmla="*/ 98 w 232"/>
                <a:gd name="T19" fmla="*/ 83 h 98"/>
                <a:gd name="T20" fmla="*/ 111 w 232"/>
                <a:gd name="T21" fmla="*/ 98 h 98"/>
                <a:gd name="T22" fmla="*/ 125 w 232"/>
                <a:gd name="T23" fmla="*/ 83 h 98"/>
                <a:gd name="T24" fmla="*/ 125 w 232"/>
                <a:gd name="T25" fmla="*/ 39 h 98"/>
                <a:gd name="T26" fmla="*/ 139 w 232"/>
                <a:gd name="T27" fmla="*/ 25 h 98"/>
                <a:gd name="T28" fmla="*/ 152 w 232"/>
                <a:gd name="T29" fmla="*/ 39 h 98"/>
                <a:gd name="T30" fmla="*/ 152 w 232"/>
                <a:gd name="T31" fmla="*/ 83 h 98"/>
                <a:gd name="T32" fmla="*/ 165 w 232"/>
                <a:gd name="T33" fmla="*/ 98 h 98"/>
                <a:gd name="T34" fmla="*/ 178 w 232"/>
                <a:gd name="T35" fmla="*/ 83 h 98"/>
                <a:gd name="T36" fmla="*/ 178 w 232"/>
                <a:gd name="T37" fmla="*/ 39 h 98"/>
                <a:gd name="T38" fmla="*/ 192 w 232"/>
                <a:gd name="T39" fmla="*/ 25 h 98"/>
                <a:gd name="T40" fmla="*/ 205 w 232"/>
                <a:gd name="T41" fmla="*/ 39 h 98"/>
                <a:gd name="T42" fmla="*/ 205 w 232"/>
                <a:gd name="T43" fmla="*/ 83 h 98"/>
                <a:gd name="T44" fmla="*/ 218 w 232"/>
                <a:gd name="T45" fmla="*/ 98 h 98"/>
                <a:gd name="T46" fmla="*/ 232 w 232"/>
                <a:gd name="T47" fmla="*/ 83 h 98"/>
                <a:gd name="T48" fmla="*/ 232 w 232"/>
                <a:gd name="T49" fmla="*/ 33 h 98"/>
                <a:gd name="T50" fmla="*/ 200 w 232"/>
                <a:gd name="T51" fmla="*/ 2 h 98"/>
                <a:gd name="T52" fmla="*/ 172 w 232"/>
                <a:gd name="T53" fmla="*/ 14 h 98"/>
                <a:gd name="T54" fmla="*/ 145 w 232"/>
                <a:gd name="T55" fmla="*/ 2 h 98"/>
                <a:gd name="T56" fmla="*/ 119 w 232"/>
                <a:gd name="T57" fmla="*/ 14 h 98"/>
                <a:gd name="T58" fmla="*/ 95 w 232"/>
                <a:gd name="T59" fmla="*/ 2 h 98"/>
                <a:gd name="T60" fmla="*/ 66 w 232"/>
                <a:gd name="T61" fmla="*/ 22 h 98"/>
                <a:gd name="T62" fmla="*/ 48 w 232"/>
                <a:gd name="T63" fmla="*/ 65 h 98"/>
                <a:gd name="T64" fmla="*/ 25 w 232"/>
                <a:gd name="T65"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98">
                  <a:moveTo>
                    <a:pt x="25" y="10"/>
                  </a:moveTo>
                  <a:cubicBezTo>
                    <a:pt x="23" y="3"/>
                    <a:pt x="15" y="0"/>
                    <a:pt x="9" y="3"/>
                  </a:cubicBezTo>
                  <a:cubicBezTo>
                    <a:pt x="2" y="6"/>
                    <a:pt x="0" y="14"/>
                    <a:pt x="3" y="20"/>
                  </a:cubicBezTo>
                  <a:cubicBezTo>
                    <a:pt x="31" y="83"/>
                    <a:pt x="31" y="83"/>
                    <a:pt x="31" y="83"/>
                  </a:cubicBezTo>
                  <a:cubicBezTo>
                    <a:pt x="35" y="93"/>
                    <a:pt x="40" y="98"/>
                    <a:pt x="48" y="98"/>
                  </a:cubicBezTo>
                  <a:cubicBezTo>
                    <a:pt x="58" y="98"/>
                    <a:pt x="62" y="92"/>
                    <a:pt x="66" y="83"/>
                  </a:cubicBezTo>
                  <a:cubicBezTo>
                    <a:pt x="66" y="83"/>
                    <a:pt x="91" y="28"/>
                    <a:pt x="91" y="28"/>
                  </a:cubicBezTo>
                  <a:cubicBezTo>
                    <a:pt x="91" y="27"/>
                    <a:pt x="92" y="25"/>
                    <a:pt x="94" y="25"/>
                  </a:cubicBezTo>
                  <a:cubicBezTo>
                    <a:pt x="97" y="25"/>
                    <a:pt x="98" y="27"/>
                    <a:pt x="98" y="29"/>
                  </a:cubicBezTo>
                  <a:cubicBezTo>
                    <a:pt x="98" y="83"/>
                    <a:pt x="98" y="83"/>
                    <a:pt x="98" y="83"/>
                  </a:cubicBezTo>
                  <a:cubicBezTo>
                    <a:pt x="98" y="91"/>
                    <a:pt x="103" y="98"/>
                    <a:pt x="111" y="98"/>
                  </a:cubicBezTo>
                  <a:cubicBezTo>
                    <a:pt x="120" y="98"/>
                    <a:pt x="125" y="91"/>
                    <a:pt x="125" y="83"/>
                  </a:cubicBezTo>
                  <a:cubicBezTo>
                    <a:pt x="125" y="39"/>
                    <a:pt x="125" y="39"/>
                    <a:pt x="125" y="39"/>
                  </a:cubicBezTo>
                  <a:cubicBezTo>
                    <a:pt x="125" y="31"/>
                    <a:pt x="130" y="25"/>
                    <a:pt x="139" y="25"/>
                  </a:cubicBezTo>
                  <a:cubicBezTo>
                    <a:pt x="147" y="25"/>
                    <a:pt x="152" y="31"/>
                    <a:pt x="152" y="39"/>
                  </a:cubicBezTo>
                  <a:cubicBezTo>
                    <a:pt x="152" y="83"/>
                    <a:pt x="152" y="83"/>
                    <a:pt x="152" y="83"/>
                  </a:cubicBezTo>
                  <a:cubicBezTo>
                    <a:pt x="152" y="91"/>
                    <a:pt x="156" y="98"/>
                    <a:pt x="165" y="98"/>
                  </a:cubicBezTo>
                  <a:cubicBezTo>
                    <a:pt x="173" y="98"/>
                    <a:pt x="178" y="91"/>
                    <a:pt x="178" y="83"/>
                  </a:cubicBezTo>
                  <a:cubicBezTo>
                    <a:pt x="178" y="39"/>
                    <a:pt x="178" y="39"/>
                    <a:pt x="178" y="39"/>
                  </a:cubicBezTo>
                  <a:cubicBezTo>
                    <a:pt x="178" y="31"/>
                    <a:pt x="184" y="25"/>
                    <a:pt x="192" y="25"/>
                  </a:cubicBezTo>
                  <a:cubicBezTo>
                    <a:pt x="200" y="25"/>
                    <a:pt x="205" y="31"/>
                    <a:pt x="205" y="39"/>
                  </a:cubicBezTo>
                  <a:cubicBezTo>
                    <a:pt x="205" y="83"/>
                    <a:pt x="205" y="83"/>
                    <a:pt x="205" y="83"/>
                  </a:cubicBezTo>
                  <a:cubicBezTo>
                    <a:pt x="205" y="91"/>
                    <a:pt x="210" y="98"/>
                    <a:pt x="218" y="98"/>
                  </a:cubicBezTo>
                  <a:cubicBezTo>
                    <a:pt x="227" y="98"/>
                    <a:pt x="232" y="91"/>
                    <a:pt x="232" y="83"/>
                  </a:cubicBezTo>
                  <a:cubicBezTo>
                    <a:pt x="232" y="33"/>
                    <a:pt x="232" y="33"/>
                    <a:pt x="232" y="33"/>
                  </a:cubicBezTo>
                  <a:cubicBezTo>
                    <a:pt x="232" y="15"/>
                    <a:pt x="217" y="2"/>
                    <a:pt x="200" y="2"/>
                  </a:cubicBezTo>
                  <a:cubicBezTo>
                    <a:pt x="183" y="2"/>
                    <a:pt x="172" y="14"/>
                    <a:pt x="172" y="14"/>
                  </a:cubicBezTo>
                  <a:cubicBezTo>
                    <a:pt x="166" y="7"/>
                    <a:pt x="158" y="2"/>
                    <a:pt x="145" y="2"/>
                  </a:cubicBezTo>
                  <a:cubicBezTo>
                    <a:pt x="131" y="2"/>
                    <a:pt x="119" y="14"/>
                    <a:pt x="119" y="14"/>
                  </a:cubicBezTo>
                  <a:cubicBezTo>
                    <a:pt x="113" y="7"/>
                    <a:pt x="103" y="2"/>
                    <a:pt x="95" y="2"/>
                  </a:cubicBezTo>
                  <a:cubicBezTo>
                    <a:pt x="82" y="2"/>
                    <a:pt x="72" y="8"/>
                    <a:pt x="66" y="22"/>
                  </a:cubicBezTo>
                  <a:cubicBezTo>
                    <a:pt x="48" y="65"/>
                    <a:pt x="48" y="65"/>
                    <a:pt x="48" y="65"/>
                  </a:cubicBezTo>
                  <a:cubicBezTo>
                    <a:pt x="25" y="10"/>
                    <a:pt x="25" y="10"/>
                    <a:pt x="25" y="10"/>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40" name="Freeform 10">
              <a:extLst>
                <a:ext uri="{FF2B5EF4-FFF2-40B4-BE49-F238E27FC236}">
                  <a16:creationId xmlns:a16="http://schemas.microsoft.com/office/drawing/2014/main" id="{ECAD90DC-7813-420B-A607-A784857C0DD4}"/>
                </a:ext>
              </a:extLst>
            </p:cNvPr>
            <p:cNvSpPr>
              <a:spLocks noEditPoints="1"/>
            </p:cNvSpPr>
            <p:nvPr/>
          </p:nvSpPr>
          <p:spPr bwMode="auto">
            <a:xfrm>
              <a:off x="8477251" y="-1530351"/>
              <a:ext cx="74613" cy="77788"/>
            </a:xfrm>
            <a:custGeom>
              <a:avLst/>
              <a:gdLst>
                <a:gd name="T0" fmla="*/ 0 w 22"/>
                <a:gd name="T1" fmla="*/ 11 h 22"/>
                <a:gd name="T2" fmla="*/ 0 w 22"/>
                <a:gd name="T3" fmla="*/ 11 h 22"/>
                <a:gd name="T4" fmla="*/ 11 w 22"/>
                <a:gd name="T5" fmla="*/ 0 h 22"/>
                <a:gd name="T6" fmla="*/ 22 w 22"/>
                <a:gd name="T7" fmla="*/ 11 h 22"/>
                <a:gd name="T8" fmla="*/ 22 w 22"/>
                <a:gd name="T9" fmla="*/ 11 h 22"/>
                <a:gd name="T10" fmla="*/ 11 w 22"/>
                <a:gd name="T11" fmla="*/ 22 h 22"/>
                <a:gd name="T12" fmla="*/ 0 w 22"/>
                <a:gd name="T13" fmla="*/ 11 h 22"/>
                <a:gd name="T14" fmla="*/ 20 w 22"/>
                <a:gd name="T15" fmla="*/ 11 h 22"/>
                <a:gd name="T16" fmla="*/ 20 w 22"/>
                <a:gd name="T17" fmla="*/ 11 h 22"/>
                <a:gd name="T18" fmla="*/ 11 w 22"/>
                <a:gd name="T19" fmla="*/ 2 h 22"/>
                <a:gd name="T20" fmla="*/ 2 w 22"/>
                <a:gd name="T21" fmla="*/ 11 h 22"/>
                <a:gd name="T22" fmla="*/ 2 w 22"/>
                <a:gd name="T23" fmla="*/ 11 h 22"/>
                <a:gd name="T24" fmla="*/ 11 w 22"/>
                <a:gd name="T25" fmla="*/ 20 h 22"/>
                <a:gd name="T26" fmla="*/ 20 w 22"/>
                <a:gd name="T2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2">
                  <a:moveTo>
                    <a:pt x="0" y="11"/>
                  </a:moveTo>
                  <a:cubicBezTo>
                    <a:pt x="0" y="11"/>
                    <a:pt x="0" y="11"/>
                    <a:pt x="0" y="11"/>
                  </a:cubicBez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moveTo>
                    <a:pt x="20" y="11"/>
                  </a:moveTo>
                  <a:cubicBezTo>
                    <a:pt x="20" y="11"/>
                    <a:pt x="20" y="11"/>
                    <a:pt x="20" y="11"/>
                  </a:cubicBezTo>
                  <a:cubicBezTo>
                    <a:pt x="20" y="6"/>
                    <a:pt x="16" y="2"/>
                    <a:pt x="11" y="2"/>
                  </a:cubicBezTo>
                  <a:cubicBezTo>
                    <a:pt x="6" y="2"/>
                    <a:pt x="2" y="6"/>
                    <a:pt x="2" y="11"/>
                  </a:cubicBezTo>
                  <a:cubicBezTo>
                    <a:pt x="2" y="11"/>
                    <a:pt x="2" y="11"/>
                    <a:pt x="2" y="11"/>
                  </a:cubicBezTo>
                  <a:cubicBezTo>
                    <a:pt x="2" y="16"/>
                    <a:pt x="6" y="20"/>
                    <a:pt x="11" y="20"/>
                  </a:cubicBezTo>
                  <a:cubicBezTo>
                    <a:pt x="16" y="20"/>
                    <a:pt x="20" y="16"/>
                    <a:pt x="20" y="11"/>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6" name="Freeform 11">
              <a:extLst>
                <a:ext uri="{FF2B5EF4-FFF2-40B4-BE49-F238E27FC236}">
                  <a16:creationId xmlns:a16="http://schemas.microsoft.com/office/drawing/2014/main" id="{0ED64D60-0721-499A-8291-22D6134DBFA2}"/>
                </a:ext>
              </a:extLst>
            </p:cNvPr>
            <p:cNvSpPr>
              <a:spLocks noEditPoints="1"/>
            </p:cNvSpPr>
            <p:nvPr/>
          </p:nvSpPr>
          <p:spPr bwMode="auto">
            <a:xfrm>
              <a:off x="8501063" y="-1512888"/>
              <a:ext cx="30163" cy="38100"/>
            </a:xfrm>
            <a:custGeom>
              <a:avLst/>
              <a:gdLst>
                <a:gd name="T0" fmla="*/ 0 w 9"/>
                <a:gd name="T1" fmla="*/ 2 h 11"/>
                <a:gd name="T2" fmla="*/ 1 w 9"/>
                <a:gd name="T3" fmla="*/ 0 h 11"/>
                <a:gd name="T4" fmla="*/ 5 w 9"/>
                <a:gd name="T5" fmla="*/ 0 h 11"/>
                <a:gd name="T6" fmla="*/ 8 w 9"/>
                <a:gd name="T7" fmla="*/ 2 h 11"/>
                <a:gd name="T8" fmla="*/ 9 w 9"/>
                <a:gd name="T9" fmla="*/ 4 h 11"/>
                <a:gd name="T10" fmla="*/ 9 w 9"/>
                <a:gd name="T11" fmla="*/ 4 h 11"/>
                <a:gd name="T12" fmla="*/ 7 w 9"/>
                <a:gd name="T13" fmla="*/ 7 h 11"/>
                <a:gd name="T14" fmla="*/ 8 w 9"/>
                <a:gd name="T15" fmla="*/ 9 h 11"/>
                <a:gd name="T16" fmla="*/ 9 w 9"/>
                <a:gd name="T17" fmla="*/ 10 h 11"/>
                <a:gd name="T18" fmla="*/ 7 w 9"/>
                <a:gd name="T19" fmla="*/ 11 h 11"/>
                <a:gd name="T20" fmla="*/ 6 w 9"/>
                <a:gd name="T21" fmla="*/ 11 h 11"/>
                <a:gd name="T22" fmla="*/ 4 w 9"/>
                <a:gd name="T23" fmla="*/ 8 h 11"/>
                <a:gd name="T24" fmla="*/ 2 w 9"/>
                <a:gd name="T25" fmla="*/ 8 h 11"/>
                <a:gd name="T26" fmla="*/ 2 w 9"/>
                <a:gd name="T27" fmla="*/ 10 h 11"/>
                <a:gd name="T28" fmla="*/ 1 w 9"/>
                <a:gd name="T29" fmla="*/ 11 h 11"/>
                <a:gd name="T30" fmla="*/ 0 w 9"/>
                <a:gd name="T31" fmla="*/ 10 h 11"/>
                <a:gd name="T32" fmla="*/ 0 w 9"/>
                <a:gd name="T33" fmla="*/ 2 h 11"/>
                <a:gd name="T34" fmla="*/ 5 w 9"/>
                <a:gd name="T35" fmla="*/ 6 h 11"/>
                <a:gd name="T36" fmla="*/ 6 w 9"/>
                <a:gd name="T37" fmla="*/ 4 h 11"/>
                <a:gd name="T38" fmla="*/ 6 w 9"/>
                <a:gd name="T39" fmla="*/ 4 h 11"/>
                <a:gd name="T40" fmla="*/ 4 w 9"/>
                <a:gd name="T41" fmla="*/ 3 h 11"/>
                <a:gd name="T42" fmla="*/ 2 w 9"/>
                <a:gd name="T43" fmla="*/ 3 h 11"/>
                <a:gd name="T44" fmla="*/ 2 w 9"/>
                <a:gd name="T45" fmla="*/ 6 h 11"/>
                <a:gd name="T46" fmla="*/ 5 w 9"/>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2"/>
                  </a:moveTo>
                  <a:cubicBezTo>
                    <a:pt x="0" y="1"/>
                    <a:pt x="0" y="0"/>
                    <a:pt x="1" y="0"/>
                  </a:cubicBezTo>
                  <a:cubicBezTo>
                    <a:pt x="5" y="0"/>
                    <a:pt x="5" y="0"/>
                    <a:pt x="5" y="0"/>
                  </a:cubicBezTo>
                  <a:cubicBezTo>
                    <a:pt x="6" y="0"/>
                    <a:pt x="7" y="1"/>
                    <a:pt x="8" y="2"/>
                  </a:cubicBezTo>
                  <a:cubicBezTo>
                    <a:pt x="8" y="2"/>
                    <a:pt x="9" y="3"/>
                    <a:pt x="9" y="4"/>
                  </a:cubicBezTo>
                  <a:cubicBezTo>
                    <a:pt x="9" y="4"/>
                    <a:pt x="9" y="4"/>
                    <a:pt x="9" y="4"/>
                  </a:cubicBezTo>
                  <a:cubicBezTo>
                    <a:pt x="9" y="6"/>
                    <a:pt x="8" y="7"/>
                    <a:pt x="7" y="7"/>
                  </a:cubicBezTo>
                  <a:cubicBezTo>
                    <a:pt x="8" y="9"/>
                    <a:pt x="8" y="9"/>
                    <a:pt x="8" y="9"/>
                  </a:cubicBezTo>
                  <a:cubicBezTo>
                    <a:pt x="8" y="10"/>
                    <a:pt x="9" y="10"/>
                    <a:pt x="9" y="10"/>
                  </a:cubicBezTo>
                  <a:cubicBezTo>
                    <a:pt x="9" y="11"/>
                    <a:pt x="8" y="11"/>
                    <a:pt x="7" y="11"/>
                  </a:cubicBezTo>
                  <a:cubicBezTo>
                    <a:pt x="7" y="11"/>
                    <a:pt x="7" y="11"/>
                    <a:pt x="6" y="11"/>
                  </a:cubicBezTo>
                  <a:cubicBezTo>
                    <a:pt x="4" y="8"/>
                    <a:pt x="4" y="8"/>
                    <a:pt x="4" y="8"/>
                  </a:cubicBezTo>
                  <a:cubicBezTo>
                    <a:pt x="2" y="8"/>
                    <a:pt x="2" y="8"/>
                    <a:pt x="2" y="8"/>
                  </a:cubicBezTo>
                  <a:cubicBezTo>
                    <a:pt x="2" y="10"/>
                    <a:pt x="2" y="10"/>
                    <a:pt x="2" y="10"/>
                  </a:cubicBezTo>
                  <a:cubicBezTo>
                    <a:pt x="2" y="11"/>
                    <a:pt x="2" y="11"/>
                    <a:pt x="1" y="11"/>
                  </a:cubicBezTo>
                  <a:cubicBezTo>
                    <a:pt x="0" y="11"/>
                    <a:pt x="0" y="11"/>
                    <a:pt x="0" y="10"/>
                  </a:cubicBezTo>
                  <a:lnTo>
                    <a:pt x="0" y="2"/>
                  </a:lnTo>
                  <a:close/>
                  <a:moveTo>
                    <a:pt x="5" y="6"/>
                  </a:moveTo>
                  <a:cubicBezTo>
                    <a:pt x="6" y="6"/>
                    <a:pt x="6" y="5"/>
                    <a:pt x="6" y="4"/>
                  </a:cubicBezTo>
                  <a:cubicBezTo>
                    <a:pt x="6" y="4"/>
                    <a:pt x="6" y="4"/>
                    <a:pt x="6" y="4"/>
                  </a:cubicBezTo>
                  <a:cubicBezTo>
                    <a:pt x="6" y="3"/>
                    <a:pt x="6" y="3"/>
                    <a:pt x="4" y="3"/>
                  </a:cubicBezTo>
                  <a:cubicBezTo>
                    <a:pt x="2" y="3"/>
                    <a:pt x="2" y="3"/>
                    <a:pt x="2" y="3"/>
                  </a:cubicBezTo>
                  <a:cubicBezTo>
                    <a:pt x="2" y="6"/>
                    <a:pt x="2" y="6"/>
                    <a:pt x="2" y="6"/>
                  </a:cubicBezTo>
                  <a:lnTo>
                    <a:pt x="5" y="6"/>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7" name="Freeform 12">
              <a:extLst>
                <a:ext uri="{FF2B5EF4-FFF2-40B4-BE49-F238E27FC236}">
                  <a16:creationId xmlns:a16="http://schemas.microsoft.com/office/drawing/2014/main" id="{39277B2E-0C4C-4088-80E0-8FC54BCDA4E5}"/>
                </a:ext>
              </a:extLst>
            </p:cNvPr>
            <p:cNvSpPr>
              <a:spLocks/>
            </p:cNvSpPr>
            <p:nvPr/>
          </p:nvSpPr>
          <p:spPr bwMode="auto">
            <a:xfrm>
              <a:off x="6446838" y="-855663"/>
              <a:ext cx="2025650" cy="0"/>
            </a:xfrm>
            <a:custGeom>
              <a:avLst/>
              <a:gdLst>
                <a:gd name="T0" fmla="*/ 1276 w 1276"/>
                <a:gd name="T1" fmla="*/ 0 w 1276"/>
                <a:gd name="T2" fmla="*/ 1276 w 1276"/>
              </a:gdLst>
              <a:ahLst/>
              <a:cxnLst>
                <a:cxn ang="0">
                  <a:pos x="T0" y="0"/>
                </a:cxn>
                <a:cxn ang="0">
                  <a:pos x="T1" y="0"/>
                </a:cxn>
                <a:cxn ang="0">
                  <a:pos x="T2" y="0"/>
                </a:cxn>
              </a:cxnLst>
              <a:rect l="0" t="0" r="r" b="b"/>
              <a:pathLst>
                <a:path w="1276">
                  <a:moveTo>
                    <a:pt x="1276" y="0"/>
                  </a:moveTo>
                  <a:lnTo>
                    <a:pt x="0" y="0"/>
                  </a:lnTo>
                  <a:lnTo>
                    <a:pt x="1276" y="0"/>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8" name="Line 13">
              <a:extLst>
                <a:ext uri="{FF2B5EF4-FFF2-40B4-BE49-F238E27FC236}">
                  <a16:creationId xmlns:a16="http://schemas.microsoft.com/office/drawing/2014/main" id="{52545853-2339-4495-B17C-1195D189B5D8}"/>
                </a:ext>
              </a:extLst>
            </p:cNvPr>
            <p:cNvSpPr>
              <a:spLocks noChangeShapeType="1"/>
            </p:cNvSpPr>
            <p:nvPr/>
          </p:nvSpPr>
          <p:spPr bwMode="auto">
            <a:xfrm flipH="1">
              <a:off x="6446838" y="-855663"/>
              <a:ext cx="2025650" cy="0"/>
            </a:xfrm>
            <a:prstGeom prst="line">
              <a:avLst/>
            </a:prstGeom>
            <a:grpFill/>
            <a:ln w="20638" cap="flat">
              <a:solidFill>
                <a:srgbClr val="000000"/>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9" name="Freeform 14">
              <a:extLst>
                <a:ext uri="{FF2B5EF4-FFF2-40B4-BE49-F238E27FC236}">
                  <a16:creationId xmlns:a16="http://schemas.microsoft.com/office/drawing/2014/main" id="{0ECE36B9-A7E0-4A91-AE61-94E95953B593}"/>
                </a:ext>
              </a:extLst>
            </p:cNvPr>
            <p:cNvSpPr>
              <a:spLocks/>
            </p:cNvSpPr>
            <p:nvPr/>
          </p:nvSpPr>
          <p:spPr bwMode="auto">
            <a:xfrm>
              <a:off x="6473826" y="-511176"/>
              <a:ext cx="157163" cy="227013"/>
            </a:xfrm>
            <a:custGeom>
              <a:avLst/>
              <a:gdLst>
                <a:gd name="T0" fmla="*/ 0 w 99"/>
                <a:gd name="T1" fmla="*/ 0 h 143"/>
                <a:gd name="T2" fmla="*/ 24 w 99"/>
                <a:gd name="T3" fmla="*/ 0 h 143"/>
                <a:gd name="T4" fmla="*/ 24 w 99"/>
                <a:gd name="T5" fmla="*/ 60 h 143"/>
                <a:gd name="T6" fmla="*/ 78 w 99"/>
                <a:gd name="T7" fmla="*/ 60 h 143"/>
                <a:gd name="T8" fmla="*/ 78 w 99"/>
                <a:gd name="T9" fmla="*/ 0 h 143"/>
                <a:gd name="T10" fmla="*/ 99 w 99"/>
                <a:gd name="T11" fmla="*/ 0 h 143"/>
                <a:gd name="T12" fmla="*/ 99 w 99"/>
                <a:gd name="T13" fmla="*/ 143 h 143"/>
                <a:gd name="T14" fmla="*/ 78 w 99"/>
                <a:gd name="T15" fmla="*/ 143 h 143"/>
                <a:gd name="T16" fmla="*/ 78 w 99"/>
                <a:gd name="T17" fmla="*/ 83 h 143"/>
                <a:gd name="T18" fmla="*/ 24 w 99"/>
                <a:gd name="T19" fmla="*/ 83 h 143"/>
                <a:gd name="T20" fmla="*/ 24 w 99"/>
                <a:gd name="T21" fmla="*/ 143 h 143"/>
                <a:gd name="T22" fmla="*/ 0 w 99"/>
                <a:gd name="T23" fmla="*/ 143 h 143"/>
                <a:gd name="T24" fmla="*/ 0 w 99"/>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43">
                  <a:moveTo>
                    <a:pt x="0" y="0"/>
                  </a:moveTo>
                  <a:lnTo>
                    <a:pt x="24" y="0"/>
                  </a:lnTo>
                  <a:lnTo>
                    <a:pt x="24" y="60"/>
                  </a:lnTo>
                  <a:lnTo>
                    <a:pt x="78" y="60"/>
                  </a:lnTo>
                  <a:lnTo>
                    <a:pt x="78" y="0"/>
                  </a:lnTo>
                  <a:lnTo>
                    <a:pt x="99" y="0"/>
                  </a:lnTo>
                  <a:lnTo>
                    <a:pt x="99" y="143"/>
                  </a:lnTo>
                  <a:lnTo>
                    <a:pt x="78" y="143"/>
                  </a:lnTo>
                  <a:lnTo>
                    <a:pt x="78" y="83"/>
                  </a:lnTo>
                  <a:lnTo>
                    <a:pt x="24" y="83"/>
                  </a:lnTo>
                  <a:lnTo>
                    <a:pt x="24" y="143"/>
                  </a:lnTo>
                  <a:lnTo>
                    <a:pt x="0" y="143"/>
                  </a:lnTo>
                  <a:lnTo>
                    <a:pt x="0" y="0"/>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61" name="Freeform 15">
              <a:extLst>
                <a:ext uri="{FF2B5EF4-FFF2-40B4-BE49-F238E27FC236}">
                  <a16:creationId xmlns:a16="http://schemas.microsoft.com/office/drawing/2014/main" id="{4F6B8597-7326-4D5F-8AE0-165A6A2DDF10}"/>
                </a:ext>
              </a:extLst>
            </p:cNvPr>
            <p:cNvSpPr>
              <a:spLocks noEditPoints="1"/>
            </p:cNvSpPr>
            <p:nvPr/>
          </p:nvSpPr>
          <p:spPr bwMode="auto">
            <a:xfrm>
              <a:off x="6669088"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6" name="Freeform 16">
              <a:extLst>
                <a:ext uri="{FF2B5EF4-FFF2-40B4-BE49-F238E27FC236}">
                  <a16:creationId xmlns:a16="http://schemas.microsoft.com/office/drawing/2014/main" id="{A5A07C2B-4DE0-414E-BD84-31F4EE8D9335}"/>
                </a:ext>
              </a:extLst>
            </p:cNvPr>
            <p:cNvSpPr>
              <a:spLocks/>
            </p:cNvSpPr>
            <p:nvPr/>
          </p:nvSpPr>
          <p:spPr bwMode="auto">
            <a:xfrm>
              <a:off x="6854826" y="-461963"/>
              <a:ext cx="85725" cy="177800"/>
            </a:xfrm>
            <a:custGeom>
              <a:avLst/>
              <a:gdLst>
                <a:gd name="T0" fmla="*/ 0 w 25"/>
                <a:gd name="T1" fmla="*/ 2 h 50"/>
                <a:gd name="T2" fmla="*/ 10 w 25"/>
                <a:gd name="T3" fmla="*/ 2 h 50"/>
                <a:gd name="T4" fmla="*/ 10 w 25"/>
                <a:gd name="T5" fmla="*/ 11 h 50"/>
                <a:gd name="T6" fmla="*/ 25 w 25"/>
                <a:gd name="T7" fmla="*/ 1 h 50"/>
                <a:gd name="T8" fmla="*/ 25 w 25"/>
                <a:gd name="T9" fmla="*/ 12 h 50"/>
                <a:gd name="T10" fmla="*/ 24 w 25"/>
                <a:gd name="T11" fmla="*/ 12 h 50"/>
                <a:gd name="T12" fmla="*/ 10 w 25"/>
                <a:gd name="T13" fmla="*/ 29 h 50"/>
                <a:gd name="T14" fmla="*/ 10 w 25"/>
                <a:gd name="T15" fmla="*/ 50 h 50"/>
                <a:gd name="T16" fmla="*/ 0 w 25"/>
                <a:gd name="T17" fmla="*/ 50 h 50"/>
                <a:gd name="T18" fmla="*/ 0 w 25"/>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0">
                  <a:moveTo>
                    <a:pt x="0" y="2"/>
                  </a:moveTo>
                  <a:cubicBezTo>
                    <a:pt x="10" y="2"/>
                    <a:pt x="10" y="2"/>
                    <a:pt x="10" y="2"/>
                  </a:cubicBezTo>
                  <a:cubicBezTo>
                    <a:pt x="10" y="11"/>
                    <a:pt x="10" y="11"/>
                    <a:pt x="10" y="11"/>
                  </a:cubicBezTo>
                  <a:cubicBezTo>
                    <a:pt x="13" y="5"/>
                    <a:pt x="17" y="0"/>
                    <a:pt x="25" y="1"/>
                  </a:cubicBezTo>
                  <a:cubicBezTo>
                    <a:pt x="25" y="12"/>
                    <a:pt x="25" y="12"/>
                    <a:pt x="25" y="12"/>
                  </a:cubicBezTo>
                  <a:cubicBezTo>
                    <a:pt x="24" y="12"/>
                    <a:pt x="24" y="12"/>
                    <a:pt x="24" y="12"/>
                  </a:cubicBezTo>
                  <a:cubicBezTo>
                    <a:pt x="16" y="12"/>
                    <a:pt x="10" y="18"/>
                    <a:pt x="10" y="29"/>
                  </a:cubicBezTo>
                  <a:cubicBezTo>
                    <a:pt x="10" y="50"/>
                    <a:pt x="10" y="50"/>
                    <a:pt x="10" y="50"/>
                  </a:cubicBezTo>
                  <a:cubicBezTo>
                    <a:pt x="0" y="50"/>
                    <a:pt x="0" y="50"/>
                    <a:pt x="0" y="50"/>
                  </a:cubicBezTo>
                  <a:lnTo>
                    <a:pt x="0" y="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7" name="Freeform 17">
              <a:extLst>
                <a:ext uri="{FF2B5EF4-FFF2-40B4-BE49-F238E27FC236}">
                  <a16:creationId xmlns:a16="http://schemas.microsoft.com/office/drawing/2014/main" id="{E233123C-71A4-4DCA-A0E7-DB3393BBC554}"/>
                </a:ext>
              </a:extLst>
            </p:cNvPr>
            <p:cNvSpPr>
              <a:spLocks noEditPoints="1"/>
            </p:cNvSpPr>
            <p:nvPr/>
          </p:nvSpPr>
          <p:spPr bwMode="auto">
            <a:xfrm>
              <a:off x="6967538" y="-519113"/>
              <a:ext cx="38100" cy="234950"/>
            </a:xfrm>
            <a:custGeom>
              <a:avLst/>
              <a:gdLst>
                <a:gd name="T0" fmla="*/ 0 w 24"/>
                <a:gd name="T1" fmla="*/ 0 h 148"/>
                <a:gd name="T2" fmla="*/ 24 w 24"/>
                <a:gd name="T3" fmla="*/ 0 h 148"/>
                <a:gd name="T4" fmla="*/ 24 w 24"/>
                <a:gd name="T5" fmla="*/ 25 h 148"/>
                <a:gd name="T6" fmla="*/ 0 w 24"/>
                <a:gd name="T7" fmla="*/ 25 h 148"/>
                <a:gd name="T8" fmla="*/ 0 w 24"/>
                <a:gd name="T9" fmla="*/ 0 h 148"/>
                <a:gd name="T10" fmla="*/ 0 w 24"/>
                <a:gd name="T11" fmla="*/ 41 h 148"/>
                <a:gd name="T12" fmla="*/ 22 w 24"/>
                <a:gd name="T13" fmla="*/ 41 h 148"/>
                <a:gd name="T14" fmla="*/ 22 w 24"/>
                <a:gd name="T15" fmla="*/ 148 h 148"/>
                <a:gd name="T16" fmla="*/ 0 w 24"/>
                <a:gd name="T17" fmla="*/ 148 h 148"/>
                <a:gd name="T18" fmla="*/ 0 w 24"/>
                <a:gd name="T19"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8">
                  <a:moveTo>
                    <a:pt x="0" y="0"/>
                  </a:moveTo>
                  <a:lnTo>
                    <a:pt x="24" y="0"/>
                  </a:lnTo>
                  <a:lnTo>
                    <a:pt x="24" y="25"/>
                  </a:lnTo>
                  <a:lnTo>
                    <a:pt x="0" y="25"/>
                  </a:lnTo>
                  <a:lnTo>
                    <a:pt x="0" y="0"/>
                  </a:lnTo>
                  <a:close/>
                  <a:moveTo>
                    <a:pt x="0" y="41"/>
                  </a:moveTo>
                  <a:lnTo>
                    <a:pt x="22" y="41"/>
                  </a:lnTo>
                  <a:lnTo>
                    <a:pt x="22" y="148"/>
                  </a:lnTo>
                  <a:lnTo>
                    <a:pt x="0" y="148"/>
                  </a:lnTo>
                  <a:lnTo>
                    <a:pt x="0" y="4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8" name="Freeform 18">
              <a:extLst>
                <a:ext uri="{FF2B5EF4-FFF2-40B4-BE49-F238E27FC236}">
                  <a16:creationId xmlns:a16="http://schemas.microsoft.com/office/drawing/2014/main" id="{85140CA9-2773-4D38-B605-668EE3A5080F}"/>
                </a:ext>
              </a:extLst>
            </p:cNvPr>
            <p:cNvSpPr>
              <a:spLocks/>
            </p:cNvSpPr>
            <p:nvPr/>
          </p:nvSpPr>
          <p:spPr bwMode="auto">
            <a:xfrm>
              <a:off x="7038976" y="-454026"/>
              <a:ext cx="123825" cy="169863"/>
            </a:xfrm>
            <a:custGeom>
              <a:avLst/>
              <a:gdLst>
                <a:gd name="T0" fmla="*/ 0 w 78"/>
                <a:gd name="T1" fmla="*/ 91 h 107"/>
                <a:gd name="T2" fmla="*/ 50 w 78"/>
                <a:gd name="T3" fmla="*/ 17 h 107"/>
                <a:gd name="T4" fmla="*/ 0 w 78"/>
                <a:gd name="T5" fmla="*/ 17 h 107"/>
                <a:gd name="T6" fmla="*/ 0 w 78"/>
                <a:gd name="T7" fmla="*/ 0 h 107"/>
                <a:gd name="T8" fmla="*/ 78 w 78"/>
                <a:gd name="T9" fmla="*/ 0 h 107"/>
                <a:gd name="T10" fmla="*/ 78 w 78"/>
                <a:gd name="T11" fmla="*/ 15 h 107"/>
                <a:gd name="T12" fmla="*/ 26 w 78"/>
                <a:gd name="T13" fmla="*/ 87 h 107"/>
                <a:gd name="T14" fmla="*/ 78 w 78"/>
                <a:gd name="T15" fmla="*/ 87 h 107"/>
                <a:gd name="T16" fmla="*/ 78 w 78"/>
                <a:gd name="T17" fmla="*/ 107 h 107"/>
                <a:gd name="T18" fmla="*/ 0 w 78"/>
                <a:gd name="T19" fmla="*/ 107 h 107"/>
                <a:gd name="T20" fmla="*/ 0 w 78"/>
                <a:gd name="T21"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7">
                  <a:moveTo>
                    <a:pt x="0" y="91"/>
                  </a:moveTo>
                  <a:lnTo>
                    <a:pt x="50" y="17"/>
                  </a:lnTo>
                  <a:lnTo>
                    <a:pt x="0" y="17"/>
                  </a:lnTo>
                  <a:lnTo>
                    <a:pt x="0" y="0"/>
                  </a:lnTo>
                  <a:lnTo>
                    <a:pt x="78" y="0"/>
                  </a:lnTo>
                  <a:lnTo>
                    <a:pt x="78" y="15"/>
                  </a:lnTo>
                  <a:lnTo>
                    <a:pt x="26" y="87"/>
                  </a:lnTo>
                  <a:lnTo>
                    <a:pt x="78" y="87"/>
                  </a:lnTo>
                  <a:lnTo>
                    <a:pt x="78" y="107"/>
                  </a:lnTo>
                  <a:lnTo>
                    <a:pt x="0" y="107"/>
                  </a:lnTo>
                  <a:lnTo>
                    <a:pt x="0" y="9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9" name="Freeform 19">
              <a:extLst>
                <a:ext uri="{FF2B5EF4-FFF2-40B4-BE49-F238E27FC236}">
                  <a16:creationId xmlns:a16="http://schemas.microsoft.com/office/drawing/2014/main" id="{5FF11845-9DE2-41C0-88EA-7F63CD8AADD5}"/>
                </a:ext>
              </a:extLst>
            </p:cNvPr>
            <p:cNvSpPr>
              <a:spLocks noEditPoints="1"/>
            </p:cNvSpPr>
            <p:nvPr/>
          </p:nvSpPr>
          <p:spPr bwMode="auto">
            <a:xfrm>
              <a:off x="7186613"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0" name="Freeform 20">
              <a:extLst>
                <a:ext uri="{FF2B5EF4-FFF2-40B4-BE49-F238E27FC236}">
                  <a16:creationId xmlns:a16="http://schemas.microsoft.com/office/drawing/2014/main" id="{2B6BEEDB-920D-4BB5-95FE-89F84BDD12B7}"/>
                </a:ext>
              </a:extLst>
            </p:cNvPr>
            <p:cNvSpPr>
              <a:spLocks/>
            </p:cNvSpPr>
            <p:nvPr/>
          </p:nvSpPr>
          <p:spPr bwMode="auto">
            <a:xfrm>
              <a:off x="7372351" y="-458788"/>
              <a:ext cx="130175" cy="174625"/>
            </a:xfrm>
            <a:custGeom>
              <a:avLst/>
              <a:gdLst>
                <a:gd name="T0" fmla="*/ 0 w 38"/>
                <a:gd name="T1" fmla="*/ 1 h 49"/>
                <a:gd name="T2" fmla="*/ 10 w 38"/>
                <a:gd name="T3" fmla="*/ 1 h 49"/>
                <a:gd name="T4" fmla="*/ 10 w 38"/>
                <a:gd name="T5" fmla="*/ 8 h 49"/>
                <a:gd name="T6" fmla="*/ 23 w 38"/>
                <a:gd name="T7" fmla="*/ 0 h 49"/>
                <a:gd name="T8" fmla="*/ 38 w 38"/>
                <a:gd name="T9" fmla="*/ 17 h 49"/>
                <a:gd name="T10" fmla="*/ 38 w 38"/>
                <a:gd name="T11" fmla="*/ 49 h 49"/>
                <a:gd name="T12" fmla="*/ 28 w 38"/>
                <a:gd name="T13" fmla="*/ 49 h 49"/>
                <a:gd name="T14" fmla="*/ 28 w 38"/>
                <a:gd name="T15" fmla="*/ 19 h 49"/>
                <a:gd name="T16" fmla="*/ 19 w 38"/>
                <a:gd name="T17" fmla="*/ 9 h 49"/>
                <a:gd name="T18" fmla="*/ 10 w 38"/>
                <a:gd name="T19" fmla="*/ 20 h 49"/>
                <a:gd name="T20" fmla="*/ 10 w 38"/>
                <a:gd name="T21" fmla="*/ 49 h 49"/>
                <a:gd name="T22" fmla="*/ 0 w 38"/>
                <a:gd name="T23" fmla="*/ 49 h 49"/>
                <a:gd name="T24" fmla="*/ 0 w 38"/>
                <a:gd name="T2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1"/>
                  </a:moveTo>
                  <a:cubicBezTo>
                    <a:pt x="10" y="1"/>
                    <a:pt x="10" y="1"/>
                    <a:pt x="10" y="1"/>
                  </a:cubicBezTo>
                  <a:cubicBezTo>
                    <a:pt x="10" y="8"/>
                    <a:pt x="10" y="8"/>
                    <a:pt x="10" y="8"/>
                  </a:cubicBezTo>
                  <a:cubicBezTo>
                    <a:pt x="13" y="3"/>
                    <a:pt x="17" y="0"/>
                    <a:pt x="23" y="0"/>
                  </a:cubicBezTo>
                  <a:cubicBezTo>
                    <a:pt x="33" y="0"/>
                    <a:pt x="38" y="6"/>
                    <a:pt x="38" y="17"/>
                  </a:cubicBezTo>
                  <a:cubicBezTo>
                    <a:pt x="38" y="49"/>
                    <a:pt x="38" y="49"/>
                    <a:pt x="38" y="49"/>
                  </a:cubicBezTo>
                  <a:cubicBezTo>
                    <a:pt x="28" y="49"/>
                    <a:pt x="28" y="49"/>
                    <a:pt x="28" y="49"/>
                  </a:cubicBezTo>
                  <a:cubicBezTo>
                    <a:pt x="28" y="19"/>
                    <a:pt x="28" y="19"/>
                    <a:pt x="28" y="19"/>
                  </a:cubicBezTo>
                  <a:cubicBezTo>
                    <a:pt x="28" y="13"/>
                    <a:pt x="25" y="9"/>
                    <a:pt x="19" y="9"/>
                  </a:cubicBezTo>
                  <a:cubicBezTo>
                    <a:pt x="14" y="9"/>
                    <a:pt x="10" y="13"/>
                    <a:pt x="10" y="20"/>
                  </a:cubicBezTo>
                  <a:cubicBezTo>
                    <a:pt x="10" y="49"/>
                    <a:pt x="10" y="49"/>
                    <a:pt x="10" y="49"/>
                  </a:cubicBezTo>
                  <a:cubicBezTo>
                    <a:pt x="0" y="49"/>
                    <a:pt x="0" y="49"/>
                    <a:pt x="0" y="49"/>
                  </a:cubicBezTo>
                  <a:lnTo>
                    <a:pt x="0" y="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1" name="Freeform 21">
              <a:extLst>
                <a:ext uri="{FF2B5EF4-FFF2-40B4-BE49-F238E27FC236}">
                  <a16:creationId xmlns:a16="http://schemas.microsoft.com/office/drawing/2014/main" id="{4CCB3F8A-8FD5-45B6-8D5A-87DEB510F426}"/>
                </a:ext>
              </a:extLst>
            </p:cNvPr>
            <p:cNvSpPr>
              <a:spLocks noEditPoints="1"/>
            </p:cNvSpPr>
            <p:nvPr/>
          </p:nvSpPr>
          <p:spPr bwMode="auto">
            <a:xfrm>
              <a:off x="7526338" y="-525463"/>
              <a:ext cx="58738" cy="63500"/>
            </a:xfrm>
            <a:custGeom>
              <a:avLst/>
              <a:gdLst>
                <a:gd name="T0" fmla="*/ 0 w 17"/>
                <a:gd name="T1" fmla="*/ 9 h 18"/>
                <a:gd name="T2" fmla="*/ 0 w 17"/>
                <a:gd name="T3" fmla="*/ 9 h 18"/>
                <a:gd name="T4" fmla="*/ 8 w 17"/>
                <a:gd name="T5" fmla="*/ 0 h 18"/>
                <a:gd name="T6" fmla="*/ 17 w 17"/>
                <a:gd name="T7" fmla="*/ 9 h 18"/>
                <a:gd name="T8" fmla="*/ 17 w 17"/>
                <a:gd name="T9" fmla="*/ 9 h 18"/>
                <a:gd name="T10" fmla="*/ 8 w 17"/>
                <a:gd name="T11" fmla="*/ 18 h 18"/>
                <a:gd name="T12" fmla="*/ 0 w 17"/>
                <a:gd name="T13" fmla="*/ 9 h 18"/>
                <a:gd name="T14" fmla="*/ 16 w 17"/>
                <a:gd name="T15" fmla="*/ 9 h 18"/>
                <a:gd name="T16" fmla="*/ 16 w 17"/>
                <a:gd name="T17" fmla="*/ 9 h 18"/>
                <a:gd name="T18" fmla="*/ 8 w 17"/>
                <a:gd name="T19" fmla="*/ 1 h 18"/>
                <a:gd name="T20" fmla="*/ 1 w 17"/>
                <a:gd name="T21" fmla="*/ 9 h 18"/>
                <a:gd name="T22" fmla="*/ 1 w 17"/>
                <a:gd name="T23" fmla="*/ 9 h 18"/>
                <a:gd name="T24" fmla="*/ 8 w 17"/>
                <a:gd name="T25" fmla="*/ 17 h 18"/>
                <a:gd name="T26" fmla="*/ 16 w 17"/>
                <a:gd name="T27" fmla="*/ 9 h 18"/>
                <a:gd name="T28" fmla="*/ 5 w 17"/>
                <a:gd name="T29" fmla="*/ 4 h 18"/>
                <a:gd name="T30" fmla="*/ 9 w 17"/>
                <a:gd name="T31" fmla="*/ 4 h 18"/>
                <a:gd name="T32" fmla="*/ 12 w 17"/>
                <a:gd name="T33" fmla="*/ 7 h 18"/>
                <a:gd name="T34" fmla="*/ 12 w 17"/>
                <a:gd name="T35" fmla="*/ 7 h 18"/>
                <a:gd name="T36" fmla="*/ 10 w 17"/>
                <a:gd name="T37" fmla="*/ 10 h 18"/>
                <a:gd name="T38" fmla="*/ 13 w 17"/>
                <a:gd name="T39" fmla="*/ 14 h 18"/>
                <a:gd name="T40" fmla="*/ 10 w 17"/>
                <a:gd name="T41" fmla="*/ 14 h 18"/>
                <a:gd name="T42" fmla="*/ 8 w 17"/>
                <a:gd name="T43" fmla="*/ 11 h 18"/>
                <a:gd name="T44" fmla="*/ 7 w 17"/>
                <a:gd name="T45" fmla="*/ 11 h 18"/>
                <a:gd name="T46" fmla="*/ 7 w 17"/>
                <a:gd name="T47" fmla="*/ 14 h 18"/>
                <a:gd name="T48" fmla="*/ 5 w 17"/>
                <a:gd name="T49" fmla="*/ 14 h 18"/>
                <a:gd name="T50" fmla="*/ 5 w 17"/>
                <a:gd name="T51" fmla="*/ 4 h 18"/>
                <a:gd name="T52" fmla="*/ 8 w 17"/>
                <a:gd name="T53" fmla="*/ 9 h 18"/>
                <a:gd name="T54" fmla="*/ 10 w 17"/>
                <a:gd name="T55" fmla="*/ 7 h 18"/>
                <a:gd name="T56" fmla="*/ 8 w 17"/>
                <a:gd name="T57" fmla="*/ 6 h 18"/>
                <a:gd name="T58" fmla="*/ 7 w 17"/>
                <a:gd name="T59" fmla="*/ 6 h 18"/>
                <a:gd name="T60" fmla="*/ 7 w 17"/>
                <a:gd name="T61" fmla="*/ 9 h 18"/>
                <a:gd name="T62" fmla="*/ 8 w 17"/>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9"/>
                  </a:moveTo>
                  <a:cubicBezTo>
                    <a:pt x="0" y="9"/>
                    <a:pt x="0" y="9"/>
                    <a:pt x="0" y="9"/>
                  </a:cubicBezTo>
                  <a:cubicBezTo>
                    <a:pt x="0" y="4"/>
                    <a:pt x="3" y="0"/>
                    <a:pt x="8" y="0"/>
                  </a:cubicBezTo>
                  <a:cubicBezTo>
                    <a:pt x="13" y="0"/>
                    <a:pt x="17" y="4"/>
                    <a:pt x="17" y="9"/>
                  </a:cubicBezTo>
                  <a:cubicBezTo>
                    <a:pt x="17" y="9"/>
                    <a:pt x="17" y="9"/>
                    <a:pt x="17" y="9"/>
                  </a:cubicBezTo>
                  <a:cubicBezTo>
                    <a:pt x="17" y="14"/>
                    <a:pt x="13" y="18"/>
                    <a:pt x="8" y="18"/>
                  </a:cubicBezTo>
                  <a:cubicBezTo>
                    <a:pt x="3" y="18"/>
                    <a:pt x="0" y="14"/>
                    <a:pt x="0" y="9"/>
                  </a:cubicBezTo>
                  <a:close/>
                  <a:moveTo>
                    <a:pt x="16" y="9"/>
                  </a:moveTo>
                  <a:cubicBezTo>
                    <a:pt x="16" y="9"/>
                    <a:pt x="16" y="9"/>
                    <a:pt x="16" y="9"/>
                  </a:cubicBezTo>
                  <a:cubicBezTo>
                    <a:pt x="16" y="4"/>
                    <a:pt x="13" y="1"/>
                    <a:pt x="8" y="1"/>
                  </a:cubicBezTo>
                  <a:cubicBezTo>
                    <a:pt x="4" y="1"/>
                    <a:pt x="1" y="4"/>
                    <a:pt x="1" y="9"/>
                  </a:cubicBezTo>
                  <a:cubicBezTo>
                    <a:pt x="1" y="9"/>
                    <a:pt x="1" y="9"/>
                    <a:pt x="1" y="9"/>
                  </a:cubicBezTo>
                  <a:cubicBezTo>
                    <a:pt x="1" y="14"/>
                    <a:pt x="4" y="17"/>
                    <a:pt x="8" y="17"/>
                  </a:cubicBezTo>
                  <a:cubicBezTo>
                    <a:pt x="12" y="17"/>
                    <a:pt x="16" y="14"/>
                    <a:pt x="16" y="9"/>
                  </a:cubicBezTo>
                  <a:close/>
                  <a:moveTo>
                    <a:pt x="5" y="4"/>
                  </a:moveTo>
                  <a:cubicBezTo>
                    <a:pt x="9" y="4"/>
                    <a:pt x="9" y="4"/>
                    <a:pt x="9" y="4"/>
                  </a:cubicBezTo>
                  <a:cubicBezTo>
                    <a:pt x="11" y="4"/>
                    <a:pt x="12" y="5"/>
                    <a:pt x="12" y="7"/>
                  </a:cubicBezTo>
                  <a:cubicBezTo>
                    <a:pt x="12" y="7"/>
                    <a:pt x="12" y="7"/>
                    <a:pt x="12" y="7"/>
                  </a:cubicBezTo>
                  <a:cubicBezTo>
                    <a:pt x="12" y="9"/>
                    <a:pt x="11" y="10"/>
                    <a:pt x="10" y="10"/>
                  </a:cubicBezTo>
                  <a:cubicBezTo>
                    <a:pt x="13" y="14"/>
                    <a:pt x="13" y="14"/>
                    <a:pt x="13" y="14"/>
                  </a:cubicBezTo>
                  <a:cubicBezTo>
                    <a:pt x="10" y="14"/>
                    <a:pt x="10" y="14"/>
                    <a:pt x="10" y="14"/>
                  </a:cubicBezTo>
                  <a:cubicBezTo>
                    <a:pt x="8" y="11"/>
                    <a:pt x="8" y="11"/>
                    <a:pt x="8" y="11"/>
                  </a:cubicBezTo>
                  <a:cubicBezTo>
                    <a:pt x="7" y="11"/>
                    <a:pt x="7" y="11"/>
                    <a:pt x="7" y="11"/>
                  </a:cubicBezTo>
                  <a:cubicBezTo>
                    <a:pt x="7" y="14"/>
                    <a:pt x="7" y="14"/>
                    <a:pt x="7" y="14"/>
                  </a:cubicBezTo>
                  <a:cubicBezTo>
                    <a:pt x="5" y="14"/>
                    <a:pt x="5" y="14"/>
                    <a:pt x="5" y="14"/>
                  </a:cubicBezTo>
                  <a:lnTo>
                    <a:pt x="5" y="4"/>
                  </a:lnTo>
                  <a:close/>
                  <a:moveTo>
                    <a:pt x="8" y="9"/>
                  </a:moveTo>
                  <a:cubicBezTo>
                    <a:pt x="9" y="9"/>
                    <a:pt x="10" y="8"/>
                    <a:pt x="10" y="7"/>
                  </a:cubicBezTo>
                  <a:cubicBezTo>
                    <a:pt x="10" y="6"/>
                    <a:pt x="9" y="6"/>
                    <a:pt x="8" y="6"/>
                  </a:cubicBezTo>
                  <a:cubicBezTo>
                    <a:pt x="7" y="6"/>
                    <a:pt x="7" y="6"/>
                    <a:pt x="7" y="6"/>
                  </a:cubicBezTo>
                  <a:cubicBezTo>
                    <a:pt x="7" y="9"/>
                    <a:pt x="7" y="9"/>
                    <a:pt x="7" y="9"/>
                  </a:cubicBezTo>
                  <a:lnTo>
                    <a:pt x="8" y="9"/>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2" name="Freeform 22">
              <a:extLst>
                <a:ext uri="{FF2B5EF4-FFF2-40B4-BE49-F238E27FC236}">
                  <a16:creationId xmlns:a16="http://schemas.microsoft.com/office/drawing/2014/main" id="{7D6E87B1-2C74-444E-9ED8-1D3D7E4864DC}"/>
                </a:ext>
              </a:extLst>
            </p:cNvPr>
            <p:cNvSpPr>
              <a:spLocks/>
            </p:cNvSpPr>
            <p:nvPr/>
          </p:nvSpPr>
          <p:spPr bwMode="auto">
            <a:xfrm>
              <a:off x="7685088" y="-514351"/>
              <a:ext cx="166688" cy="233363"/>
            </a:xfrm>
            <a:custGeom>
              <a:avLst/>
              <a:gdLst>
                <a:gd name="T0" fmla="*/ 0 w 49"/>
                <a:gd name="T1" fmla="*/ 33 h 66"/>
                <a:gd name="T2" fmla="*/ 0 w 49"/>
                <a:gd name="T3" fmla="*/ 33 h 66"/>
                <a:gd name="T4" fmla="*/ 28 w 49"/>
                <a:gd name="T5" fmla="*/ 0 h 66"/>
                <a:gd name="T6" fmla="*/ 48 w 49"/>
                <a:gd name="T7" fmla="*/ 8 h 66"/>
                <a:gd name="T8" fmla="*/ 42 w 49"/>
                <a:gd name="T9" fmla="*/ 16 h 66"/>
                <a:gd name="T10" fmla="*/ 28 w 49"/>
                <a:gd name="T11" fmla="*/ 10 h 66"/>
                <a:gd name="T12" fmla="*/ 11 w 49"/>
                <a:gd name="T13" fmla="*/ 33 h 66"/>
                <a:gd name="T14" fmla="*/ 11 w 49"/>
                <a:gd name="T15" fmla="*/ 33 h 66"/>
                <a:gd name="T16" fmla="*/ 28 w 49"/>
                <a:gd name="T17" fmla="*/ 56 h 66"/>
                <a:gd name="T18" fmla="*/ 42 w 49"/>
                <a:gd name="T19" fmla="*/ 49 h 66"/>
                <a:gd name="T20" fmla="*/ 49 w 49"/>
                <a:gd name="T21" fmla="*/ 57 h 66"/>
                <a:gd name="T22" fmla="*/ 28 w 49"/>
                <a:gd name="T23" fmla="*/ 66 h 66"/>
                <a:gd name="T24" fmla="*/ 0 w 49"/>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6">
                  <a:moveTo>
                    <a:pt x="0" y="33"/>
                  </a:moveTo>
                  <a:cubicBezTo>
                    <a:pt x="0" y="33"/>
                    <a:pt x="0" y="33"/>
                    <a:pt x="0" y="33"/>
                  </a:cubicBezTo>
                  <a:cubicBezTo>
                    <a:pt x="0" y="13"/>
                    <a:pt x="12" y="0"/>
                    <a:pt x="28" y="0"/>
                  </a:cubicBezTo>
                  <a:cubicBezTo>
                    <a:pt x="37" y="0"/>
                    <a:pt x="43" y="3"/>
                    <a:pt x="48" y="8"/>
                  </a:cubicBezTo>
                  <a:cubicBezTo>
                    <a:pt x="42" y="16"/>
                    <a:pt x="42" y="16"/>
                    <a:pt x="42" y="16"/>
                  </a:cubicBezTo>
                  <a:cubicBezTo>
                    <a:pt x="38" y="13"/>
                    <a:pt x="34" y="10"/>
                    <a:pt x="28" y="10"/>
                  </a:cubicBezTo>
                  <a:cubicBezTo>
                    <a:pt x="18" y="10"/>
                    <a:pt x="11" y="19"/>
                    <a:pt x="11" y="33"/>
                  </a:cubicBezTo>
                  <a:cubicBezTo>
                    <a:pt x="11" y="33"/>
                    <a:pt x="11" y="33"/>
                    <a:pt x="11" y="33"/>
                  </a:cubicBezTo>
                  <a:cubicBezTo>
                    <a:pt x="11" y="47"/>
                    <a:pt x="18" y="56"/>
                    <a:pt x="28" y="56"/>
                  </a:cubicBezTo>
                  <a:cubicBezTo>
                    <a:pt x="34" y="56"/>
                    <a:pt x="38" y="53"/>
                    <a:pt x="42" y="49"/>
                  </a:cubicBezTo>
                  <a:cubicBezTo>
                    <a:pt x="49" y="57"/>
                    <a:pt x="49" y="57"/>
                    <a:pt x="49" y="57"/>
                  </a:cubicBezTo>
                  <a:cubicBezTo>
                    <a:pt x="43" y="63"/>
                    <a:pt x="37" y="66"/>
                    <a:pt x="28" y="66"/>
                  </a:cubicBezTo>
                  <a:cubicBezTo>
                    <a:pt x="11" y="66"/>
                    <a:pt x="0" y="53"/>
                    <a:pt x="0" y="33"/>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3" name="Rectangle 23">
              <a:extLst>
                <a:ext uri="{FF2B5EF4-FFF2-40B4-BE49-F238E27FC236}">
                  <a16:creationId xmlns:a16="http://schemas.microsoft.com/office/drawing/2014/main" id="{040C76B6-F84F-42E4-924C-5CCF92B52C20}"/>
                </a:ext>
              </a:extLst>
            </p:cNvPr>
            <p:cNvSpPr>
              <a:spLocks noChangeArrowheads="1"/>
            </p:cNvSpPr>
            <p:nvPr/>
          </p:nvSpPr>
          <p:spPr bwMode="auto">
            <a:xfrm>
              <a:off x="7883526" y="-519113"/>
              <a:ext cx="33338" cy="234950"/>
            </a:xfrm>
            <a:prstGeom prst="rect">
              <a:avLst/>
            </a:prstGeom>
            <a:grpFill/>
            <a:ln w="9525">
              <a:solidFill>
                <a:srgbClr val="000000"/>
              </a:solid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4" name="Freeform 24">
              <a:extLst>
                <a:ext uri="{FF2B5EF4-FFF2-40B4-BE49-F238E27FC236}">
                  <a16:creationId xmlns:a16="http://schemas.microsoft.com/office/drawing/2014/main" id="{81A1465E-3953-457E-9C58-A3A6F9B86398}"/>
                </a:ext>
              </a:extLst>
            </p:cNvPr>
            <p:cNvSpPr>
              <a:spLocks noEditPoints="1"/>
            </p:cNvSpPr>
            <p:nvPr/>
          </p:nvSpPr>
          <p:spPr bwMode="auto">
            <a:xfrm>
              <a:off x="7951788" y="-458788"/>
              <a:ext cx="153988" cy="177800"/>
            </a:xfrm>
            <a:custGeom>
              <a:avLst/>
              <a:gdLst>
                <a:gd name="T0" fmla="*/ 0 w 45"/>
                <a:gd name="T1" fmla="*/ 25 h 50"/>
                <a:gd name="T2" fmla="*/ 0 w 45"/>
                <a:gd name="T3" fmla="*/ 24 h 50"/>
                <a:gd name="T4" fmla="*/ 23 w 45"/>
                <a:gd name="T5" fmla="*/ 0 h 50"/>
                <a:gd name="T6" fmla="*/ 45 w 45"/>
                <a:gd name="T7" fmla="*/ 24 h 50"/>
                <a:gd name="T8" fmla="*/ 45 w 45"/>
                <a:gd name="T9" fmla="*/ 25 h 50"/>
                <a:gd name="T10" fmla="*/ 22 w 45"/>
                <a:gd name="T11" fmla="*/ 50 h 50"/>
                <a:gd name="T12" fmla="*/ 0 w 45"/>
                <a:gd name="T13" fmla="*/ 25 h 50"/>
                <a:gd name="T14" fmla="*/ 34 w 45"/>
                <a:gd name="T15" fmla="*/ 25 h 50"/>
                <a:gd name="T16" fmla="*/ 34 w 45"/>
                <a:gd name="T17" fmla="*/ 25 h 50"/>
                <a:gd name="T18" fmla="*/ 22 w 45"/>
                <a:gd name="T19" fmla="*/ 9 h 50"/>
                <a:gd name="T20" fmla="*/ 11 w 45"/>
                <a:gd name="T21" fmla="*/ 24 h 50"/>
                <a:gd name="T22" fmla="*/ 11 w 45"/>
                <a:gd name="T23" fmla="*/ 25 h 50"/>
                <a:gd name="T24" fmla="*/ 23 w 45"/>
                <a:gd name="T25" fmla="*/ 41 h 50"/>
                <a:gd name="T26" fmla="*/ 34 w 45"/>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0" y="25"/>
                  </a:moveTo>
                  <a:cubicBezTo>
                    <a:pt x="0" y="24"/>
                    <a:pt x="0" y="24"/>
                    <a:pt x="0" y="24"/>
                  </a:cubicBezTo>
                  <a:cubicBezTo>
                    <a:pt x="0" y="10"/>
                    <a:pt x="10" y="0"/>
                    <a:pt x="23" y="0"/>
                  </a:cubicBezTo>
                  <a:cubicBezTo>
                    <a:pt x="35" y="0"/>
                    <a:pt x="45" y="10"/>
                    <a:pt x="45" y="24"/>
                  </a:cubicBezTo>
                  <a:cubicBezTo>
                    <a:pt x="45" y="25"/>
                    <a:pt x="45" y="25"/>
                    <a:pt x="45" y="25"/>
                  </a:cubicBezTo>
                  <a:cubicBezTo>
                    <a:pt x="45" y="39"/>
                    <a:pt x="35" y="50"/>
                    <a:pt x="22" y="50"/>
                  </a:cubicBezTo>
                  <a:cubicBezTo>
                    <a:pt x="10" y="50"/>
                    <a:pt x="0" y="40"/>
                    <a:pt x="0" y="25"/>
                  </a:cubicBezTo>
                  <a:close/>
                  <a:moveTo>
                    <a:pt x="34" y="25"/>
                  </a:moveTo>
                  <a:cubicBezTo>
                    <a:pt x="34" y="25"/>
                    <a:pt x="34" y="25"/>
                    <a:pt x="34" y="25"/>
                  </a:cubicBezTo>
                  <a:cubicBezTo>
                    <a:pt x="34" y="16"/>
                    <a:pt x="29" y="9"/>
                    <a:pt x="22" y="9"/>
                  </a:cubicBezTo>
                  <a:cubicBezTo>
                    <a:pt x="15" y="9"/>
                    <a:pt x="11" y="15"/>
                    <a:pt x="11" y="24"/>
                  </a:cubicBezTo>
                  <a:cubicBezTo>
                    <a:pt x="11" y="25"/>
                    <a:pt x="11" y="25"/>
                    <a:pt x="11" y="25"/>
                  </a:cubicBezTo>
                  <a:cubicBezTo>
                    <a:pt x="11" y="34"/>
                    <a:pt x="16" y="41"/>
                    <a:pt x="23" y="41"/>
                  </a:cubicBezTo>
                  <a:cubicBezTo>
                    <a:pt x="30"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5" name="Freeform 25">
              <a:extLst>
                <a:ext uri="{FF2B5EF4-FFF2-40B4-BE49-F238E27FC236}">
                  <a16:creationId xmlns:a16="http://schemas.microsoft.com/office/drawing/2014/main" id="{30116C6E-BD3B-457E-A2C9-7D3F71DD0970}"/>
                </a:ext>
              </a:extLst>
            </p:cNvPr>
            <p:cNvSpPr>
              <a:spLocks/>
            </p:cNvSpPr>
            <p:nvPr/>
          </p:nvSpPr>
          <p:spPr bwMode="auto">
            <a:xfrm>
              <a:off x="8137526" y="-454026"/>
              <a:ext cx="130175" cy="173038"/>
            </a:xfrm>
            <a:custGeom>
              <a:avLst/>
              <a:gdLst>
                <a:gd name="T0" fmla="*/ 0 w 38"/>
                <a:gd name="T1" fmla="*/ 32 h 49"/>
                <a:gd name="T2" fmla="*/ 0 w 38"/>
                <a:gd name="T3" fmla="*/ 0 h 49"/>
                <a:gd name="T4" fmla="*/ 10 w 38"/>
                <a:gd name="T5" fmla="*/ 0 h 49"/>
                <a:gd name="T6" fmla="*/ 10 w 38"/>
                <a:gd name="T7" fmla="*/ 29 h 49"/>
                <a:gd name="T8" fmla="*/ 19 w 38"/>
                <a:gd name="T9" fmla="*/ 40 h 49"/>
                <a:gd name="T10" fmla="*/ 28 w 38"/>
                <a:gd name="T11" fmla="*/ 29 h 49"/>
                <a:gd name="T12" fmla="*/ 28 w 38"/>
                <a:gd name="T13" fmla="*/ 0 h 49"/>
                <a:gd name="T14" fmla="*/ 38 w 38"/>
                <a:gd name="T15" fmla="*/ 0 h 49"/>
                <a:gd name="T16" fmla="*/ 38 w 38"/>
                <a:gd name="T17" fmla="*/ 48 h 49"/>
                <a:gd name="T18" fmla="*/ 28 w 38"/>
                <a:gd name="T19" fmla="*/ 48 h 49"/>
                <a:gd name="T20" fmla="*/ 28 w 38"/>
                <a:gd name="T21" fmla="*/ 41 h 49"/>
                <a:gd name="T22" fmla="*/ 15 w 38"/>
                <a:gd name="T23" fmla="*/ 49 h 49"/>
                <a:gd name="T24" fmla="*/ 0 w 38"/>
                <a:gd name="T2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32"/>
                  </a:moveTo>
                  <a:cubicBezTo>
                    <a:pt x="0" y="0"/>
                    <a:pt x="0" y="0"/>
                    <a:pt x="0" y="0"/>
                  </a:cubicBezTo>
                  <a:cubicBezTo>
                    <a:pt x="10" y="0"/>
                    <a:pt x="10" y="0"/>
                    <a:pt x="10" y="0"/>
                  </a:cubicBezTo>
                  <a:cubicBezTo>
                    <a:pt x="10" y="29"/>
                    <a:pt x="10" y="29"/>
                    <a:pt x="10" y="29"/>
                  </a:cubicBezTo>
                  <a:cubicBezTo>
                    <a:pt x="10" y="36"/>
                    <a:pt x="13" y="40"/>
                    <a:pt x="19" y="40"/>
                  </a:cubicBezTo>
                  <a:cubicBezTo>
                    <a:pt x="24" y="40"/>
                    <a:pt x="28" y="35"/>
                    <a:pt x="28" y="29"/>
                  </a:cubicBezTo>
                  <a:cubicBezTo>
                    <a:pt x="28" y="0"/>
                    <a:pt x="28" y="0"/>
                    <a:pt x="28" y="0"/>
                  </a:cubicBezTo>
                  <a:cubicBezTo>
                    <a:pt x="38" y="0"/>
                    <a:pt x="38" y="0"/>
                    <a:pt x="38" y="0"/>
                  </a:cubicBezTo>
                  <a:cubicBezTo>
                    <a:pt x="38" y="48"/>
                    <a:pt x="38" y="48"/>
                    <a:pt x="38" y="48"/>
                  </a:cubicBezTo>
                  <a:cubicBezTo>
                    <a:pt x="28" y="48"/>
                    <a:pt x="28" y="48"/>
                    <a:pt x="28" y="48"/>
                  </a:cubicBezTo>
                  <a:cubicBezTo>
                    <a:pt x="28" y="41"/>
                    <a:pt x="28" y="41"/>
                    <a:pt x="28" y="41"/>
                  </a:cubicBezTo>
                  <a:cubicBezTo>
                    <a:pt x="25" y="45"/>
                    <a:pt x="21" y="49"/>
                    <a:pt x="15" y="49"/>
                  </a:cubicBezTo>
                  <a:cubicBezTo>
                    <a:pt x="5" y="49"/>
                    <a:pt x="0" y="42"/>
                    <a:pt x="0" y="32"/>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6" name="Freeform 26">
              <a:extLst>
                <a:ext uri="{FF2B5EF4-FFF2-40B4-BE49-F238E27FC236}">
                  <a16:creationId xmlns:a16="http://schemas.microsoft.com/office/drawing/2014/main" id="{187407FF-962D-4C28-85AB-0B1E07A99A3A}"/>
                </a:ext>
              </a:extLst>
            </p:cNvPr>
            <p:cNvSpPr>
              <a:spLocks noEditPoints="1"/>
            </p:cNvSpPr>
            <p:nvPr/>
          </p:nvSpPr>
          <p:spPr bwMode="auto">
            <a:xfrm>
              <a:off x="8301038" y="-519113"/>
              <a:ext cx="147638" cy="238125"/>
            </a:xfrm>
            <a:custGeom>
              <a:avLst/>
              <a:gdLst>
                <a:gd name="T0" fmla="*/ 0 w 43"/>
                <a:gd name="T1" fmla="*/ 42 h 67"/>
                <a:gd name="T2" fmla="*/ 0 w 43"/>
                <a:gd name="T3" fmla="*/ 41 h 67"/>
                <a:gd name="T4" fmla="*/ 19 w 43"/>
                <a:gd name="T5" fmla="*/ 17 h 67"/>
                <a:gd name="T6" fmla="*/ 33 w 43"/>
                <a:gd name="T7" fmla="*/ 25 h 67"/>
                <a:gd name="T8" fmla="*/ 33 w 43"/>
                <a:gd name="T9" fmla="*/ 0 h 67"/>
                <a:gd name="T10" fmla="*/ 43 w 43"/>
                <a:gd name="T11" fmla="*/ 0 h 67"/>
                <a:gd name="T12" fmla="*/ 43 w 43"/>
                <a:gd name="T13" fmla="*/ 66 h 67"/>
                <a:gd name="T14" fmla="*/ 33 w 43"/>
                <a:gd name="T15" fmla="*/ 66 h 67"/>
                <a:gd name="T16" fmla="*/ 33 w 43"/>
                <a:gd name="T17" fmla="*/ 58 h 67"/>
                <a:gd name="T18" fmla="*/ 19 w 43"/>
                <a:gd name="T19" fmla="*/ 67 h 67"/>
                <a:gd name="T20" fmla="*/ 0 w 43"/>
                <a:gd name="T21" fmla="*/ 42 h 67"/>
                <a:gd name="T22" fmla="*/ 33 w 43"/>
                <a:gd name="T23" fmla="*/ 42 h 67"/>
                <a:gd name="T24" fmla="*/ 33 w 43"/>
                <a:gd name="T25" fmla="*/ 41 h 67"/>
                <a:gd name="T26" fmla="*/ 21 w 43"/>
                <a:gd name="T27" fmla="*/ 26 h 67"/>
                <a:gd name="T28" fmla="*/ 10 w 43"/>
                <a:gd name="T29" fmla="*/ 41 h 67"/>
                <a:gd name="T30" fmla="*/ 10 w 43"/>
                <a:gd name="T31" fmla="*/ 42 h 67"/>
                <a:gd name="T32" fmla="*/ 21 w 43"/>
                <a:gd name="T33" fmla="*/ 58 h 67"/>
                <a:gd name="T34" fmla="*/ 33 w 43"/>
                <a:gd name="T35"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67">
                  <a:moveTo>
                    <a:pt x="0" y="42"/>
                  </a:moveTo>
                  <a:cubicBezTo>
                    <a:pt x="0" y="41"/>
                    <a:pt x="0" y="41"/>
                    <a:pt x="0" y="41"/>
                  </a:cubicBezTo>
                  <a:cubicBezTo>
                    <a:pt x="0" y="25"/>
                    <a:pt x="9" y="17"/>
                    <a:pt x="19" y="17"/>
                  </a:cubicBezTo>
                  <a:cubicBezTo>
                    <a:pt x="26" y="17"/>
                    <a:pt x="30" y="21"/>
                    <a:pt x="33" y="25"/>
                  </a:cubicBezTo>
                  <a:cubicBezTo>
                    <a:pt x="33" y="0"/>
                    <a:pt x="33" y="0"/>
                    <a:pt x="33" y="0"/>
                  </a:cubicBezTo>
                  <a:cubicBezTo>
                    <a:pt x="43" y="0"/>
                    <a:pt x="43" y="0"/>
                    <a:pt x="43" y="0"/>
                  </a:cubicBezTo>
                  <a:cubicBezTo>
                    <a:pt x="43" y="66"/>
                    <a:pt x="43" y="66"/>
                    <a:pt x="43" y="66"/>
                  </a:cubicBezTo>
                  <a:cubicBezTo>
                    <a:pt x="33" y="66"/>
                    <a:pt x="33" y="66"/>
                    <a:pt x="33" y="66"/>
                  </a:cubicBezTo>
                  <a:cubicBezTo>
                    <a:pt x="33" y="58"/>
                    <a:pt x="33" y="58"/>
                    <a:pt x="33" y="58"/>
                  </a:cubicBezTo>
                  <a:cubicBezTo>
                    <a:pt x="30" y="63"/>
                    <a:pt x="25" y="67"/>
                    <a:pt x="19" y="67"/>
                  </a:cubicBezTo>
                  <a:cubicBezTo>
                    <a:pt x="9" y="67"/>
                    <a:pt x="0" y="59"/>
                    <a:pt x="0" y="42"/>
                  </a:cubicBezTo>
                  <a:close/>
                  <a:moveTo>
                    <a:pt x="33" y="42"/>
                  </a:moveTo>
                  <a:cubicBezTo>
                    <a:pt x="33" y="41"/>
                    <a:pt x="33" y="41"/>
                    <a:pt x="33" y="41"/>
                  </a:cubicBezTo>
                  <a:cubicBezTo>
                    <a:pt x="33" y="32"/>
                    <a:pt x="28" y="26"/>
                    <a:pt x="21" y="26"/>
                  </a:cubicBezTo>
                  <a:cubicBezTo>
                    <a:pt x="15" y="26"/>
                    <a:pt x="10" y="32"/>
                    <a:pt x="10" y="41"/>
                  </a:cubicBezTo>
                  <a:cubicBezTo>
                    <a:pt x="10" y="42"/>
                    <a:pt x="10" y="42"/>
                    <a:pt x="10" y="42"/>
                  </a:cubicBezTo>
                  <a:cubicBezTo>
                    <a:pt x="10" y="52"/>
                    <a:pt x="15" y="58"/>
                    <a:pt x="21" y="58"/>
                  </a:cubicBezTo>
                  <a:cubicBezTo>
                    <a:pt x="28" y="58"/>
                    <a:pt x="33" y="52"/>
                    <a:pt x="33" y="42"/>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grpSp>
      <p:sp>
        <p:nvSpPr>
          <p:cNvPr id="88" name="TextBox 87">
            <a:extLst>
              <a:ext uri="{FF2B5EF4-FFF2-40B4-BE49-F238E27FC236}">
                <a16:creationId xmlns:a16="http://schemas.microsoft.com/office/drawing/2014/main" id="{2D662B1C-8B95-7149-AAD8-A1EA76D7AC4C}"/>
              </a:ext>
            </a:extLst>
          </p:cNvPr>
          <p:cNvSpPr txBox="1"/>
          <p:nvPr/>
        </p:nvSpPr>
        <p:spPr>
          <a:xfrm>
            <a:off x="2964720" y="5242804"/>
            <a:ext cx="2764097"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Real-time audio video &amp; peripheral support</a:t>
            </a:r>
          </a:p>
        </p:txBody>
      </p:sp>
      <p:cxnSp>
        <p:nvCxnSpPr>
          <p:cNvPr id="5" name="Straight Connector 4">
            <a:extLst>
              <a:ext uri="{FF2B5EF4-FFF2-40B4-BE49-F238E27FC236}">
                <a16:creationId xmlns:a16="http://schemas.microsoft.com/office/drawing/2014/main" id="{7E038D39-BD24-9142-896B-AEBF51489714}"/>
              </a:ext>
            </a:extLst>
          </p:cNvPr>
          <p:cNvCxnSpPr>
            <a:cxnSpLocks/>
          </p:cNvCxnSpPr>
          <p:nvPr/>
        </p:nvCxnSpPr>
        <p:spPr bwMode="gray">
          <a:xfrm>
            <a:off x="1809228" y="6146003"/>
            <a:ext cx="8471451" cy="0"/>
          </a:xfrm>
          <a:prstGeom prst="line">
            <a:avLst/>
          </a:prstGeom>
          <a:ln w="6350">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5E10700-06B7-1A45-ABA5-F544F58249C5}"/>
              </a:ext>
            </a:extLst>
          </p:cNvPr>
          <p:cNvSpPr txBox="1"/>
          <p:nvPr/>
        </p:nvSpPr>
        <p:spPr>
          <a:xfrm>
            <a:off x="7692660" y="5365897"/>
            <a:ext cx="2346476"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dirty="0">
                <a:solidFill>
                  <a:srgbClr val="000000"/>
                </a:solidFill>
                <a:latin typeface="Segoe UI Light" panose="020B0502040204020203" pitchFamily="34" charset="0"/>
                <a:ea typeface="ＭＳ Ｐゴシック" pitchFamily="34" charset="-128"/>
                <a:cs typeface="Segoe UI Light" panose="020B0502040204020203" pitchFamily="34" charset="0"/>
              </a:rPr>
              <a:t>Hybrid environment support</a:t>
            </a:r>
          </a:p>
        </p:txBody>
      </p:sp>
      <p:sp>
        <p:nvSpPr>
          <p:cNvPr id="7" name="TextBox 6">
            <a:extLst>
              <a:ext uri="{FF2B5EF4-FFF2-40B4-BE49-F238E27FC236}">
                <a16:creationId xmlns:a16="http://schemas.microsoft.com/office/drawing/2014/main" id="{8E1B36FA-C9DF-1C47-8CB5-ED615441DD4E}"/>
              </a:ext>
            </a:extLst>
          </p:cNvPr>
          <p:cNvSpPr txBox="1"/>
          <p:nvPr/>
        </p:nvSpPr>
        <p:spPr>
          <a:xfrm>
            <a:off x="8893781" y="-283614"/>
            <a:ext cx="576313" cy="184666"/>
          </a:xfrm>
          <a:prstGeom prst="rect">
            <a:avLst/>
          </a:prstGeom>
        </p:spPr>
        <p:txBody>
          <a:bodyPr wrap="square" lIns="0" tIns="0" rIns="0" bIns="0" rtlCol="0">
            <a:spAutoFit/>
          </a:bodyPr>
          <a:lstStyle/>
          <a:p>
            <a:pPr defTabSz="914225">
              <a:spcAft>
                <a:spcPts val="600"/>
              </a:spcAft>
              <a:defRPr/>
            </a:pPr>
            <a:r>
              <a:rPr lang="en-US" sz="1200">
                <a:solidFill>
                  <a:srgbClr val="000000"/>
                </a:solidFill>
                <a:latin typeface="Metropolis"/>
              </a:rPr>
              <a:t>Need </a:t>
            </a:r>
          </a:p>
        </p:txBody>
      </p:sp>
      <p:cxnSp>
        <p:nvCxnSpPr>
          <p:cNvPr id="92" name="Straight Connector 91">
            <a:extLst>
              <a:ext uri="{FF2B5EF4-FFF2-40B4-BE49-F238E27FC236}">
                <a16:creationId xmlns:a16="http://schemas.microsoft.com/office/drawing/2014/main" id="{4F94025F-6953-467B-AD9D-014B335A839E}"/>
              </a:ext>
            </a:extLst>
          </p:cNvPr>
          <p:cNvCxnSpPr>
            <a:cxnSpLocks/>
          </p:cNvCxnSpPr>
          <p:nvPr/>
        </p:nvCxnSpPr>
        <p:spPr bwMode="gray">
          <a:xfrm>
            <a:off x="1842531" y="3005351"/>
            <a:ext cx="8404845" cy="0"/>
          </a:xfrm>
          <a:prstGeom prst="line">
            <a:avLst/>
          </a:prstGeom>
          <a:ln w="6350">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93" name="Graphic 92">
            <a:extLst>
              <a:ext uri="{FF2B5EF4-FFF2-40B4-BE49-F238E27FC236}">
                <a16:creationId xmlns:a16="http://schemas.microsoft.com/office/drawing/2014/main" id="{5EE3AF86-E8D2-430C-B7D1-1E9BF4B390D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80407" y="5331286"/>
            <a:ext cx="456584" cy="561598"/>
          </a:xfrm>
          <a:prstGeom prst="rect">
            <a:avLst/>
          </a:prstGeom>
        </p:spPr>
      </p:pic>
      <p:pic>
        <p:nvPicPr>
          <p:cNvPr id="94" name="Graphic 93">
            <a:extLst>
              <a:ext uri="{FF2B5EF4-FFF2-40B4-BE49-F238E27FC236}">
                <a16:creationId xmlns:a16="http://schemas.microsoft.com/office/drawing/2014/main" id="{D95A793D-DBD3-4DC6-8A30-A9EB5865ED0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43153" y="5406246"/>
            <a:ext cx="718979" cy="411674"/>
          </a:xfrm>
          <a:prstGeom prst="rect">
            <a:avLst/>
          </a:prstGeom>
        </p:spPr>
      </p:pic>
      <p:pic>
        <p:nvPicPr>
          <p:cNvPr id="95" name="Graphic 94">
            <a:extLst>
              <a:ext uri="{FF2B5EF4-FFF2-40B4-BE49-F238E27FC236}">
                <a16:creationId xmlns:a16="http://schemas.microsoft.com/office/drawing/2014/main" id="{5E77420E-C041-48F7-BA41-ADB6FEC7022A}"/>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789229" y="3339026"/>
            <a:ext cx="677643" cy="594326"/>
          </a:xfrm>
          <a:prstGeom prst="rect">
            <a:avLst/>
          </a:prstGeom>
        </p:spPr>
      </p:pic>
      <p:pic>
        <p:nvPicPr>
          <p:cNvPr id="96" name="Graphic 95">
            <a:extLst>
              <a:ext uri="{FF2B5EF4-FFF2-40B4-BE49-F238E27FC236}">
                <a16:creationId xmlns:a16="http://schemas.microsoft.com/office/drawing/2014/main" id="{A3F8E35F-6643-4DB4-8323-8A3188CAFECA}"/>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128937" y="3266153"/>
            <a:ext cx="559529" cy="700826"/>
          </a:xfrm>
          <a:prstGeom prst="rect">
            <a:avLst/>
          </a:prstGeom>
        </p:spPr>
      </p:pic>
      <p:pic>
        <p:nvPicPr>
          <p:cNvPr id="47" name="Picture 46">
            <a:extLst>
              <a:ext uri="{FF2B5EF4-FFF2-40B4-BE49-F238E27FC236}">
                <a16:creationId xmlns:a16="http://schemas.microsoft.com/office/drawing/2014/main" id="{4D57470A-1366-47AA-B047-411A33C2E089}"/>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21074"/>
          <a:stretch/>
        </p:blipFill>
        <p:spPr>
          <a:xfrm>
            <a:off x="276320" y="6299183"/>
            <a:ext cx="1770908" cy="369279"/>
          </a:xfrm>
          <a:prstGeom prst="rect">
            <a:avLst/>
          </a:prstGeom>
        </p:spPr>
      </p:pic>
    </p:spTree>
    <p:extLst>
      <p:ext uri="{BB962C8B-B14F-4D97-AF65-F5344CB8AC3E}">
        <p14:creationId xmlns:p14="http://schemas.microsoft.com/office/powerpoint/2010/main" val="37860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F0FFE9-1711-4949-84FE-8B823B728E67}"/>
              </a:ext>
            </a:extLst>
          </p:cNvPr>
          <p:cNvSpPr>
            <a:spLocks noGrp="1"/>
          </p:cNvSpPr>
          <p:nvPr>
            <p:ph type="subTitle" idx="10"/>
          </p:nvPr>
        </p:nvSpPr>
        <p:spPr>
          <a:xfrm>
            <a:off x="593802" y="812202"/>
            <a:ext cx="10963988" cy="307777"/>
          </a:xfrm>
        </p:spPr>
        <p:txBody>
          <a:bodyPr/>
          <a:lstStyle/>
          <a:p>
            <a:r>
              <a:rPr lang="en-US">
                <a:solidFill>
                  <a:srgbClr val="000000"/>
                </a:solidFill>
                <a:latin typeface="Segoe UI Light" panose="020B0502040204020203" pitchFamily="34" charset="0"/>
                <a:cs typeface="Segoe UI Light" panose="020B0502040204020203" pitchFamily="34" charset="0"/>
              </a:rPr>
              <a:t>Extends Windows Virtual Desktop</a:t>
            </a:r>
          </a:p>
        </p:txBody>
      </p:sp>
      <p:sp>
        <p:nvSpPr>
          <p:cNvPr id="3" name="Title 2">
            <a:extLst>
              <a:ext uri="{FF2B5EF4-FFF2-40B4-BE49-F238E27FC236}">
                <a16:creationId xmlns:a16="http://schemas.microsoft.com/office/drawing/2014/main" id="{62058B79-8FDC-42AB-9908-B159570117B5}"/>
              </a:ext>
            </a:extLst>
          </p:cNvPr>
          <p:cNvSpPr>
            <a:spLocks noGrp="1"/>
          </p:cNvSpPr>
          <p:nvPr>
            <p:ph type="title"/>
          </p:nvPr>
        </p:nvSpPr>
        <p:spPr>
          <a:xfrm>
            <a:off x="571237" y="202811"/>
            <a:ext cx="11336039" cy="744014"/>
          </a:xfrm>
        </p:spPr>
        <p:txBody>
          <a:bodyPr/>
          <a:lstStyle/>
          <a:p>
            <a:r>
              <a:rPr lang="en-US" sz="3529" dirty="0">
                <a:latin typeface="Segoe UI Light (Headings)"/>
                <a:cs typeface="Segoe UI Semibold" panose="020B0702040204020203" pitchFamily="34" charset="0"/>
              </a:rPr>
              <a:t>VMware Horizon Cloud on Microsoft Azure</a:t>
            </a:r>
          </a:p>
        </p:txBody>
      </p:sp>
      <p:sp>
        <p:nvSpPr>
          <p:cNvPr id="18" name="Rectangle 17">
            <a:extLst>
              <a:ext uri="{FF2B5EF4-FFF2-40B4-BE49-F238E27FC236}">
                <a16:creationId xmlns:a16="http://schemas.microsoft.com/office/drawing/2014/main" id="{054E5606-42CF-4D86-8713-25D20BF7B4B8}"/>
              </a:ext>
            </a:extLst>
          </p:cNvPr>
          <p:cNvSpPr/>
          <p:nvPr/>
        </p:nvSpPr>
        <p:spPr>
          <a:xfrm>
            <a:off x="634212" y="1535549"/>
            <a:ext cx="10999443" cy="4991689"/>
          </a:xfrm>
          <a:prstGeom prst="rect">
            <a:avLst/>
          </a:prstGeom>
          <a:solidFill>
            <a:schemeClr val="bg2"/>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endParaRPr lang="en-US" sz="1200">
              <a:solidFill>
                <a:prstClr val="white"/>
              </a:solidFill>
              <a:latin typeface="Segoe UI Light" panose="020B0502040204020203" pitchFamily="34" charset="0"/>
              <a:cs typeface="Segoe UI Light" panose="020B0502040204020203" pitchFamily="34" charset="0"/>
            </a:endParaRPr>
          </a:p>
        </p:txBody>
      </p:sp>
      <p:sp>
        <p:nvSpPr>
          <p:cNvPr id="57" name="Rectangle 56">
            <a:extLst>
              <a:ext uri="{FF2B5EF4-FFF2-40B4-BE49-F238E27FC236}">
                <a16:creationId xmlns:a16="http://schemas.microsoft.com/office/drawing/2014/main" id="{D8AA5E81-F4FA-4392-9541-3111F7F73161}"/>
              </a:ext>
            </a:extLst>
          </p:cNvPr>
          <p:cNvSpPr/>
          <p:nvPr/>
        </p:nvSpPr>
        <p:spPr>
          <a:xfrm>
            <a:off x="962592" y="2906957"/>
            <a:ext cx="1984404" cy="2964472"/>
          </a:xfrm>
          <a:prstGeom prst="rect">
            <a:avLst/>
          </a:prstGeom>
          <a:solidFill>
            <a:schemeClr val="bg1"/>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1" name="Isosceles Triangle 4">
            <a:extLst>
              <a:ext uri="{FF2B5EF4-FFF2-40B4-BE49-F238E27FC236}">
                <a16:creationId xmlns:a16="http://schemas.microsoft.com/office/drawing/2014/main" id="{F3327020-4643-4CBF-907F-18E974CDC704}"/>
              </a:ext>
            </a:extLst>
          </p:cNvPr>
          <p:cNvSpPr/>
          <p:nvPr/>
        </p:nvSpPr>
        <p:spPr>
          <a:xfrm rot="10800000">
            <a:off x="1536334" y="2740589"/>
            <a:ext cx="767776" cy="432160"/>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5" name="Rectangle 64">
            <a:extLst>
              <a:ext uri="{FF2B5EF4-FFF2-40B4-BE49-F238E27FC236}">
                <a16:creationId xmlns:a16="http://schemas.microsoft.com/office/drawing/2014/main" id="{2CF0BBFA-8701-43DD-94E6-BFDE0D3C04AF}"/>
              </a:ext>
            </a:extLst>
          </p:cNvPr>
          <p:cNvSpPr/>
          <p:nvPr/>
        </p:nvSpPr>
        <p:spPr>
          <a:xfrm>
            <a:off x="962591" y="1875420"/>
            <a:ext cx="1984404" cy="1115065"/>
          </a:xfrm>
          <a:prstGeom prst="rect">
            <a:avLst/>
          </a:prstGeom>
          <a:solidFill>
            <a:schemeClr val="accent4"/>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58" name="Rectangle 57">
            <a:extLst>
              <a:ext uri="{FF2B5EF4-FFF2-40B4-BE49-F238E27FC236}">
                <a16:creationId xmlns:a16="http://schemas.microsoft.com/office/drawing/2014/main" id="{281CC9E5-7EB1-48A2-B6E0-6806A996CD8F}"/>
              </a:ext>
            </a:extLst>
          </p:cNvPr>
          <p:cNvSpPr/>
          <p:nvPr/>
        </p:nvSpPr>
        <p:spPr>
          <a:xfrm>
            <a:off x="3059211" y="2906957"/>
            <a:ext cx="1984404" cy="2964472"/>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2" name="Isosceles Triangle 26">
            <a:extLst>
              <a:ext uri="{FF2B5EF4-FFF2-40B4-BE49-F238E27FC236}">
                <a16:creationId xmlns:a16="http://schemas.microsoft.com/office/drawing/2014/main" id="{9EA6DF5D-B7AF-4657-8070-DD9765CA3986}"/>
              </a:ext>
            </a:extLst>
          </p:cNvPr>
          <p:cNvSpPr/>
          <p:nvPr/>
        </p:nvSpPr>
        <p:spPr>
          <a:xfrm rot="10800000">
            <a:off x="3667523" y="2740589"/>
            <a:ext cx="767776" cy="43216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6" name="Rectangle 65">
            <a:extLst>
              <a:ext uri="{FF2B5EF4-FFF2-40B4-BE49-F238E27FC236}">
                <a16:creationId xmlns:a16="http://schemas.microsoft.com/office/drawing/2014/main" id="{5A301F24-4ADD-4E7C-A7A0-9C5B6F3CBC6B}"/>
              </a:ext>
            </a:extLst>
          </p:cNvPr>
          <p:cNvSpPr/>
          <p:nvPr/>
        </p:nvSpPr>
        <p:spPr>
          <a:xfrm>
            <a:off x="3059211" y="1875420"/>
            <a:ext cx="1984404" cy="1115065"/>
          </a:xfrm>
          <a:prstGeom prst="rect">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59" name="Rectangle 58">
            <a:extLst>
              <a:ext uri="{FF2B5EF4-FFF2-40B4-BE49-F238E27FC236}">
                <a16:creationId xmlns:a16="http://schemas.microsoft.com/office/drawing/2014/main" id="{8C4B4159-7859-468A-9C7D-0D4C8B0024C2}"/>
              </a:ext>
            </a:extLst>
          </p:cNvPr>
          <p:cNvSpPr/>
          <p:nvPr/>
        </p:nvSpPr>
        <p:spPr>
          <a:xfrm>
            <a:off x="5156813" y="2906957"/>
            <a:ext cx="1984404" cy="2964472"/>
          </a:xfrm>
          <a:prstGeom prst="rect">
            <a:avLst/>
          </a:prstGeom>
          <a:solidFill>
            <a:schemeClr val="bg1"/>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3" name="Isosceles Triangle 27">
            <a:extLst>
              <a:ext uri="{FF2B5EF4-FFF2-40B4-BE49-F238E27FC236}">
                <a16:creationId xmlns:a16="http://schemas.microsoft.com/office/drawing/2014/main" id="{E7782FA6-E3B5-4ABC-BBB0-03F08D3529DD}"/>
              </a:ext>
            </a:extLst>
          </p:cNvPr>
          <p:cNvSpPr/>
          <p:nvPr/>
        </p:nvSpPr>
        <p:spPr>
          <a:xfrm rot="10800000">
            <a:off x="5764144" y="2740590"/>
            <a:ext cx="767776" cy="43216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7" name="Rectangle 66">
            <a:extLst>
              <a:ext uri="{FF2B5EF4-FFF2-40B4-BE49-F238E27FC236}">
                <a16:creationId xmlns:a16="http://schemas.microsoft.com/office/drawing/2014/main" id="{151CD99A-C62E-47D7-8FE1-F4CA306EBC43}"/>
              </a:ext>
            </a:extLst>
          </p:cNvPr>
          <p:cNvSpPr/>
          <p:nvPr/>
        </p:nvSpPr>
        <p:spPr>
          <a:xfrm>
            <a:off x="5155833" y="1875420"/>
            <a:ext cx="1984404" cy="1115065"/>
          </a:xfrm>
          <a:prstGeom prst="rect">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0" name="Rectangle 59">
            <a:extLst>
              <a:ext uri="{FF2B5EF4-FFF2-40B4-BE49-F238E27FC236}">
                <a16:creationId xmlns:a16="http://schemas.microsoft.com/office/drawing/2014/main" id="{AB5F8F1B-E5F9-46D4-9652-C31961D1C15D}"/>
              </a:ext>
            </a:extLst>
          </p:cNvPr>
          <p:cNvSpPr/>
          <p:nvPr/>
        </p:nvSpPr>
        <p:spPr>
          <a:xfrm>
            <a:off x="7253432" y="2906957"/>
            <a:ext cx="1984404" cy="2964472"/>
          </a:xfrm>
          <a:prstGeom prst="rect">
            <a:avLst/>
          </a:prstGeom>
          <a:solidFill>
            <a:schemeClr val="bg1"/>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4" name="Isosceles Triangle 28">
            <a:extLst>
              <a:ext uri="{FF2B5EF4-FFF2-40B4-BE49-F238E27FC236}">
                <a16:creationId xmlns:a16="http://schemas.microsoft.com/office/drawing/2014/main" id="{CBF08F2B-9E38-465D-A59B-F823B112C9B6}"/>
              </a:ext>
            </a:extLst>
          </p:cNvPr>
          <p:cNvSpPr/>
          <p:nvPr/>
        </p:nvSpPr>
        <p:spPr>
          <a:xfrm rot="10800000">
            <a:off x="7860765" y="2740590"/>
            <a:ext cx="767776" cy="432160"/>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8" name="Rectangle 67">
            <a:extLst>
              <a:ext uri="{FF2B5EF4-FFF2-40B4-BE49-F238E27FC236}">
                <a16:creationId xmlns:a16="http://schemas.microsoft.com/office/drawing/2014/main" id="{F53E1A29-CF1C-4ED7-8BED-5B7285C6E4B4}"/>
              </a:ext>
            </a:extLst>
          </p:cNvPr>
          <p:cNvSpPr/>
          <p:nvPr/>
        </p:nvSpPr>
        <p:spPr>
          <a:xfrm>
            <a:off x="7252452" y="1875420"/>
            <a:ext cx="1984404" cy="1115065"/>
          </a:xfrm>
          <a:prstGeom prst="rect">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0" name="Rectangle 69">
            <a:extLst>
              <a:ext uri="{FF2B5EF4-FFF2-40B4-BE49-F238E27FC236}">
                <a16:creationId xmlns:a16="http://schemas.microsoft.com/office/drawing/2014/main" id="{A7C9E2AF-48FB-4E57-830E-889146D1A9E5}"/>
              </a:ext>
            </a:extLst>
          </p:cNvPr>
          <p:cNvSpPr/>
          <p:nvPr/>
        </p:nvSpPr>
        <p:spPr>
          <a:xfrm>
            <a:off x="9349071" y="2906957"/>
            <a:ext cx="1984404" cy="2964472"/>
          </a:xfrm>
          <a:prstGeom prst="rect">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1" name="Isosceles Triangle 28">
            <a:extLst>
              <a:ext uri="{FF2B5EF4-FFF2-40B4-BE49-F238E27FC236}">
                <a16:creationId xmlns:a16="http://schemas.microsoft.com/office/drawing/2014/main" id="{99FF35DD-32FC-4D8E-8C50-A29D159D54A4}"/>
              </a:ext>
            </a:extLst>
          </p:cNvPr>
          <p:cNvSpPr/>
          <p:nvPr/>
        </p:nvSpPr>
        <p:spPr>
          <a:xfrm rot="10800000">
            <a:off x="9956403" y="2740590"/>
            <a:ext cx="767776" cy="432160"/>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344C496D-961D-4446-82FB-4A00B070DCD0}"/>
              </a:ext>
            </a:extLst>
          </p:cNvPr>
          <p:cNvSpPr/>
          <p:nvPr/>
        </p:nvSpPr>
        <p:spPr>
          <a:xfrm>
            <a:off x="9348090" y="1875420"/>
            <a:ext cx="1984404" cy="1115065"/>
          </a:xfrm>
          <a:prstGeom prst="rect">
            <a:avLst/>
          </a:prstGeom>
          <a:solidFill>
            <a:schemeClr val="accent5"/>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2AAB0F40-DCC7-4460-9388-FD9720FF8322}"/>
              </a:ext>
            </a:extLst>
          </p:cNvPr>
          <p:cNvSpPr/>
          <p:nvPr/>
        </p:nvSpPr>
        <p:spPr>
          <a:xfrm>
            <a:off x="4062352" y="1380355"/>
            <a:ext cx="4171359" cy="4308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r>
              <a:rPr lang="en-US" sz="1800" b="1">
                <a:solidFill>
                  <a:prstClr val="white"/>
                </a:solidFill>
                <a:latin typeface="Segoe UI Light" panose="020B0502040204020203" pitchFamily="34" charset="0"/>
                <a:cs typeface="Segoe UI Light" panose="020B0502040204020203" pitchFamily="34" charset="0"/>
              </a:rPr>
              <a:t>Horizon Cloud on Microsoft Azure</a:t>
            </a:r>
          </a:p>
        </p:txBody>
      </p:sp>
      <p:sp>
        <p:nvSpPr>
          <p:cNvPr id="36" name="TextBox 35">
            <a:extLst>
              <a:ext uri="{FF2B5EF4-FFF2-40B4-BE49-F238E27FC236}">
                <a16:creationId xmlns:a16="http://schemas.microsoft.com/office/drawing/2014/main" id="{942BBAD8-ADD7-164F-A7AD-AA84E3A465D4}"/>
              </a:ext>
            </a:extLst>
          </p:cNvPr>
          <p:cNvSpPr txBox="1"/>
          <p:nvPr/>
        </p:nvSpPr>
        <p:spPr>
          <a:xfrm>
            <a:off x="961609" y="2503201"/>
            <a:ext cx="1985385" cy="430887"/>
          </a:xfrm>
          <a:prstGeom prst="rect">
            <a:avLst/>
          </a:prstGeom>
          <a:noFill/>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Endpoints &amp; Remote Experience</a:t>
            </a:r>
          </a:p>
        </p:txBody>
      </p:sp>
      <p:sp>
        <p:nvSpPr>
          <p:cNvPr id="37" name="TextBox 36">
            <a:extLst>
              <a:ext uri="{FF2B5EF4-FFF2-40B4-BE49-F238E27FC236}">
                <a16:creationId xmlns:a16="http://schemas.microsoft.com/office/drawing/2014/main" id="{6DCED6F5-C328-B54A-AC8B-D0770B71ACEA}"/>
              </a:ext>
            </a:extLst>
          </p:cNvPr>
          <p:cNvSpPr txBox="1"/>
          <p:nvPr/>
        </p:nvSpPr>
        <p:spPr>
          <a:xfrm>
            <a:off x="7250488" y="2503200"/>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Brokering &amp; Architecture</a:t>
            </a:r>
          </a:p>
        </p:txBody>
      </p:sp>
      <p:sp>
        <p:nvSpPr>
          <p:cNvPr id="38" name="TextBox 37">
            <a:extLst>
              <a:ext uri="{FF2B5EF4-FFF2-40B4-BE49-F238E27FC236}">
                <a16:creationId xmlns:a16="http://schemas.microsoft.com/office/drawing/2014/main" id="{2DD44334-7537-5A4E-B432-FA969A91E0BA}"/>
              </a:ext>
            </a:extLst>
          </p:cNvPr>
          <p:cNvSpPr txBox="1"/>
          <p:nvPr/>
        </p:nvSpPr>
        <p:spPr>
          <a:xfrm>
            <a:off x="3057248" y="2610904"/>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Desktop Options</a:t>
            </a:r>
          </a:p>
        </p:txBody>
      </p:sp>
      <p:sp>
        <p:nvSpPr>
          <p:cNvPr id="39" name="TextBox 38">
            <a:extLst>
              <a:ext uri="{FF2B5EF4-FFF2-40B4-BE49-F238E27FC236}">
                <a16:creationId xmlns:a16="http://schemas.microsoft.com/office/drawing/2014/main" id="{78CABC9B-C313-EB4D-B8F5-2024A239C621}"/>
              </a:ext>
            </a:extLst>
          </p:cNvPr>
          <p:cNvSpPr txBox="1"/>
          <p:nvPr/>
        </p:nvSpPr>
        <p:spPr>
          <a:xfrm>
            <a:off x="5153869" y="2610904"/>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Cloud</a:t>
            </a:r>
            <a:r>
              <a:rPr lang="en-US" sz="1200" b="1">
                <a:solidFill>
                  <a:prstClr val="white"/>
                </a:solidFill>
                <a:latin typeface="Segoe UI Light" panose="020B0502040204020203" pitchFamily="34" charset="0"/>
                <a:cs typeface="Segoe UI Light" panose="020B0502040204020203" pitchFamily="34" charset="0"/>
              </a:rPr>
              <a:t> </a:t>
            </a:r>
            <a:r>
              <a:rPr lang="en-US" sz="1400" b="1">
                <a:solidFill>
                  <a:prstClr val="white"/>
                </a:solidFill>
                <a:latin typeface="Segoe UI Light" panose="020B0502040204020203" pitchFamily="34" charset="0"/>
                <a:cs typeface="Segoe UI Light" panose="020B0502040204020203" pitchFamily="34" charset="0"/>
              </a:rPr>
              <a:t>Services</a:t>
            </a:r>
            <a:endParaRPr lang="en-US" sz="1200" b="1">
              <a:solidFill>
                <a:prstClr val="white"/>
              </a:solidFill>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27AB8B6A-962C-5442-A88F-BA2CE553459D}"/>
              </a:ext>
            </a:extLst>
          </p:cNvPr>
          <p:cNvSpPr txBox="1"/>
          <p:nvPr/>
        </p:nvSpPr>
        <p:spPr>
          <a:xfrm>
            <a:off x="9347108" y="2503201"/>
            <a:ext cx="1984404" cy="430887"/>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User Environment </a:t>
            </a:r>
            <a:br>
              <a:rPr lang="en-US" sz="1400" b="1">
                <a:solidFill>
                  <a:prstClr val="white"/>
                </a:solidFill>
                <a:latin typeface="Segoe UI Light" panose="020B0502040204020203" pitchFamily="34" charset="0"/>
                <a:cs typeface="Segoe UI Light" panose="020B0502040204020203" pitchFamily="34" charset="0"/>
              </a:rPr>
            </a:br>
            <a:r>
              <a:rPr lang="en-US" sz="1400" b="1">
                <a:solidFill>
                  <a:prstClr val="white"/>
                </a:solidFill>
                <a:latin typeface="Segoe UI Light" panose="020B0502040204020203" pitchFamily="34" charset="0"/>
                <a:cs typeface="Segoe UI Light" panose="020B0502040204020203" pitchFamily="34" charset="0"/>
              </a:rPr>
              <a:t>&amp; App Management </a:t>
            </a:r>
          </a:p>
        </p:txBody>
      </p:sp>
      <p:sp>
        <p:nvSpPr>
          <p:cNvPr id="41" name="TextBox 40">
            <a:extLst>
              <a:ext uri="{FF2B5EF4-FFF2-40B4-BE49-F238E27FC236}">
                <a16:creationId xmlns:a16="http://schemas.microsoft.com/office/drawing/2014/main" id="{94A027D7-2907-7C4F-A562-CA7CEEE39754}"/>
              </a:ext>
            </a:extLst>
          </p:cNvPr>
          <p:cNvSpPr txBox="1"/>
          <p:nvPr/>
        </p:nvSpPr>
        <p:spPr>
          <a:xfrm>
            <a:off x="1038473" y="3252597"/>
            <a:ext cx="1790865" cy="2379674"/>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Wide range of platforms and endpoints (including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thin clients) </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Advanced remote protocols that adapt to network</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Extensive Remote Experience features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Real time audio/video</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Advanced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Peripheral Support</a:t>
            </a:r>
          </a:p>
        </p:txBody>
      </p:sp>
      <p:sp>
        <p:nvSpPr>
          <p:cNvPr id="42" name="TextBox 41">
            <a:extLst>
              <a:ext uri="{FF2B5EF4-FFF2-40B4-BE49-F238E27FC236}">
                <a16:creationId xmlns:a16="http://schemas.microsoft.com/office/drawing/2014/main" id="{E3D1F0CD-CF75-0F43-AB47-1094331BFA92}"/>
              </a:ext>
            </a:extLst>
          </p:cNvPr>
          <p:cNvSpPr txBox="1"/>
          <p:nvPr/>
        </p:nvSpPr>
        <p:spPr>
          <a:xfrm>
            <a:off x="7340832" y="3252596"/>
            <a:ext cx="1869925" cy="2302739"/>
          </a:xfrm>
          <a:prstGeom prst="rect">
            <a:avLst/>
          </a:prstGeom>
        </p:spPr>
        <p:txBody>
          <a:bodyPr wrap="square" lIns="0" tIns="0" rIns="0" bIns="0" rtlCol="0" anchor="t">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Cloud-optimized architecture with Global Brokering &amp; granular policies </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Single management console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Universal License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for all Horizon implementations across clouds</a:t>
            </a:r>
          </a:p>
          <a:p>
            <a:pPr marL="171417" indent="-171417" defTabSz="914225">
              <a:spcBef>
                <a:spcPts val="600"/>
              </a:spcBef>
              <a:buFont typeface="Arial" panose="020B0604020202020204" pitchFamily="34" charset="0"/>
              <a:buChar char="•"/>
              <a:defRPr/>
            </a:pPr>
            <a:endParaRPr lang="en-US" sz="1200">
              <a:solidFill>
                <a:srgbClr val="3F3F3F"/>
              </a:solidFill>
              <a:latin typeface="Segoe UI Light" panose="020B0502040204020203" pitchFamily="34" charset="0"/>
              <a:cs typeface="Segoe UI Light" panose="020B0502040204020203" pitchFamily="34" charset="0"/>
            </a:endParaRPr>
          </a:p>
        </p:txBody>
      </p:sp>
      <p:sp>
        <p:nvSpPr>
          <p:cNvPr id="43" name="TextBox 42">
            <a:extLst>
              <a:ext uri="{FF2B5EF4-FFF2-40B4-BE49-F238E27FC236}">
                <a16:creationId xmlns:a16="http://schemas.microsoft.com/office/drawing/2014/main" id="{AE0596BC-0AFD-AD48-B519-B46B54FB35C7}"/>
              </a:ext>
            </a:extLst>
          </p:cNvPr>
          <p:cNvSpPr txBox="1"/>
          <p:nvPr/>
        </p:nvSpPr>
        <p:spPr>
          <a:xfrm>
            <a:off x="3151502" y="3252597"/>
            <a:ext cx="1892111" cy="830366"/>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Non-persistent. &amp; persistent desktops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Sophisticated Power Management options </a:t>
            </a:r>
          </a:p>
        </p:txBody>
      </p:sp>
      <p:sp>
        <p:nvSpPr>
          <p:cNvPr id="44" name="TextBox 43">
            <a:extLst>
              <a:ext uri="{FF2B5EF4-FFF2-40B4-BE49-F238E27FC236}">
                <a16:creationId xmlns:a16="http://schemas.microsoft.com/office/drawing/2014/main" id="{8D3F1DE6-C0AB-D24F-93E9-D6D0C33536A0}"/>
              </a:ext>
            </a:extLst>
          </p:cNvPr>
          <p:cNvSpPr txBox="1"/>
          <p:nvPr/>
        </p:nvSpPr>
        <p:spPr>
          <a:xfrm>
            <a:off x="5245381" y="3252598"/>
            <a:ext cx="1793305" cy="2517833"/>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Image Management Service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App layering &amp;  Lifecycle Management</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Dynamic Environment Manager</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Monitoring Service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Agent Auto Update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Workspace ONE Intelligence &amp; Analytics</a:t>
            </a:r>
          </a:p>
          <a:p>
            <a:pPr marL="171417" indent="-171417" defTabSz="914225">
              <a:spcBef>
                <a:spcPts val="600"/>
              </a:spcBef>
              <a:spcAft>
                <a:spcPts val="600"/>
              </a:spcAft>
              <a:buFont typeface="Arial" panose="020B0604020202020204" pitchFamily="34" charset="0"/>
              <a:buChar char="•"/>
              <a:defRPr/>
            </a:pPr>
            <a:endParaRPr lang="en-US" sz="1100">
              <a:solidFill>
                <a:srgbClr val="3F3F3F"/>
              </a:solidFill>
              <a:latin typeface="Segoe UI Light" panose="020B0502040204020203" pitchFamily="34" charset="0"/>
              <a:cs typeface="Segoe UI Light" panose="020B0502040204020203" pitchFamily="34" charset="0"/>
            </a:endParaRPr>
          </a:p>
        </p:txBody>
      </p:sp>
      <p:sp>
        <p:nvSpPr>
          <p:cNvPr id="45" name="TextBox 44">
            <a:extLst>
              <a:ext uri="{FF2B5EF4-FFF2-40B4-BE49-F238E27FC236}">
                <a16:creationId xmlns:a16="http://schemas.microsoft.com/office/drawing/2014/main" id="{B1502438-1E21-0047-AA00-B2A437361ABB}"/>
              </a:ext>
            </a:extLst>
          </p:cNvPr>
          <p:cNvSpPr txBox="1"/>
          <p:nvPr/>
        </p:nvSpPr>
        <p:spPr>
          <a:xfrm>
            <a:off x="9427882" y="3252597"/>
            <a:ext cx="1885704" cy="2475391"/>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VMware Dynamic Environment Manager works with FSLogix Profile &amp; Office 365 Container</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Adds traditional user environment management features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AppVolumes for lesser and leaner Images, Dynamic App Delivery &amp; sophisticated LCM  </a:t>
            </a:r>
          </a:p>
          <a:p>
            <a:pPr marL="171417" indent="-171417" defTabSz="914225">
              <a:spcBef>
                <a:spcPts val="600"/>
              </a:spcBef>
              <a:spcAft>
                <a:spcPts val="600"/>
              </a:spcAft>
              <a:buFont typeface="Arial" panose="020B0604020202020204" pitchFamily="34" charset="0"/>
              <a:buChar char="•"/>
              <a:defRPr/>
            </a:pPr>
            <a:endParaRPr lang="en-US" sz="1100">
              <a:solidFill>
                <a:srgbClr val="3F3F3F"/>
              </a:solidFill>
              <a:latin typeface="Segoe UI Light" panose="020B0502040204020203" pitchFamily="34" charset="0"/>
              <a:cs typeface="Segoe UI Light" panose="020B0502040204020203" pitchFamily="34" charset="0"/>
            </a:endParaRPr>
          </a:p>
        </p:txBody>
      </p:sp>
      <p:sp>
        <p:nvSpPr>
          <p:cNvPr id="73" name="Rectangle 72">
            <a:extLst>
              <a:ext uri="{FF2B5EF4-FFF2-40B4-BE49-F238E27FC236}">
                <a16:creationId xmlns:a16="http://schemas.microsoft.com/office/drawing/2014/main" id="{CE5D48F6-C703-48C2-890B-820C0D32BCA9}"/>
              </a:ext>
            </a:extLst>
          </p:cNvPr>
          <p:cNvSpPr/>
          <p:nvPr/>
        </p:nvSpPr>
        <p:spPr>
          <a:xfrm>
            <a:off x="961608" y="5976123"/>
            <a:ext cx="10369902" cy="430826"/>
          </a:xfrm>
          <a:prstGeom prst="rect">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r>
              <a:rPr lang="en-US" sz="1800" b="1">
                <a:solidFill>
                  <a:prstClr val="white"/>
                </a:solidFill>
                <a:latin typeface="Segoe UI Light" panose="020B0502040204020203" pitchFamily="34" charset="0"/>
                <a:cs typeface="Segoe UI Light" panose="020B0502040204020203" pitchFamily="34" charset="0"/>
              </a:rPr>
              <a:t>Windows Virtual Desktop</a:t>
            </a:r>
          </a:p>
        </p:txBody>
      </p:sp>
      <p:pic>
        <p:nvPicPr>
          <p:cNvPr id="55" name="Picture 54">
            <a:extLst>
              <a:ext uri="{FF2B5EF4-FFF2-40B4-BE49-F238E27FC236}">
                <a16:creationId xmlns:a16="http://schemas.microsoft.com/office/drawing/2014/main" id="{234C18A1-3208-1940-9310-538C3AE0CA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14445" y="6044349"/>
            <a:ext cx="309692" cy="294373"/>
          </a:xfrm>
          <a:prstGeom prst="rect">
            <a:avLst/>
          </a:prstGeom>
        </p:spPr>
      </p:pic>
      <p:pic>
        <p:nvPicPr>
          <p:cNvPr id="74" name="Graphic 73">
            <a:extLst>
              <a:ext uri="{FF2B5EF4-FFF2-40B4-BE49-F238E27FC236}">
                <a16:creationId xmlns:a16="http://schemas.microsoft.com/office/drawing/2014/main" id="{F21A56D6-F712-4FEC-BB27-F15244FCB88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19757" y="2043400"/>
            <a:ext cx="677426" cy="327422"/>
          </a:xfrm>
          <a:prstGeom prst="rect">
            <a:avLst/>
          </a:prstGeom>
        </p:spPr>
      </p:pic>
      <p:pic>
        <p:nvPicPr>
          <p:cNvPr id="75" name="Graphic 74">
            <a:extLst>
              <a:ext uri="{FF2B5EF4-FFF2-40B4-BE49-F238E27FC236}">
                <a16:creationId xmlns:a16="http://schemas.microsoft.com/office/drawing/2014/main" id="{5F57E5C4-A29C-4D65-9F1B-12731C06F5A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814466" y="2008917"/>
            <a:ext cx="495774" cy="451794"/>
          </a:xfrm>
          <a:prstGeom prst="rect">
            <a:avLst/>
          </a:prstGeom>
        </p:spPr>
      </p:pic>
      <p:pic>
        <p:nvPicPr>
          <p:cNvPr id="76" name="Graphic 75">
            <a:extLst>
              <a:ext uri="{FF2B5EF4-FFF2-40B4-BE49-F238E27FC236}">
                <a16:creationId xmlns:a16="http://schemas.microsoft.com/office/drawing/2014/main" id="{7C16E0DE-8914-4B3B-B1A9-994B7D07655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802670" y="2017435"/>
            <a:ext cx="662527" cy="379350"/>
          </a:xfrm>
          <a:prstGeom prst="rect">
            <a:avLst/>
          </a:prstGeom>
        </p:spPr>
      </p:pic>
      <p:pic>
        <p:nvPicPr>
          <p:cNvPr id="77" name="Graphic 76">
            <a:extLst>
              <a:ext uri="{FF2B5EF4-FFF2-40B4-BE49-F238E27FC236}">
                <a16:creationId xmlns:a16="http://schemas.microsoft.com/office/drawing/2014/main" id="{7586A0A9-2AB8-42EC-8FF5-90B9C74CDDE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985158" y="1978601"/>
            <a:ext cx="497109" cy="457019"/>
          </a:xfrm>
          <a:prstGeom prst="rect">
            <a:avLst/>
          </a:prstGeom>
        </p:spPr>
      </p:pic>
      <p:pic>
        <p:nvPicPr>
          <p:cNvPr id="78" name="Graphic 77">
            <a:extLst>
              <a:ext uri="{FF2B5EF4-FFF2-40B4-BE49-F238E27FC236}">
                <a16:creationId xmlns:a16="http://schemas.microsoft.com/office/drawing/2014/main" id="{05903506-408F-4493-805C-5BB6639EC9B5}"/>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38085" y="2005832"/>
            <a:ext cx="402557" cy="402557"/>
          </a:xfrm>
          <a:prstGeom prst="rect">
            <a:avLst/>
          </a:prstGeom>
        </p:spPr>
      </p:pic>
      <p:grpSp>
        <p:nvGrpSpPr>
          <p:cNvPr id="46" name="Group 45">
            <a:extLst>
              <a:ext uri="{FF2B5EF4-FFF2-40B4-BE49-F238E27FC236}">
                <a16:creationId xmlns:a16="http://schemas.microsoft.com/office/drawing/2014/main" id="{C3BF617F-B3D0-6B48-8802-DD8116F790B2}"/>
              </a:ext>
            </a:extLst>
          </p:cNvPr>
          <p:cNvGrpSpPr/>
          <p:nvPr/>
        </p:nvGrpSpPr>
        <p:grpSpPr>
          <a:xfrm>
            <a:off x="10634706" y="1659099"/>
            <a:ext cx="747403" cy="114040"/>
            <a:chOff x="863272" y="6563918"/>
            <a:chExt cx="861082" cy="135727"/>
          </a:xfrm>
          <a:solidFill>
            <a:schemeClr val="accent1"/>
          </a:solidFill>
        </p:grpSpPr>
        <p:sp>
          <p:nvSpPr>
            <p:cNvPr id="47" name="Freeform 6">
              <a:extLst>
                <a:ext uri="{FF2B5EF4-FFF2-40B4-BE49-F238E27FC236}">
                  <a16:creationId xmlns:a16="http://schemas.microsoft.com/office/drawing/2014/main" id="{776620FE-5DBA-B14D-B174-0C4D28C5CA9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48" name="Freeform 7">
              <a:extLst>
                <a:ext uri="{FF2B5EF4-FFF2-40B4-BE49-F238E27FC236}">
                  <a16:creationId xmlns:a16="http://schemas.microsoft.com/office/drawing/2014/main" id="{E7FE7D47-0A65-3944-95B4-ED79C0861DBA}"/>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49" name="Freeform 8">
              <a:extLst>
                <a:ext uri="{FF2B5EF4-FFF2-40B4-BE49-F238E27FC236}">
                  <a16:creationId xmlns:a16="http://schemas.microsoft.com/office/drawing/2014/main" id="{391AF832-9F2C-584C-8FA3-649E5799A823}"/>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0" name="Freeform 9">
              <a:extLst>
                <a:ext uri="{FF2B5EF4-FFF2-40B4-BE49-F238E27FC236}">
                  <a16:creationId xmlns:a16="http://schemas.microsoft.com/office/drawing/2014/main" id="{764EFE28-F04D-3F4B-9924-203380AB05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1" name="Freeform 10">
              <a:extLst>
                <a:ext uri="{FF2B5EF4-FFF2-40B4-BE49-F238E27FC236}">
                  <a16:creationId xmlns:a16="http://schemas.microsoft.com/office/drawing/2014/main" id="{DF99134E-F2A7-634F-AFDB-79FEFE92ECB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2" name="Freeform 11">
              <a:extLst>
                <a:ext uri="{FF2B5EF4-FFF2-40B4-BE49-F238E27FC236}">
                  <a16:creationId xmlns:a16="http://schemas.microsoft.com/office/drawing/2014/main" id="{014E4728-1738-C941-BE27-0D8D9B294CB0}"/>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3" name="Freeform 12">
              <a:extLst>
                <a:ext uri="{FF2B5EF4-FFF2-40B4-BE49-F238E27FC236}">
                  <a16:creationId xmlns:a16="http://schemas.microsoft.com/office/drawing/2014/main" id="{D75B227A-54A9-974E-885D-53972EE8BA1F}"/>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422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3DB78693-04F4-486E-AFBC-1CB976F1F2BB}"/>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118" name="Rectangle 117">
            <a:extLst>
              <a:ext uri="{FF2B5EF4-FFF2-40B4-BE49-F238E27FC236}">
                <a16:creationId xmlns:a16="http://schemas.microsoft.com/office/drawing/2014/main" id="{A84C689F-3340-49F5-A7F2-A36864274355}"/>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19" name="Group 118">
            <a:extLst>
              <a:ext uri="{FF2B5EF4-FFF2-40B4-BE49-F238E27FC236}">
                <a16:creationId xmlns:a16="http://schemas.microsoft.com/office/drawing/2014/main" id="{DDDC248B-7FAE-43DF-B584-3D0A9844E22A}"/>
              </a:ext>
            </a:extLst>
          </p:cNvPr>
          <p:cNvGrpSpPr/>
          <p:nvPr/>
        </p:nvGrpSpPr>
        <p:grpSpPr>
          <a:xfrm>
            <a:off x="2842651" y="2659786"/>
            <a:ext cx="187578" cy="3738194"/>
            <a:chOff x="2849277" y="1648178"/>
            <a:chExt cx="187578" cy="3738194"/>
          </a:xfrm>
        </p:grpSpPr>
        <p:cxnSp>
          <p:nvCxnSpPr>
            <p:cNvPr id="120" name="Straight Connector 119">
              <a:extLst>
                <a:ext uri="{FF2B5EF4-FFF2-40B4-BE49-F238E27FC236}">
                  <a16:creationId xmlns:a16="http://schemas.microsoft.com/office/drawing/2014/main" id="{572480E5-3A00-47EB-945D-68C52AC0199B}"/>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a:extLst>
                <a:ext uri="{FF2B5EF4-FFF2-40B4-BE49-F238E27FC236}">
                  <a16:creationId xmlns:a16="http://schemas.microsoft.com/office/drawing/2014/main" id="{3A1822B5-B8C5-48FB-A7CD-A9FCEC66D2C8}"/>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C0AC1B29-DD27-4AB7-B826-F28239F776EC}"/>
              </a:ext>
            </a:extLst>
          </p:cNvPr>
          <p:cNvGrpSpPr/>
          <p:nvPr/>
        </p:nvGrpSpPr>
        <p:grpSpPr>
          <a:xfrm>
            <a:off x="7031995" y="2755616"/>
            <a:ext cx="155930" cy="3691795"/>
            <a:chOff x="2849277" y="128295"/>
            <a:chExt cx="187578" cy="5258077"/>
          </a:xfrm>
        </p:grpSpPr>
        <p:cxnSp>
          <p:nvCxnSpPr>
            <p:cNvPr id="147" name="Straight Connector 146">
              <a:extLst>
                <a:ext uri="{FF2B5EF4-FFF2-40B4-BE49-F238E27FC236}">
                  <a16:creationId xmlns:a16="http://schemas.microsoft.com/office/drawing/2014/main" id="{120E67A5-982A-4349-AB3F-08B00B748BB4}"/>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a:extLst>
                <a:ext uri="{FF2B5EF4-FFF2-40B4-BE49-F238E27FC236}">
                  <a16:creationId xmlns:a16="http://schemas.microsoft.com/office/drawing/2014/main" id="{022A10AA-3850-4E3E-9915-C7992D70FB25}"/>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20521BEA-0639-4AF2-B1B0-A47017B00F24}"/>
              </a:ext>
            </a:extLst>
          </p:cNvPr>
          <p:cNvSpPr/>
          <p:nvPr/>
        </p:nvSpPr>
        <p:spPr bwMode="auto">
          <a:xfrm>
            <a:off x="7248938" y="2673573"/>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50" name="Rectangle 149">
            <a:extLst>
              <a:ext uri="{FF2B5EF4-FFF2-40B4-BE49-F238E27FC236}">
                <a16:creationId xmlns:a16="http://schemas.microsoft.com/office/drawing/2014/main" id="{D6BFDF53-5942-4943-8272-BDB97CF83977}"/>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51" name="Group 150">
            <a:extLst>
              <a:ext uri="{FF2B5EF4-FFF2-40B4-BE49-F238E27FC236}">
                <a16:creationId xmlns:a16="http://schemas.microsoft.com/office/drawing/2014/main" id="{503B6C01-EA90-42DB-9671-12F97246BB8F}"/>
              </a:ext>
            </a:extLst>
          </p:cNvPr>
          <p:cNvGrpSpPr/>
          <p:nvPr/>
        </p:nvGrpSpPr>
        <p:grpSpPr>
          <a:xfrm>
            <a:off x="4994175" y="3834996"/>
            <a:ext cx="1703068" cy="587682"/>
            <a:chOff x="4908037" y="3834996"/>
            <a:chExt cx="1703068" cy="587682"/>
          </a:xfrm>
        </p:grpSpPr>
        <p:sp>
          <p:nvSpPr>
            <p:cNvPr id="152" name="Rectangle: Rounded Corners 151">
              <a:extLst>
                <a:ext uri="{FF2B5EF4-FFF2-40B4-BE49-F238E27FC236}">
                  <a16:creationId xmlns:a16="http://schemas.microsoft.com/office/drawing/2014/main" id="{6F5998EC-9006-4367-9868-D2E84D8F2BF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9D3A483A-D655-404C-AA65-01C032E1DDE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4" name="Rectangle: Rounded Corners 153">
              <a:extLst>
                <a:ext uri="{FF2B5EF4-FFF2-40B4-BE49-F238E27FC236}">
                  <a16:creationId xmlns:a16="http://schemas.microsoft.com/office/drawing/2014/main" id="{DC76AF59-95A1-43D4-A54C-355C2EDB514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55" name="algorithm" title="Icon of a heartbeat">
              <a:extLst>
                <a:ext uri="{FF2B5EF4-FFF2-40B4-BE49-F238E27FC236}">
                  <a16:creationId xmlns:a16="http://schemas.microsoft.com/office/drawing/2014/main" id="{2D76ED79-C5A3-42DB-AEE0-23E6D3CC89F1}"/>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81ECE36B-61C5-412C-82D0-47BB791C3756}"/>
              </a:ext>
            </a:extLst>
          </p:cNvPr>
          <p:cNvGrpSpPr/>
          <p:nvPr/>
        </p:nvGrpSpPr>
        <p:grpSpPr>
          <a:xfrm>
            <a:off x="4994175" y="4699961"/>
            <a:ext cx="1703068" cy="587682"/>
            <a:chOff x="4908037" y="4699961"/>
            <a:chExt cx="1703068" cy="587682"/>
          </a:xfrm>
        </p:grpSpPr>
        <p:sp>
          <p:nvSpPr>
            <p:cNvPr id="157" name="Rectangle: Rounded Corners 156">
              <a:extLst>
                <a:ext uri="{FF2B5EF4-FFF2-40B4-BE49-F238E27FC236}">
                  <a16:creationId xmlns:a16="http://schemas.microsoft.com/office/drawing/2014/main" id="{C4DE2297-033B-4DB2-86D4-C1DB054EF60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8" name="Rectangle: Rounded Corners 157">
              <a:extLst>
                <a:ext uri="{FF2B5EF4-FFF2-40B4-BE49-F238E27FC236}">
                  <a16:creationId xmlns:a16="http://schemas.microsoft.com/office/drawing/2014/main" id="{D6B62881-E7D9-40DC-A85F-501772B7843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9" name="Rectangle: Rounded Corners 158">
              <a:extLst>
                <a:ext uri="{FF2B5EF4-FFF2-40B4-BE49-F238E27FC236}">
                  <a16:creationId xmlns:a16="http://schemas.microsoft.com/office/drawing/2014/main" id="{4EFED4B0-D653-459F-9EE8-AAF48DACA30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60" name="Straight Connector 159">
              <a:extLst>
                <a:ext uri="{FF2B5EF4-FFF2-40B4-BE49-F238E27FC236}">
                  <a16:creationId xmlns:a16="http://schemas.microsoft.com/office/drawing/2014/main" id="{0107C626-70C2-4462-B0E3-FDBE4521524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2F433F9-A278-4C73-B333-F14B06C0AB0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70844CA-7F9C-4358-AFAB-C2C318B1FA64}"/>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2054B6A5-E7B0-4149-90FD-4ECBBD6342DF}"/>
              </a:ext>
            </a:extLst>
          </p:cNvPr>
          <p:cNvSpPr/>
          <p:nvPr/>
        </p:nvSpPr>
        <p:spPr bwMode="auto">
          <a:xfrm>
            <a:off x="7518174" y="352436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65" name="Group 164">
            <a:extLst>
              <a:ext uri="{FF2B5EF4-FFF2-40B4-BE49-F238E27FC236}">
                <a16:creationId xmlns:a16="http://schemas.microsoft.com/office/drawing/2014/main" id="{7BE3B930-4457-410C-AF4B-524221325A73}"/>
              </a:ext>
            </a:extLst>
          </p:cNvPr>
          <p:cNvGrpSpPr/>
          <p:nvPr/>
        </p:nvGrpSpPr>
        <p:grpSpPr>
          <a:xfrm>
            <a:off x="7334706" y="3288329"/>
            <a:ext cx="378819" cy="378819"/>
            <a:chOff x="5564119" y="2081144"/>
            <a:chExt cx="501718" cy="501718"/>
          </a:xfrm>
        </p:grpSpPr>
        <p:sp>
          <p:nvSpPr>
            <p:cNvPr id="166" name="Diamond 165">
              <a:extLst>
                <a:ext uri="{FF2B5EF4-FFF2-40B4-BE49-F238E27FC236}">
                  <a16:creationId xmlns:a16="http://schemas.microsoft.com/office/drawing/2014/main" id="{2083CC6D-A3BC-48DF-A33A-705359D024C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9" name="Graphic 168">
              <a:extLst>
                <a:ext uri="{FF2B5EF4-FFF2-40B4-BE49-F238E27FC236}">
                  <a16:creationId xmlns:a16="http://schemas.microsoft.com/office/drawing/2014/main" id="{86180137-E95A-44C5-B36C-D4BE48BBC71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71" name="Group 170">
            <a:extLst>
              <a:ext uri="{FF2B5EF4-FFF2-40B4-BE49-F238E27FC236}">
                <a16:creationId xmlns:a16="http://schemas.microsoft.com/office/drawing/2014/main" id="{2E53121B-F0F5-4A59-9C58-48C4F992D1EF}"/>
              </a:ext>
            </a:extLst>
          </p:cNvPr>
          <p:cNvGrpSpPr/>
          <p:nvPr/>
        </p:nvGrpSpPr>
        <p:grpSpPr>
          <a:xfrm>
            <a:off x="7787505" y="3882836"/>
            <a:ext cx="3406136" cy="587682"/>
            <a:chOff x="3519131" y="2542018"/>
            <a:chExt cx="3406136" cy="587682"/>
          </a:xfrm>
        </p:grpSpPr>
        <p:grpSp>
          <p:nvGrpSpPr>
            <p:cNvPr id="185" name="Group 184">
              <a:extLst>
                <a:ext uri="{FF2B5EF4-FFF2-40B4-BE49-F238E27FC236}">
                  <a16:creationId xmlns:a16="http://schemas.microsoft.com/office/drawing/2014/main" id="{711E7E85-7FCA-496E-9E1A-05073F54596E}"/>
                </a:ext>
              </a:extLst>
            </p:cNvPr>
            <p:cNvGrpSpPr/>
            <p:nvPr/>
          </p:nvGrpSpPr>
          <p:grpSpPr>
            <a:xfrm>
              <a:off x="3519131" y="2542018"/>
              <a:ext cx="3334218" cy="498768"/>
              <a:chOff x="7837970" y="2542018"/>
              <a:chExt cx="3334218" cy="498768"/>
            </a:xfrm>
          </p:grpSpPr>
          <p:sp>
            <p:nvSpPr>
              <p:cNvPr id="198" name="Rectangle: Rounded Corners 197">
                <a:extLst>
                  <a:ext uri="{FF2B5EF4-FFF2-40B4-BE49-F238E27FC236}">
                    <a16:creationId xmlns:a16="http://schemas.microsoft.com/office/drawing/2014/main" id="{EEF95112-CACF-4AEB-BBA4-B64F81F9606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9" name="Rectangle: Rounded Corners 198">
                <a:extLst>
                  <a:ext uri="{FF2B5EF4-FFF2-40B4-BE49-F238E27FC236}">
                    <a16:creationId xmlns:a16="http://schemas.microsoft.com/office/drawing/2014/main" id="{0BD765D6-2426-43F0-9A5A-A4D0798EDF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3F6FC8C3-A4E9-474C-8E48-55913E471AAE}"/>
                </a:ext>
              </a:extLst>
            </p:cNvPr>
            <p:cNvGrpSpPr/>
            <p:nvPr/>
          </p:nvGrpSpPr>
          <p:grpSpPr>
            <a:xfrm>
              <a:off x="3555090" y="2586475"/>
              <a:ext cx="3334218" cy="498768"/>
              <a:chOff x="7837970" y="2542018"/>
              <a:chExt cx="3334218" cy="498768"/>
            </a:xfrm>
          </p:grpSpPr>
          <p:sp>
            <p:nvSpPr>
              <p:cNvPr id="196" name="Rectangle: Rounded Corners 195">
                <a:extLst>
                  <a:ext uri="{FF2B5EF4-FFF2-40B4-BE49-F238E27FC236}">
                    <a16:creationId xmlns:a16="http://schemas.microsoft.com/office/drawing/2014/main" id="{AA42F435-5D8F-43B2-82D4-4A750635A02A}"/>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7" name="Rectangle: Rounded Corners 196">
                <a:extLst>
                  <a:ext uri="{FF2B5EF4-FFF2-40B4-BE49-F238E27FC236}">
                    <a16:creationId xmlns:a16="http://schemas.microsoft.com/office/drawing/2014/main" id="{14E61E8B-5CBC-4D17-8F7A-3EA5343427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93" name="Group 192">
              <a:extLst>
                <a:ext uri="{FF2B5EF4-FFF2-40B4-BE49-F238E27FC236}">
                  <a16:creationId xmlns:a16="http://schemas.microsoft.com/office/drawing/2014/main" id="{6AF7DAE1-7254-4163-9BD9-891BBE4095FB}"/>
                </a:ext>
              </a:extLst>
            </p:cNvPr>
            <p:cNvGrpSpPr/>
            <p:nvPr/>
          </p:nvGrpSpPr>
          <p:grpSpPr>
            <a:xfrm>
              <a:off x="3591049" y="2630932"/>
              <a:ext cx="3334218" cy="498768"/>
              <a:chOff x="7837970" y="2542018"/>
              <a:chExt cx="3334218" cy="498768"/>
            </a:xfrm>
          </p:grpSpPr>
          <p:sp>
            <p:nvSpPr>
              <p:cNvPr id="194" name="Rectangle: Rounded Corners 193">
                <a:extLst>
                  <a:ext uri="{FF2B5EF4-FFF2-40B4-BE49-F238E27FC236}">
                    <a16:creationId xmlns:a16="http://schemas.microsoft.com/office/drawing/2014/main" id="{F4972C6D-3A5F-4EFA-BA67-6FE5FAB5442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95" name="Rectangle: Rounded Corners 194">
                <a:extLst>
                  <a:ext uri="{FF2B5EF4-FFF2-40B4-BE49-F238E27FC236}">
                    <a16:creationId xmlns:a16="http://schemas.microsoft.com/office/drawing/2014/main" id="{C0855252-FF02-42B6-95D8-DC55159634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209" name="desktop" title="a desktop PC">
            <a:extLst>
              <a:ext uri="{FF2B5EF4-FFF2-40B4-BE49-F238E27FC236}">
                <a16:creationId xmlns:a16="http://schemas.microsoft.com/office/drawing/2014/main" id="{F809EEF7-DA96-4A2A-A507-E86B526AFD89}"/>
              </a:ext>
            </a:extLst>
          </p:cNvPr>
          <p:cNvSpPr>
            <a:spLocks noChangeAspect="1" noEditPoints="1"/>
          </p:cNvSpPr>
          <p:nvPr/>
        </p:nvSpPr>
        <p:spPr bwMode="auto">
          <a:xfrm>
            <a:off x="8930300" y="407112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GenericApp_EB3B" title="Icon of an app window">
            <a:extLst>
              <a:ext uri="{FF2B5EF4-FFF2-40B4-BE49-F238E27FC236}">
                <a16:creationId xmlns:a16="http://schemas.microsoft.com/office/drawing/2014/main" id="{B25F7052-242C-4E52-B4A7-36720DB1CAE7}"/>
              </a:ext>
            </a:extLst>
          </p:cNvPr>
          <p:cNvSpPr>
            <a:spLocks noChangeAspect="1" noEditPoints="1"/>
          </p:cNvSpPr>
          <p:nvPr/>
        </p:nvSpPr>
        <p:spPr bwMode="auto">
          <a:xfrm>
            <a:off x="10561450" y="408092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18" name="Group 217">
            <a:extLst>
              <a:ext uri="{FF2B5EF4-FFF2-40B4-BE49-F238E27FC236}">
                <a16:creationId xmlns:a16="http://schemas.microsoft.com/office/drawing/2014/main" id="{320683BF-A2B6-4DBC-B72F-B8F19C004993}"/>
              </a:ext>
            </a:extLst>
          </p:cNvPr>
          <p:cNvGrpSpPr/>
          <p:nvPr/>
        </p:nvGrpSpPr>
        <p:grpSpPr>
          <a:xfrm>
            <a:off x="9293160" y="4013418"/>
            <a:ext cx="1846543" cy="154356"/>
            <a:chOff x="9293160" y="2701454"/>
            <a:chExt cx="1846543" cy="154356"/>
          </a:xfrm>
        </p:grpSpPr>
        <p:sp>
          <p:nvSpPr>
            <p:cNvPr id="219" name="Oval 218">
              <a:extLst>
                <a:ext uri="{FF2B5EF4-FFF2-40B4-BE49-F238E27FC236}">
                  <a16:creationId xmlns:a16="http://schemas.microsoft.com/office/drawing/2014/main" id="{45ABEBFA-871F-4F2D-AF11-830EC1C1B80D}"/>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20" name="Oval 219">
              <a:extLst>
                <a:ext uri="{FF2B5EF4-FFF2-40B4-BE49-F238E27FC236}">
                  <a16:creationId xmlns:a16="http://schemas.microsoft.com/office/drawing/2014/main" id="{E974F190-2559-451F-A13E-593CD5532CE3}"/>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221" name="Group 220">
            <a:extLst>
              <a:ext uri="{FF2B5EF4-FFF2-40B4-BE49-F238E27FC236}">
                <a16:creationId xmlns:a16="http://schemas.microsoft.com/office/drawing/2014/main" id="{1735E39B-D355-4F68-8888-324A84770D31}"/>
              </a:ext>
            </a:extLst>
          </p:cNvPr>
          <p:cNvGrpSpPr/>
          <p:nvPr/>
        </p:nvGrpSpPr>
        <p:grpSpPr>
          <a:xfrm>
            <a:off x="899303" y="3341056"/>
            <a:ext cx="1626420" cy="2908602"/>
            <a:chOff x="899303" y="2229846"/>
            <a:chExt cx="1626420" cy="2908602"/>
          </a:xfrm>
        </p:grpSpPr>
        <p:sp>
          <p:nvSpPr>
            <p:cNvPr id="222" name="Oval 221">
              <a:extLst>
                <a:ext uri="{FF2B5EF4-FFF2-40B4-BE49-F238E27FC236}">
                  <a16:creationId xmlns:a16="http://schemas.microsoft.com/office/drawing/2014/main" id="{7DF60BE3-F109-485D-9700-520AC407EBB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3" name="Oval 222">
              <a:extLst>
                <a:ext uri="{FF2B5EF4-FFF2-40B4-BE49-F238E27FC236}">
                  <a16:creationId xmlns:a16="http://schemas.microsoft.com/office/drawing/2014/main" id="{87EDE430-C86E-4D2E-8601-43D4212DC5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6" name="Oval 225">
              <a:extLst>
                <a:ext uri="{FF2B5EF4-FFF2-40B4-BE49-F238E27FC236}">
                  <a16:creationId xmlns:a16="http://schemas.microsoft.com/office/drawing/2014/main" id="{1266CEDA-5C52-46E8-AA2D-96AA839042F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27" name="Group 226">
              <a:extLst>
                <a:ext uri="{FF2B5EF4-FFF2-40B4-BE49-F238E27FC236}">
                  <a16:creationId xmlns:a16="http://schemas.microsoft.com/office/drawing/2014/main" id="{07B5E88F-2C5D-4528-B48C-63DA17C8B289}"/>
                </a:ext>
              </a:extLst>
            </p:cNvPr>
            <p:cNvGrpSpPr/>
            <p:nvPr/>
          </p:nvGrpSpPr>
          <p:grpSpPr>
            <a:xfrm>
              <a:off x="2043658" y="2532747"/>
              <a:ext cx="482065" cy="2255907"/>
              <a:chOff x="2224274" y="2338191"/>
              <a:chExt cx="482065" cy="2255907"/>
            </a:xfrm>
          </p:grpSpPr>
          <p:grpSp>
            <p:nvGrpSpPr>
              <p:cNvPr id="233" name="Group 232">
                <a:extLst>
                  <a:ext uri="{FF2B5EF4-FFF2-40B4-BE49-F238E27FC236}">
                    <a16:creationId xmlns:a16="http://schemas.microsoft.com/office/drawing/2014/main" id="{EAC87E12-3B9D-46A8-A048-7C763C959A84}"/>
                  </a:ext>
                </a:extLst>
              </p:cNvPr>
              <p:cNvGrpSpPr/>
              <p:nvPr/>
            </p:nvGrpSpPr>
            <p:grpSpPr>
              <a:xfrm>
                <a:off x="2281302" y="3639439"/>
                <a:ext cx="319498" cy="414180"/>
                <a:chOff x="5866856" y="4829242"/>
                <a:chExt cx="702675" cy="865083"/>
              </a:xfrm>
            </p:grpSpPr>
            <p:sp>
              <p:nvSpPr>
                <p:cNvPr id="241" name="Freeform 12">
                  <a:extLst>
                    <a:ext uri="{FF2B5EF4-FFF2-40B4-BE49-F238E27FC236}">
                      <a16:creationId xmlns:a16="http://schemas.microsoft.com/office/drawing/2014/main" id="{D0814F50-2C8C-4A6E-95E9-15790348223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3">
                  <a:extLst>
                    <a:ext uri="{FF2B5EF4-FFF2-40B4-BE49-F238E27FC236}">
                      <a16:creationId xmlns:a16="http://schemas.microsoft.com/office/drawing/2014/main" id="{1CFB0E51-568F-4682-8D96-428BAC803E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FD11D71D-BBC5-4669-BB0A-C7B482612858}"/>
                  </a:ext>
                </a:extLst>
              </p:cNvPr>
              <p:cNvGrpSpPr/>
              <p:nvPr/>
            </p:nvGrpSpPr>
            <p:grpSpPr>
              <a:xfrm>
                <a:off x="2286418" y="3019895"/>
                <a:ext cx="335350" cy="419905"/>
                <a:chOff x="13987161" y="3323588"/>
                <a:chExt cx="2047876" cy="2435225"/>
              </a:xfrm>
              <a:solidFill>
                <a:schemeClr val="bg1"/>
              </a:solidFill>
            </p:grpSpPr>
            <p:sp>
              <p:nvSpPr>
                <p:cNvPr id="237" name="Freeform 50">
                  <a:extLst>
                    <a:ext uri="{FF2B5EF4-FFF2-40B4-BE49-F238E27FC236}">
                      <a16:creationId xmlns:a16="http://schemas.microsoft.com/office/drawing/2014/main" id="{0D08F7CB-DCD8-4B2E-91FE-D02B9D4F6B6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51">
                  <a:extLst>
                    <a:ext uri="{FF2B5EF4-FFF2-40B4-BE49-F238E27FC236}">
                      <a16:creationId xmlns:a16="http://schemas.microsoft.com/office/drawing/2014/main" id="{75A2B0F3-C01A-4BC0-9EFE-17F0734F5F2E}"/>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52">
                  <a:extLst>
                    <a:ext uri="{FF2B5EF4-FFF2-40B4-BE49-F238E27FC236}">
                      <a16:creationId xmlns:a16="http://schemas.microsoft.com/office/drawing/2014/main" id="{71E26DC3-718B-4662-B8B2-80E2F8774A0B}"/>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53">
                  <a:extLst>
                    <a:ext uri="{FF2B5EF4-FFF2-40B4-BE49-F238E27FC236}">
                      <a16:creationId xmlns:a16="http://schemas.microsoft.com/office/drawing/2014/main" id="{12454D67-EB0A-4263-A4CB-DCD3FCCEAE2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35" name="Picture 234">
                <a:extLst>
                  <a:ext uri="{FF2B5EF4-FFF2-40B4-BE49-F238E27FC236}">
                    <a16:creationId xmlns:a16="http://schemas.microsoft.com/office/drawing/2014/main" id="{95D877FB-9842-4C37-AB06-22917AF0041E}"/>
                  </a:ext>
                </a:extLst>
              </p:cNvPr>
              <p:cNvPicPr>
                <a:picLocks noChangeAspect="1"/>
              </p:cNvPicPr>
              <p:nvPr/>
            </p:nvPicPr>
            <p:blipFill rotWithShape="1">
              <a:blip r:embed="rId5" cstate="email">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236" name="Picture 235">
                <a:extLst>
                  <a:ext uri="{FF2B5EF4-FFF2-40B4-BE49-F238E27FC236}">
                    <a16:creationId xmlns:a16="http://schemas.microsoft.com/office/drawing/2014/main" id="{64CD3150-E69F-4DC9-BBD0-47AD38543A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228" name="CellPhone_E8EA" title="Icon of a cellphone">
              <a:extLst>
                <a:ext uri="{FF2B5EF4-FFF2-40B4-BE49-F238E27FC236}">
                  <a16:creationId xmlns:a16="http://schemas.microsoft.com/office/drawing/2014/main" id="{5B413609-5A17-4602-A9F9-0B6A81E94C3B}"/>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Laptop_E770" title="Icon of a laptop">
              <a:extLst>
                <a:ext uri="{FF2B5EF4-FFF2-40B4-BE49-F238E27FC236}">
                  <a16:creationId xmlns:a16="http://schemas.microsoft.com/office/drawing/2014/main" id="{19170A66-1B3E-42CD-A76B-3D7C44FC5A7C}"/>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Tablet_E70A" title="Icon of a tablet">
              <a:extLst>
                <a:ext uri="{FF2B5EF4-FFF2-40B4-BE49-F238E27FC236}">
                  <a16:creationId xmlns:a16="http://schemas.microsoft.com/office/drawing/2014/main" id="{D82CFC9F-D5A4-4A6A-9127-06AC3FC2262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3" name="Rectangle: Rounded Corners 242">
            <a:extLst>
              <a:ext uri="{FF2B5EF4-FFF2-40B4-BE49-F238E27FC236}">
                <a16:creationId xmlns:a16="http://schemas.microsoft.com/office/drawing/2014/main" id="{A543B1A7-F934-4C7C-AE0D-179AFDFE7CE9}"/>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244" name="Rectangle 243">
            <a:extLst>
              <a:ext uri="{FF2B5EF4-FFF2-40B4-BE49-F238E27FC236}">
                <a16:creationId xmlns:a16="http://schemas.microsoft.com/office/drawing/2014/main" id="{513B3EE8-3EFA-4941-BFF2-67D2A3D10FF3}"/>
              </a:ext>
            </a:extLst>
          </p:cNvPr>
          <p:cNvSpPr/>
          <p:nvPr/>
        </p:nvSpPr>
        <p:spPr>
          <a:xfrm>
            <a:off x="10858778" y="348563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245" name="Right Bracket 244">
            <a:extLst>
              <a:ext uri="{FF2B5EF4-FFF2-40B4-BE49-F238E27FC236}">
                <a16:creationId xmlns:a16="http://schemas.microsoft.com/office/drawing/2014/main" id="{DB83E192-FA02-4363-AEB6-B98CB0AA2926}"/>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6426C18F-1B54-4181-9833-3C03ABCB65ED}"/>
              </a:ext>
            </a:extLst>
          </p:cNvPr>
          <p:cNvGrpSpPr/>
          <p:nvPr/>
        </p:nvGrpSpPr>
        <p:grpSpPr>
          <a:xfrm>
            <a:off x="3291107" y="4699961"/>
            <a:ext cx="1703068" cy="587682"/>
            <a:chOff x="3204969" y="4699961"/>
            <a:chExt cx="1703068" cy="587682"/>
          </a:xfrm>
        </p:grpSpPr>
        <p:sp>
          <p:nvSpPr>
            <p:cNvPr id="247" name="Rectangle: Rounded Corners 246">
              <a:extLst>
                <a:ext uri="{FF2B5EF4-FFF2-40B4-BE49-F238E27FC236}">
                  <a16:creationId xmlns:a16="http://schemas.microsoft.com/office/drawing/2014/main" id="{1E37562F-2A62-427D-897B-CFA7CA8260A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E0583FBE-9009-46A5-85C8-15CDAACD2DDB}"/>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9" name="Rectangle: Rounded Corners 248">
              <a:extLst>
                <a:ext uri="{FF2B5EF4-FFF2-40B4-BE49-F238E27FC236}">
                  <a16:creationId xmlns:a16="http://schemas.microsoft.com/office/drawing/2014/main" id="{FE79CB60-9C98-4EB0-AF45-D3B7E364FAF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50" name="Move_E7C2" title="Icon of four arrows pointing away from eachother">
              <a:extLst>
                <a:ext uri="{FF2B5EF4-FFF2-40B4-BE49-F238E27FC236}">
                  <a16:creationId xmlns:a16="http://schemas.microsoft.com/office/drawing/2014/main" id="{E1795E0A-00D5-4D79-9E37-61C0B7D737F6}"/>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BF09CA86-BA19-4BCB-8065-5FBBDAE84675}"/>
              </a:ext>
            </a:extLst>
          </p:cNvPr>
          <p:cNvGrpSpPr/>
          <p:nvPr/>
        </p:nvGrpSpPr>
        <p:grpSpPr>
          <a:xfrm>
            <a:off x="3291107" y="3834996"/>
            <a:ext cx="1703068" cy="587682"/>
            <a:chOff x="3204969" y="3834996"/>
            <a:chExt cx="1703068" cy="587682"/>
          </a:xfrm>
        </p:grpSpPr>
        <p:sp>
          <p:nvSpPr>
            <p:cNvPr id="252" name="Rectangle: Rounded Corners 251">
              <a:extLst>
                <a:ext uri="{FF2B5EF4-FFF2-40B4-BE49-F238E27FC236}">
                  <a16:creationId xmlns:a16="http://schemas.microsoft.com/office/drawing/2014/main" id="{66203210-79E5-415B-B7BA-E83B478335E8}"/>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3" name="Rectangle: Rounded Corners 252">
              <a:extLst>
                <a:ext uri="{FF2B5EF4-FFF2-40B4-BE49-F238E27FC236}">
                  <a16:creationId xmlns:a16="http://schemas.microsoft.com/office/drawing/2014/main" id="{88E7C291-BA18-43CE-8294-EC0406F7FD52}"/>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4" name="Rectangle: Rounded Corners 253">
              <a:extLst>
                <a:ext uri="{FF2B5EF4-FFF2-40B4-BE49-F238E27FC236}">
                  <a16:creationId xmlns:a16="http://schemas.microsoft.com/office/drawing/2014/main" id="{A9E69C13-830D-4427-AB81-F4890751CB7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55" name="globe_2" title="Icon of a sphere made of lines">
              <a:extLst>
                <a:ext uri="{FF2B5EF4-FFF2-40B4-BE49-F238E27FC236}">
                  <a16:creationId xmlns:a16="http://schemas.microsoft.com/office/drawing/2014/main" id="{B57A49BB-12B5-4AE3-958C-57A38074E39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56" name="TextBox 255">
            <a:extLst>
              <a:ext uri="{FF2B5EF4-FFF2-40B4-BE49-F238E27FC236}">
                <a16:creationId xmlns:a16="http://schemas.microsoft.com/office/drawing/2014/main" id="{6B33D216-BB4B-417A-B63B-A85E5CADFB62}"/>
              </a:ext>
            </a:extLst>
          </p:cNvPr>
          <p:cNvSpPr txBox="1"/>
          <p:nvPr/>
        </p:nvSpPr>
        <p:spPr>
          <a:xfrm>
            <a:off x="7601977" y="354683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257" name="Picture 2">
            <a:extLst>
              <a:ext uri="{FF2B5EF4-FFF2-40B4-BE49-F238E27FC236}">
                <a16:creationId xmlns:a16="http://schemas.microsoft.com/office/drawing/2014/main" id="{BF192124-6F28-4354-A42E-04D10EBD86E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124148" y="5670402"/>
            <a:ext cx="399616" cy="422236"/>
          </a:xfrm>
          <a:prstGeom prst="rect">
            <a:avLst/>
          </a:prstGeom>
          <a:noFill/>
        </p:spPr>
      </p:pic>
      <p:grpSp>
        <p:nvGrpSpPr>
          <p:cNvPr id="258" name="Group 257">
            <a:extLst>
              <a:ext uri="{FF2B5EF4-FFF2-40B4-BE49-F238E27FC236}">
                <a16:creationId xmlns:a16="http://schemas.microsoft.com/office/drawing/2014/main" id="{1B169338-6D36-47BF-9718-6FF9C9569E2E}"/>
              </a:ext>
            </a:extLst>
          </p:cNvPr>
          <p:cNvGrpSpPr/>
          <p:nvPr/>
        </p:nvGrpSpPr>
        <p:grpSpPr>
          <a:xfrm>
            <a:off x="2650409" y="3307647"/>
            <a:ext cx="4684297" cy="520099"/>
            <a:chOff x="2625569" y="3359354"/>
            <a:chExt cx="4684297" cy="520099"/>
          </a:xfrm>
        </p:grpSpPr>
        <p:cxnSp>
          <p:nvCxnSpPr>
            <p:cNvPr id="259" name="Straight Arrow Connector 258">
              <a:extLst>
                <a:ext uri="{FF2B5EF4-FFF2-40B4-BE49-F238E27FC236}">
                  <a16:creationId xmlns:a16="http://schemas.microsoft.com/office/drawing/2014/main" id="{FD6D413F-45A4-4E49-8C08-30963DB576FC}"/>
                </a:ext>
              </a:extLst>
            </p:cNvPr>
            <p:cNvCxnSpPr>
              <a:cxnSpLocks/>
              <a:stCxn id="261"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BDCFD711-9D95-4367-942B-C2F921F552E1}"/>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60EB6890-6D63-4ADE-A990-D8562F69346B}"/>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1</a:t>
              </a:r>
            </a:p>
          </p:txBody>
        </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6740" y="238670"/>
            <a:ext cx="11018520" cy="492443"/>
          </a:xfrm>
        </p:spPr>
        <p:txBody>
          <a:bodyPr/>
          <a:lstStyle/>
          <a:p>
            <a:r>
              <a:rPr lang="en-US" sz="3200" dirty="0"/>
              <a:t>Windows Virtual Desktop – Connections to  Azure AD &amp; AD</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7791" y="867902"/>
            <a:ext cx="11178592" cy="1840851"/>
          </a:xfrm>
          <a:prstGeom prst="rect">
            <a:avLst/>
          </a:prstGeom>
          <a:noFill/>
        </p:spPr>
        <p:txBody>
          <a:bodyPr wrap="square" lIns="179285" tIns="143428" rIns="179285" bIns="143428" rtlCol="0">
            <a:spAutoFit/>
          </a:bodyPr>
          <a:lstStyle/>
          <a:p>
            <a:pPr>
              <a:lnSpc>
                <a:spcPct val="90000"/>
              </a:lnSpc>
              <a:defRPr/>
            </a:pPr>
            <a:r>
              <a:rPr lang="en-US" sz="1600" dirty="0">
                <a:gradFill>
                  <a:gsLst>
                    <a:gs pos="2917">
                      <a:srgbClr val="353535"/>
                    </a:gs>
                    <a:gs pos="30000">
                      <a:srgbClr val="353535"/>
                    </a:gs>
                  </a:gsLst>
                  <a:lin ang="5400000" scaled="0"/>
                </a:gradFill>
              </a:rPr>
              <a:t>0. WVD Agent on </a:t>
            </a:r>
            <a:r>
              <a:rPr lang="en-US" sz="1600" b="1" dirty="0">
                <a:gradFill>
                  <a:gsLst>
                    <a:gs pos="2917">
                      <a:srgbClr val="353535"/>
                    </a:gs>
                    <a:gs pos="30000">
                      <a:srgbClr val="353535"/>
                    </a:gs>
                  </a:gsLst>
                  <a:lin ang="5400000" scaled="0"/>
                </a:gradFill>
              </a:rPr>
              <a:t>Domain-Joined</a:t>
            </a:r>
            <a:r>
              <a:rPr lang="en-US" sz="1600" dirty="0">
                <a:gradFill>
                  <a:gsLst>
                    <a:gs pos="2917">
                      <a:srgbClr val="353535"/>
                    </a:gs>
                    <a:gs pos="30000">
                      <a:srgbClr val="353535"/>
                    </a:gs>
                  </a:gsLst>
                  <a:lin ang="5400000" scaled="0"/>
                </a:gradFill>
              </a:rPr>
              <a:t> Host VMs connects to Broker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1. User launches browser, connects to Azure AD, user signs in, and Azure AD returns token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2. Client presents token to Web Access, Broker queries DB to determine resources authorized for user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3. User selects resource, is connected to Gateway by the Azure service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4. Broker orchestrates connection from Host Agent to Gateway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&gt;&gt;&gt; RDP traffic now flowing between RD client and session host VM between 3 and 4</a:t>
            </a:r>
          </a:p>
        </p:txBody>
      </p:sp>
      <p:grpSp>
        <p:nvGrpSpPr>
          <p:cNvPr id="22" name="Group 21">
            <a:extLst>
              <a:ext uri="{FF2B5EF4-FFF2-40B4-BE49-F238E27FC236}">
                <a16:creationId xmlns:a16="http://schemas.microsoft.com/office/drawing/2014/main" id="{27999B9E-ECDC-47A7-8E8C-E7526CC3915F}"/>
              </a:ext>
            </a:extLst>
          </p:cNvPr>
          <p:cNvGrpSpPr/>
          <p:nvPr/>
        </p:nvGrpSpPr>
        <p:grpSpPr>
          <a:xfrm>
            <a:off x="6523764" y="4464786"/>
            <a:ext cx="1464273" cy="550619"/>
            <a:chOff x="6523764" y="4464786"/>
            <a:chExt cx="1464273" cy="550619"/>
          </a:xfrm>
        </p:grpSpPr>
        <p:cxnSp>
          <p:nvCxnSpPr>
            <p:cNvPr id="170" name="Straight Arrow Connector 169">
              <a:extLst>
                <a:ext uri="{FF2B5EF4-FFF2-40B4-BE49-F238E27FC236}">
                  <a16:creationId xmlns:a16="http://schemas.microsoft.com/office/drawing/2014/main" id="{5F38DC1B-93EB-47E6-AC99-F0B0C553A2D0}"/>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428298DD-1105-4448-8702-D8500756364F}"/>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0</a:t>
              </a:r>
            </a:p>
          </p:txBody>
        </p:sp>
      </p:grpSp>
      <p:grpSp>
        <p:nvGrpSpPr>
          <p:cNvPr id="24" name="Group 23">
            <a:extLst>
              <a:ext uri="{FF2B5EF4-FFF2-40B4-BE49-F238E27FC236}">
                <a16:creationId xmlns:a16="http://schemas.microsoft.com/office/drawing/2014/main" id="{B1DECBCC-BEF2-4C4D-8F98-600A1649CD89}"/>
              </a:ext>
            </a:extLst>
          </p:cNvPr>
          <p:cNvGrpSpPr/>
          <p:nvPr/>
        </p:nvGrpSpPr>
        <p:grpSpPr>
          <a:xfrm>
            <a:off x="4790789" y="4046929"/>
            <a:ext cx="3032676" cy="981888"/>
            <a:chOff x="4790789" y="4046929"/>
            <a:chExt cx="3032676" cy="981888"/>
          </a:xfrm>
        </p:grpSpPr>
        <p:cxnSp>
          <p:nvCxnSpPr>
            <p:cNvPr id="186" name="Straight Arrow Connector 185">
              <a:extLst>
                <a:ext uri="{FF2B5EF4-FFF2-40B4-BE49-F238E27FC236}">
                  <a16:creationId xmlns:a16="http://schemas.microsoft.com/office/drawing/2014/main" id="{08D3E384-5AA7-4D1A-9CEF-E2690D0A38D6}"/>
                </a:ext>
              </a:extLst>
            </p:cNvPr>
            <p:cNvCxnSpPr>
              <a:cxnSpLocks/>
              <a:endCxn id="250"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6C82DED-B30E-4CF0-B7BB-87312A239D70}"/>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4</a:t>
              </a:r>
            </a:p>
          </p:txBody>
        </p:sp>
      </p:grpSp>
      <p:grpSp>
        <p:nvGrpSpPr>
          <p:cNvPr id="230" name="Group 229">
            <a:extLst>
              <a:ext uri="{FF2B5EF4-FFF2-40B4-BE49-F238E27FC236}">
                <a16:creationId xmlns:a16="http://schemas.microsoft.com/office/drawing/2014/main" id="{BA9AEB8B-8665-49F7-A3EA-8D7CFB576F10}"/>
              </a:ext>
            </a:extLst>
          </p:cNvPr>
          <p:cNvGrpSpPr/>
          <p:nvPr/>
        </p:nvGrpSpPr>
        <p:grpSpPr>
          <a:xfrm>
            <a:off x="2712756" y="3990529"/>
            <a:ext cx="492213" cy="256385"/>
            <a:chOff x="2712756" y="3990529"/>
            <a:chExt cx="492213" cy="256385"/>
          </a:xfrm>
        </p:grpSpPr>
        <p:cxnSp>
          <p:nvCxnSpPr>
            <p:cNvPr id="135" name="Straight Arrow Connector 134">
              <a:extLst>
                <a:ext uri="{FF2B5EF4-FFF2-40B4-BE49-F238E27FC236}">
                  <a16:creationId xmlns:a16="http://schemas.microsoft.com/office/drawing/2014/main" id="{14FF8311-B1E8-472A-BE83-5FDE37DD489C}"/>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355B9FC-0B11-411D-9C5F-BAAF4833DC96}"/>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2</a:t>
              </a:r>
            </a:p>
          </p:txBody>
        </p:sp>
      </p:grpSp>
      <p:grpSp>
        <p:nvGrpSpPr>
          <p:cNvPr id="141" name="Group 140">
            <a:extLst>
              <a:ext uri="{FF2B5EF4-FFF2-40B4-BE49-F238E27FC236}">
                <a16:creationId xmlns:a16="http://schemas.microsoft.com/office/drawing/2014/main" id="{7AE17D67-7516-4876-B02D-79B2CA8AA1C3}"/>
              </a:ext>
            </a:extLst>
          </p:cNvPr>
          <p:cNvGrpSpPr/>
          <p:nvPr/>
        </p:nvGrpSpPr>
        <p:grpSpPr>
          <a:xfrm>
            <a:off x="2712756" y="4890252"/>
            <a:ext cx="492213" cy="256385"/>
            <a:chOff x="2712756" y="3990529"/>
            <a:chExt cx="492213" cy="256385"/>
          </a:xfrm>
        </p:grpSpPr>
        <p:cxnSp>
          <p:nvCxnSpPr>
            <p:cNvPr id="142" name="Straight Arrow Connector 141">
              <a:extLst>
                <a:ext uri="{FF2B5EF4-FFF2-40B4-BE49-F238E27FC236}">
                  <a16:creationId xmlns:a16="http://schemas.microsoft.com/office/drawing/2014/main" id="{85348F15-953D-4450-8009-43F16D0873DE}"/>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A940F49-0580-46C5-8500-196DB865E827}"/>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3</a:t>
              </a:r>
            </a:p>
          </p:txBody>
        </p:sp>
      </p:grpSp>
      <p:grpSp>
        <p:nvGrpSpPr>
          <p:cNvPr id="103" name="Group 102">
            <a:extLst>
              <a:ext uri="{FF2B5EF4-FFF2-40B4-BE49-F238E27FC236}">
                <a16:creationId xmlns:a16="http://schemas.microsoft.com/office/drawing/2014/main" id="{EAC43220-F22E-4400-B955-7A1C030EE1EF}"/>
              </a:ext>
            </a:extLst>
          </p:cNvPr>
          <p:cNvGrpSpPr/>
          <p:nvPr/>
        </p:nvGrpSpPr>
        <p:grpSpPr>
          <a:xfrm>
            <a:off x="7787505" y="4694971"/>
            <a:ext cx="3406136" cy="587682"/>
            <a:chOff x="7787505" y="5258366"/>
            <a:chExt cx="3406136" cy="587682"/>
          </a:xfrm>
        </p:grpSpPr>
        <p:grpSp>
          <p:nvGrpSpPr>
            <p:cNvPr id="104" name="Group 103">
              <a:extLst>
                <a:ext uri="{FF2B5EF4-FFF2-40B4-BE49-F238E27FC236}">
                  <a16:creationId xmlns:a16="http://schemas.microsoft.com/office/drawing/2014/main" id="{F72DF7FE-F662-4D1E-8564-A33D191D3A41}"/>
                </a:ext>
              </a:extLst>
            </p:cNvPr>
            <p:cNvGrpSpPr/>
            <p:nvPr/>
          </p:nvGrpSpPr>
          <p:grpSpPr>
            <a:xfrm>
              <a:off x="7787505" y="5258366"/>
              <a:ext cx="3406136" cy="587682"/>
              <a:chOff x="3519131" y="2542018"/>
              <a:chExt cx="3406136" cy="587682"/>
            </a:xfrm>
          </p:grpSpPr>
          <p:grpSp>
            <p:nvGrpSpPr>
              <p:cNvPr id="111" name="Group 110">
                <a:extLst>
                  <a:ext uri="{FF2B5EF4-FFF2-40B4-BE49-F238E27FC236}">
                    <a16:creationId xmlns:a16="http://schemas.microsoft.com/office/drawing/2014/main" id="{B20C8C8F-97D9-4343-A2B2-FE74B630537B}"/>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2382D668-E37E-459E-A99F-B6B5E18EAAF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3" name="Rectangle: Rounded Corners 122">
                  <a:extLst>
                    <a:ext uri="{FF2B5EF4-FFF2-40B4-BE49-F238E27FC236}">
                      <a16:creationId xmlns:a16="http://schemas.microsoft.com/office/drawing/2014/main" id="{ECB2A85E-46D6-4D0B-9F79-D4076607419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2" name="Group 111">
                <a:extLst>
                  <a:ext uri="{FF2B5EF4-FFF2-40B4-BE49-F238E27FC236}">
                    <a16:creationId xmlns:a16="http://schemas.microsoft.com/office/drawing/2014/main" id="{68D9565D-C85C-466F-B528-22F6DC895213}"/>
                  </a:ext>
                </a:extLst>
              </p:cNvPr>
              <p:cNvGrpSpPr/>
              <p:nvPr/>
            </p:nvGrpSpPr>
            <p:grpSpPr>
              <a:xfrm>
                <a:off x="3555090" y="2586475"/>
                <a:ext cx="3334218" cy="498768"/>
                <a:chOff x="7837970" y="2542018"/>
                <a:chExt cx="3334218" cy="498768"/>
              </a:xfrm>
            </p:grpSpPr>
            <p:sp>
              <p:nvSpPr>
                <p:cNvPr id="117" name="Rectangle: Rounded Corners 116">
                  <a:extLst>
                    <a:ext uri="{FF2B5EF4-FFF2-40B4-BE49-F238E27FC236}">
                      <a16:creationId xmlns:a16="http://schemas.microsoft.com/office/drawing/2014/main" id="{4B5991B7-A3DA-436C-8817-A7078F4D01F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1" name="Rectangle: Rounded Corners 120">
                  <a:extLst>
                    <a:ext uri="{FF2B5EF4-FFF2-40B4-BE49-F238E27FC236}">
                      <a16:creationId xmlns:a16="http://schemas.microsoft.com/office/drawing/2014/main" id="{A813B356-564F-4C4D-B643-2F91C5F27C0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3" name="Group 112">
                <a:extLst>
                  <a:ext uri="{FF2B5EF4-FFF2-40B4-BE49-F238E27FC236}">
                    <a16:creationId xmlns:a16="http://schemas.microsoft.com/office/drawing/2014/main" id="{19E6FCB9-8BFD-4555-9F28-78DFF85ADF87}"/>
                  </a:ext>
                </a:extLst>
              </p:cNvPr>
              <p:cNvGrpSpPr/>
              <p:nvPr/>
            </p:nvGrpSpPr>
            <p:grpSpPr>
              <a:xfrm>
                <a:off x="3591049" y="2630932"/>
                <a:ext cx="3334218" cy="498768"/>
                <a:chOff x="7837970" y="2542018"/>
                <a:chExt cx="3334218" cy="498768"/>
              </a:xfrm>
            </p:grpSpPr>
            <p:sp>
              <p:nvSpPr>
                <p:cNvPr id="115" name="Rectangle: Rounded Corners 114">
                  <a:extLst>
                    <a:ext uri="{FF2B5EF4-FFF2-40B4-BE49-F238E27FC236}">
                      <a16:creationId xmlns:a16="http://schemas.microsoft.com/office/drawing/2014/main" id="{C1ED80EA-A180-4D31-B0D7-BE283BE14EFF}"/>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16" name="Rectangle: Rounded Corners 115">
                  <a:extLst>
                    <a:ext uri="{FF2B5EF4-FFF2-40B4-BE49-F238E27FC236}">
                      <a16:creationId xmlns:a16="http://schemas.microsoft.com/office/drawing/2014/main" id="{14F4B8F8-8492-43D7-A39C-EEC5B7BE04C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5" name="Group 104">
              <a:extLst>
                <a:ext uri="{FF2B5EF4-FFF2-40B4-BE49-F238E27FC236}">
                  <a16:creationId xmlns:a16="http://schemas.microsoft.com/office/drawing/2014/main" id="{C904CA10-6BDE-4706-AABA-7CF306722CDA}"/>
                </a:ext>
              </a:extLst>
            </p:cNvPr>
            <p:cNvGrpSpPr/>
            <p:nvPr/>
          </p:nvGrpSpPr>
          <p:grpSpPr>
            <a:xfrm>
              <a:off x="8883843" y="5370593"/>
              <a:ext cx="378819" cy="378819"/>
              <a:chOff x="5564119" y="2081144"/>
              <a:chExt cx="501718" cy="501718"/>
            </a:xfrm>
          </p:grpSpPr>
          <p:sp>
            <p:nvSpPr>
              <p:cNvPr id="109" name="Diamond 108">
                <a:extLst>
                  <a:ext uri="{FF2B5EF4-FFF2-40B4-BE49-F238E27FC236}">
                    <a16:creationId xmlns:a16="http://schemas.microsoft.com/office/drawing/2014/main" id="{3DCBEBC8-D2A5-4B17-B1D8-BC3E5A91231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Graphic 109">
                <a:extLst>
                  <a:ext uri="{FF2B5EF4-FFF2-40B4-BE49-F238E27FC236}">
                    <a16:creationId xmlns:a16="http://schemas.microsoft.com/office/drawing/2014/main" id="{0C33FDEE-9D87-45B9-BAA4-3C7CF1CCFBC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6" name="Group 105">
              <a:extLst>
                <a:ext uri="{FF2B5EF4-FFF2-40B4-BE49-F238E27FC236}">
                  <a16:creationId xmlns:a16="http://schemas.microsoft.com/office/drawing/2014/main" id="{EDA8033D-7D42-4400-A14F-DF706EEF0357}"/>
                </a:ext>
              </a:extLst>
            </p:cNvPr>
            <p:cNvGrpSpPr/>
            <p:nvPr/>
          </p:nvGrpSpPr>
          <p:grpSpPr>
            <a:xfrm>
              <a:off x="10569241" y="5402721"/>
              <a:ext cx="396950" cy="355079"/>
              <a:chOff x="10633596" y="3514287"/>
              <a:chExt cx="396950" cy="355079"/>
            </a:xfrm>
          </p:grpSpPr>
          <p:sp>
            <p:nvSpPr>
              <p:cNvPr id="107" name="Hexagon 106">
                <a:extLst>
                  <a:ext uri="{FF2B5EF4-FFF2-40B4-BE49-F238E27FC236}">
                    <a16:creationId xmlns:a16="http://schemas.microsoft.com/office/drawing/2014/main" id="{FF7B6191-A888-4DD3-AD1A-540EED9139D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a:extLst>
                  <a:ext uri="{FF2B5EF4-FFF2-40B4-BE49-F238E27FC236}">
                    <a16:creationId xmlns:a16="http://schemas.microsoft.com/office/drawing/2014/main" id="{A029A765-3C9F-4A52-9B0C-A882CE1EB0F9}"/>
                  </a:ext>
                </a:extLst>
              </p:cNvPr>
              <p:cNvPicPr>
                <a:picLocks noChangeAspect="1"/>
              </p:cNvPicPr>
              <p:nvPr/>
            </p:nvPicPr>
            <p:blipFill>
              <a:blip r:embed="rId9"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176051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5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30"/>
                                        </p:tgtEl>
                                        <p:attrNameLst>
                                          <p:attrName>style.visibility</p:attrName>
                                        </p:attrNameLst>
                                      </p:cBhvr>
                                      <p:to>
                                        <p:strVal val="visible"/>
                                      </p:to>
                                    </p:set>
                                    <p:animEffect transition="in" filter="fade">
                                      <p:cBhvr>
                                        <p:cTn id="19" dur="500"/>
                                        <p:tgtEl>
                                          <p:spTgt spid="230"/>
                                        </p:tgtEl>
                                      </p:cBhvr>
                                    </p:animEffect>
                                  </p:childTnLst>
                                </p:cTn>
                              </p:par>
                              <p:par>
                                <p:cTn id="20" presetID="1" presetClass="entr" presetSubtype="0" fill="hold" nodeType="withEffect">
                                  <p:stCondLst>
                                    <p:cond delay="0"/>
                                  </p:stCondLst>
                                  <p:childTnLst>
                                    <p:set>
                                      <p:cBhvr>
                                        <p:cTn id="21"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3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 presetClass="entr" presetSubtype="0" fill="hold" nodeType="withEffect">
                                  <p:stCondLst>
                                    <p:cond delay="0"/>
                                  </p:stCondLst>
                                  <p:childTnLst>
                                    <p:set>
                                      <p:cBhvr>
                                        <p:cTn id="30"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FF066-D9CD-4E4B-A1AF-42912F3BA8A7}"/>
              </a:ext>
            </a:extLst>
          </p:cNvPr>
          <p:cNvSpPr>
            <a:spLocks noGrp="1"/>
          </p:cNvSpPr>
          <p:nvPr>
            <p:ph type="title"/>
          </p:nvPr>
        </p:nvSpPr>
        <p:spPr/>
        <p:txBody>
          <a:bodyPr/>
          <a:lstStyle/>
          <a:p>
            <a:r>
              <a:rPr lang="en-US" dirty="0"/>
              <a:t>Portal Login</a:t>
            </a:r>
          </a:p>
        </p:txBody>
      </p:sp>
      <p:pic>
        <p:nvPicPr>
          <p:cNvPr id="2" name="Picture 1">
            <a:extLst>
              <a:ext uri="{FF2B5EF4-FFF2-40B4-BE49-F238E27FC236}">
                <a16:creationId xmlns:a16="http://schemas.microsoft.com/office/drawing/2014/main" id="{55FE74EF-2B86-422B-87B5-7BB16C84C36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01280" y="1225336"/>
            <a:ext cx="8091913" cy="3337318"/>
          </a:xfrm>
          <a:prstGeom prst="rect">
            <a:avLst/>
          </a:prstGeom>
        </p:spPr>
      </p:pic>
      <p:pic>
        <p:nvPicPr>
          <p:cNvPr id="3" name="Picture 2">
            <a:extLst>
              <a:ext uri="{FF2B5EF4-FFF2-40B4-BE49-F238E27FC236}">
                <a16:creationId xmlns:a16="http://schemas.microsoft.com/office/drawing/2014/main" id="{32D4139A-F92A-4D9F-AA9D-31790778C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5663" y="1369038"/>
            <a:ext cx="3558973" cy="1690512"/>
          </a:xfrm>
          <a:prstGeom prst="rect">
            <a:avLst/>
          </a:prstGeom>
        </p:spPr>
      </p:pic>
      <p:pic>
        <p:nvPicPr>
          <p:cNvPr id="5" name="Picture 4">
            <a:extLst>
              <a:ext uri="{FF2B5EF4-FFF2-40B4-BE49-F238E27FC236}">
                <a16:creationId xmlns:a16="http://schemas.microsoft.com/office/drawing/2014/main" id="{039921A5-F0D1-44A9-879D-99BE70314E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59538" y="3949865"/>
            <a:ext cx="3558973" cy="1794242"/>
          </a:xfrm>
          <a:prstGeom prst="rect">
            <a:avLst/>
          </a:prstGeom>
        </p:spPr>
      </p:pic>
      <p:cxnSp>
        <p:nvCxnSpPr>
          <p:cNvPr id="7" name="Straight Arrow Connector 6">
            <a:extLst>
              <a:ext uri="{FF2B5EF4-FFF2-40B4-BE49-F238E27FC236}">
                <a16:creationId xmlns:a16="http://schemas.microsoft.com/office/drawing/2014/main" id="{7B604D51-5E51-40A9-AD45-1204B289FC5B}"/>
              </a:ext>
            </a:extLst>
          </p:cNvPr>
          <p:cNvCxnSpPr>
            <a:cxnSpLocks/>
          </p:cNvCxnSpPr>
          <p:nvPr/>
        </p:nvCxnSpPr>
        <p:spPr>
          <a:xfrm>
            <a:off x="7758260" y="2564091"/>
            <a:ext cx="801278" cy="0"/>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501D-47D0-46A0-8401-29EB0DE021A5}"/>
              </a:ext>
            </a:extLst>
          </p:cNvPr>
          <p:cNvCxnSpPr>
            <a:cxnSpLocks/>
          </p:cNvCxnSpPr>
          <p:nvPr/>
        </p:nvCxnSpPr>
        <p:spPr>
          <a:xfrm>
            <a:off x="10239029" y="3175698"/>
            <a:ext cx="0" cy="549716"/>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09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5110-98A2-4614-AF50-C5A441686EDE}"/>
              </a:ext>
            </a:extLst>
          </p:cNvPr>
          <p:cNvSpPr>
            <a:spLocks noGrp="1"/>
          </p:cNvSpPr>
          <p:nvPr>
            <p:ph type="title"/>
          </p:nvPr>
        </p:nvSpPr>
        <p:spPr/>
        <p:txBody>
          <a:bodyPr/>
          <a:lstStyle/>
          <a:p>
            <a:r>
              <a:rPr lang="en-US" dirty="0"/>
              <a:t>User Experience – Chrome Browser on Win10 Client</a:t>
            </a:r>
          </a:p>
        </p:txBody>
      </p:sp>
      <p:pic>
        <p:nvPicPr>
          <p:cNvPr id="4" name="Picture 3">
            <a:extLst>
              <a:ext uri="{FF2B5EF4-FFF2-40B4-BE49-F238E27FC236}">
                <a16:creationId xmlns:a16="http://schemas.microsoft.com/office/drawing/2014/main" id="{4D80F41A-B26D-4406-B88F-9D09E81A8C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6476" y="1183840"/>
            <a:ext cx="8949270" cy="5597247"/>
          </a:xfrm>
          <a:prstGeom prst="rect">
            <a:avLst/>
          </a:prstGeom>
        </p:spPr>
      </p:pic>
    </p:spTree>
    <p:extLst>
      <p:ext uri="{BB962C8B-B14F-4D97-AF65-F5344CB8AC3E}">
        <p14:creationId xmlns:p14="http://schemas.microsoft.com/office/powerpoint/2010/main" val="225764118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537210"/>
            <a:ext cx="6400800" cy="997196"/>
          </a:xfrm>
        </p:spPr>
        <p:txBody>
          <a:bodyPr/>
          <a:lstStyle/>
          <a:p>
            <a:r>
              <a:rPr lang="en-US" dirty="0"/>
              <a:t>WVD Management Recommendations</a:t>
            </a:r>
          </a:p>
        </p:txBody>
      </p:sp>
    </p:spTree>
    <p:extLst>
      <p:ext uri="{BB962C8B-B14F-4D97-AF65-F5344CB8AC3E}">
        <p14:creationId xmlns:p14="http://schemas.microsoft.com/office/powerpoint/2010/main" val="254950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dirty="0"/>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4458566" cy="3969882"/>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588"/>
              </a:spcBef>
              <a:spcAft>
                <a:spcPts val="588"/>
              </a:spcAft>
            </a:pPr>
            <a:r>
              <a:rPr lang="en-US" sz="2353" dirty="0">
                <a:solidFill>
                  <a:schemeClr val="accent1"/>
                </a:solidFill>
                <a:cs typeface="Segoe UI" pitchFamily="34" charset="0"/>
              </a:rPr>
              <a:t>Master image can be managed by any existing process and/or technology including</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hlinkClick r:id="rId3"/>
              </a:rPr>
              <a:t>Azure Update Management</a:t>
            </a:r>
            <a:r>
              <a:rPr lang="en-US" sz="2353" dirty="0">
                <a:ea typeface="Segoe UI" pitchFamily="34" charset="0"/>
                <a:cs typeface="Segoe UI" pitchFamily="34" charset="0"/>
              </a:rPr>
              <a:t> </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rPr>
              <a:t>System Center Configuration Manager</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rPr>
              <a:t>3</a:t>
            </a:r>
            <a:r>
              <a:rPr lang="en-US" sz="2353" baseline="30000" dirty="0">
                <a:ea typeface="Segoe UI" pitchFamily="34" charset="0"/>
                <a:cs typeface="Segoe UI" pitchFamily="34" charset="0"/>
              </a:rPr>
              <a:t>rd</a:t>
            </a:r>
            <a:r>
              <a:rPr lang="en-US" sz="2353" dirty="0">
                <a:ea typeface="Segoe UI" pitchFamily="34" charset="0"/>
                <a:cs typeface="Segoe UI" pitchFamily="34" charset="0"/>
              </a:rPr>
              <a:t> party</a:t>
            </a:r>
            <a:endParaRPr lang="en-US" sz="2745" dirty="0">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140478" y="2049457"/>
            <a:ext cx="3192910" cy="3969882"/>
          </a:xfrm>
          <a:prstGeom prst="rect">
            <a:avLst/>
          </a:prstGeom>
          <a:ln w="6350">
            <a:solidFill>
              <a:schemeClr val="bg1">
                <a:lumMod val="85000"/>
              </a:schemeClr>
            </a:solidFill>
          </a:ln>
        </p:spPr>
        <p:txBody>
          <a:bodyPr wrap="square" lIns="134464" tIns="89642" rIns="134464" bIns="89642">
            <a:noAutofit/>
          </a:bodyPr>
          <a:lstStyle/>
          <a:p>
            <a:pPr>
              <a:spcBef>
                <a:spcPts val="2941"/>
              </a:spcBef>
              <a:spcAft>
                <a:spcPts val="588"/>
              </a:spcAft>
            </a:pPr>
            <a:r>
              <a:rPr lang="en-US" sz="2353" dirty="0">
                <a:solidFill>
                  <a:schemeClr val="accent1"/>
                </a:solidFill>
                <a:cs typeface="Segoe UI" pitchFamily="34" charset="0"/>
              </a:rPr>
              <a:t>Best practices document will be provided to assist in configuration of a golden image </a:t>
            </a:r>
            <a:br>
              <a:rPr lang="en-US" sz="2353" dirty="0">
                <a:solidFill>
                  <a:schemeClr val="accent1"/>
                </a:solidFill>
                <a:cs typeface="Segoe UI" pitchFamily="34" charset="0"/>
              </a:rPr>
            </a:br>
            <a:r>
              <a:rPr lang="en-US" sz="2353" dirty="0">
                <a:solidFill>
                  <a:schemeClr val="accent1"/>
                </a:solidFill>
                <a:cs typeface="Segoe UI" pitchFamily="34" charset="0"/>
              </a:rPr>
              <a:t>for WVD</a:t>
            </a:r>
          </a:p>
        </p:txBody>
      </p:sp>
      <p:sp>
        <p:nvSpPr>
          <p:cNvPr id="34" name="Rectangle 33">
            <a:extLst>
              <a:ext uri="{FF2B5EF4-FFF2-40B4-BE49-F238E27FC236}">
                <a16:creationId xmlns:a16="http://schemas.microsoft.com/office/drawing/2014/main" id="{BA84428B-0A8F-4AD0-8D8B-EA9DE5B5333A}"/>
              </a:ext>
            </a:extLst>
          </p:cNvPr>
          <p:cNvSpPr/>
          <p:nvPr/>
        </p:nvSpPr>
        <p:spPr>
          <a:xfrm>
            <a:off x="8569554" y="2049457"/>
            <a:ext cx="3192910" cy="3969882"/>
          </a:xfrm>
          <a:prstGeom prst="rect">
            <a:avLst/>
          </a:prstGeom>
          <a:ln w="6350">
            <a:solidFill>
              <a:schemeClr val="bg1">
                <a:lumMod val="85000"/>
              </a:schemeClr>
            </a:solidFill>
          </a:ln>
        </p:spPr>
        <p:txBody>
          <a:bodyPr wrap="square" lIns="134464" tIns="89642" rIns="134464" bIns="89642">
            <a:noAutofit/>
          </a:bodyPr>
          <a:lstStyle/>
          <a:p>
            <a:pPr>
              <a:spcBef>
                <a:spcPts val="2941"/>
              </a:spcBef>
              <a:spcAft>
                <a:spcPts val="1765"/>
              </a:spcAft>
            </a:pPr>
            <a:r>
              <a:rPr lang="en-US" sz="2353" dirty="0">
                <a:solidFill>
                  <a:schemeClr val="accent1"/>
                </a:solidFill>
                <a:cs typeface="Segoe UI" pitchFamily="34" charset="0"/>
              </a:rPr>
              <a:t>Application masking technology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152120"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581196"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152120" y="1452422"/>
            <a:ext cx="366132" cy="49923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585963" y="1447840"/>
            <a:ext cx="457242" cy="503820"/>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45747" y="1464938"/>
            <a:ext cx="703840" cy="494861"/>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dirty="0"/>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5089621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Patch Management</a:t>
            </a:r>
          </a:p>
        </p:txBody>
      </p:sp>
      <p:sp>
        <p:nvSpPr>
          <p:cNvPr id="34" name="Rectangle 33">
            <a:extLst>
              <a:ext uri="{FF2B5EF4-FFF2-40B4-BE49-F238E27FC236}">
                <a16:creationId xmlns:a16="http://schemas.microsoft.com/office/drawing/2014/main" id="{1A018D68-74F8-4587-89E5-8A497559DE0B}"/>
              </a:ext>
            </a:extLst>
          </p:cNvPr>
          <p:cNvSpPr/>
          <p:nvPr/>
        </p:nvSpPr>
        <p:spPr>
          <a:xfrm>
            <a:off x="43410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All VMs must be at the same update-level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5738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3410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640243" y="2049458"/>
            <a:ext cx="3133116" cy="4345518"/>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65891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53717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Update VMs with existing Azure management solutions and all VMs in</a:t>
            </a:r>
            <a:br>
              <a:rPr lang="en-US" sz="2353" dirty="0">
                <a:solidFill>
                  <a:schemeClr val="accent1"/>
                </a:solidFill>
                <a:cs typeface="Segoe UI" pitchFamily="34" charset="0"/>
              </a:rPr>
            </a:br>
            <a:r>
              <a:rPr lang="en-US" sz="2353" dirty="0">
                <a:solidFill>
                  <a:schemeClr val="accent1"/>
                </a:solidFill>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53717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Use SCCM to manage</a:t>
            </a:r>
            <a:br>
              <a:rPr lang="en-US" sz="2353" dirty="0">
                <a:solidFill>
                  <a:schemeClr val="accent1"/>
                </a:solidFill>
                <a:cs typeface="Segoe UI" pitchFamily="34" charset="0"/>
              </a:rPr>
            </a:br>
            <a:r>
              <a:rPr lang="en-US" sz="2353" dirty="0">
                <a:solidFill>
                  <a:schemeClr val="accent1"/>
                </a:solidFill>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56045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56045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36249" y="1429081"/>
            <a:ext cx="508779" cy="508777"/>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560458" y="1470624"/>
            <a:ext cx="471474" cy="46355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42337" y="4210278"/>
            <a:ext cx="370421" cy="370509"/>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647136" y="1438502"/>
            <a:ext cx="523911" cy="495672"/>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dirty="0">
                <a:gradFill>
                  <a:gsLst>
                    <a:gs pos="0">
                      <a:srgbClr val="505050"/>
                    </a:gs>
                    <a:gs pos="100000">
                      <a:srgbClr val="505050"/>
                    </a:gs>
                  </a:gsLst>
                  <a:lin ang="5400000" scaled="1"/>
                </a:gradFill>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548150" y="4210663"/>
            <a:ext cx="494240" cy="37763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23183597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DB219FC-216F-4A09-BB24-497368A912F9}"/>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2530" name="think-cell Slide" r:id="rId6" imgW="425" imgH="424" progId="TCLayout.ActiveDocument.1">
                  <p:embed/>
                </p:oleObj>
              </mc:Choice>
              <mc:Fallback>
                <p:oleObj name="think-cell Slide" r:id="rId6" imgW="425" imgH="424" progId="TCLayout.ActiveDocument.1">
                  <p:embed/>
                  <p:pic>
                    <p:nvPicPr>
                      <p:cNvPr id="9" name="Object 8" hidden="1">
                        <a:extLst>
                          <a:ext uri="{FF2B5EF4-FFF2-40B4-BE49-F238E27FC236}">
                            <a16:creationId xmlns:a16="http://schemas.microsoft.com/office/drawing/2014/main" id="{5DB219FC-216F-4A09-BB24-497368A912F9}"/>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A989D6A-DF9F-4F94-B03F-16A7C61197B7}"/>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3" name="Rectangle 12">
            <a:extLst>
              <a:ext uri="{FF2B5EF4-FFF2-40B4-BE49-F238E27FC236}">
                <a16:creationId xmlns:a16="http://schemas.microsoft.com/office/drawing/2014/main" id="{EAB8B206-5D07-4E5B-BF29-33EB852CD550}"/>
              </a:ext>
            </a:extLst>
          </p:cNvPr>
          <p:cNvSpPr/>
          <p:nvPr/>
        </p:nvSpPr>
        <p:spPr bwMode="auto">
          <a:xfrm>
            <a:off x="4078734" y="1701457"/>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accent1"/>
                </a:solidFill>
                <a:ea typeface="Segoe UI" pitchFamily="34" charset="0"/>
                <a:cs typeface="Segoe UI" pitchFamily="34" charset="0"/>
              </a:rPr>
              <a:t>Video playback always uses hardware acceleration</a:t>
            </a:r>
            <a:endParaRPr lang="en-US" sz="2353" dirty="0" err="1">
              <a:solidFill>
                <a:schemeClr val="accent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6A75BE43-2F03-4ADC-9AAC-9D56E4C474FA}"/>
              </a:ext>
            </a:extLst>
          </p:cNvPr>
          <p:cNvSpPr/>
          <p:nvPr/>
        </p:nvSpPr>
        <p:spPr bwMode="auto">
          <a:xfrm>
            <a:off x="4078734" y="3278410"/>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82492" tIns="143428" rIns="179285" bIns="143428" numCol="1" spcCol="0" rtlCol="0" fromWordArt="0" anchor="ctr" anchorCtr="0" forceAA="0" compatLnSpc="1">
            <a:prstTxWarp prst="textNoShape">
              <a:avLst/>
            </a:prstTxWarp>
            <a:noAutofit/>
          </a:bodyPr>
          <a:lstStyle/>
          <a:p>
            <a:pPr defTabSz="914102" fontAlgn="base">
              <a:lnSpc>
                <a:spcPct val="90000"/>
              </a:lnSpc>
              <a:spcBef>
                <a:spcPts val="1765"/>
              </a:spcBef>
              <a:spcAft>
                <a:spcPts val="588"/>
              </a:spcAft>
            </a:pPr>
            <a:r>
              <a:rPr lang="en-US" sz="2353" dirty="0">
                <a:solidFill>
                  <a:schemeClr val="accent1"/>
                </a:solidFill>
                <a:cs typeface="Segoe UI" pitchFamily="34" charset="0"/>
              </a:rPr>
              <a:t>Smooth playback when moving the</a:t>
            </a:r>
            <a:br>
              <a:rPr lang="en-US" sz="2353" dirty="0">
                <a:solidFill>
                  <a:schemeClr val="accent1"/>
                </a:solidFill>
                <a:cs typeface="Segoe UI" pitchFamily="34" charset="0"/>
              </a:rPr>
            </a:br>
            <a:r>
              <a:rPr lang="en-US" sz="2353" dirty="0">
                <a:solidFill>
                  <a:schemeClr val="accent1"/>
                </a:solidFill>
                <a:cs typeface="Segoe UI" pitchFamily="34" charset="0"/>
              </a:rPr>
              <a:t>video window</a:t>
            </a:r>
          </a:p>
        </p:txBody>
      </p:sp>
      <p:sp>
        <p:nvSpPr>
          <p:cNvPr id="22" name="Rectangle 21">
            <a:extLst>
              <a:ext uri="{FF2B5EF4-FFF2-40B4-BE49-F238E27FC236}">
                <a16:creationId xmlns:a16="http://schemas.microsoft.com/office/drawing/2014/main" id="{C2D91E3C-A8BA-43E1-B7B9-58282A5F7946}"/>
              </a:ext>
            </a:extLst>
          </p:cNvPr>
          <p:cNvSpPr/>
          <p:nvPr/>
        </p:nvSpPr>
        <p:spPr bwMode="auto">
          <a:xfrm>
            <a:off x="4078734" y="4855364"/>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5" tIns="143428" rIns="179285" bIns="143428" numCol="1" spcCol="0" rtlCol="0" fromWordArt="0" anchor="ctr" anchorCtr="0" forceAA="0" compatLnSpc="1">
            <a:prstTxWarp prst="textNoShape">
              <a:avLst/>
            </a:prstTxWarp>
            <a:noAutofit/>
          </a:bodyPr>
          <a:lstStyle/>
          <a:p>
            <a:pPr defTabSz="914102" fontAlgn="base">
              <a:lnSpc>
                <a:spcPct val="90000"/>
              </a:lnSpc>
              <a:spcBef>
                <a:spcPts val="1765"/>
              </a:spcBef>
              <a:spcAft>
                <a:spcPts val="588"/>
              </a:spcAft>
            </a:pPr>
            <a:r>
              <a:rPr lang="en-US" sz="2353">
                <a:solidFill>
                  <a:schemeClr val="accent1"/>
                </a:solidFill>
                <a:cs typeface="Segoe UI" pitchFamily="34" charset="0"/>
              </a:rPr>
              <a:t>4K downsampling</a:t>
            </a:r>
            <a:endParaRPr lang="en-US" sz="2353" dirty="0">
              <a:solidFill>
                <a:schemeClr val="accent1"/>
              </a:solidFill>
              <a:cs typeface="Segoe UI" pitchFamily="34" charset="0"/>
            </a:endParaRPr>
          </a:p>
        </p:txBody>
      </p:sp>
      <p:sp>
        <p:nvSpPr>
          <p:cNvPr id="19" name="Oval 18">
            <a:extLst>
              <a:ext uri="{FF2B5EF4-FFF2-40B4-BE49-F238E27FC236}">
                <a16:creationId xmlns:a16="http://schemas.microsoft.com/office/drawing/2014/main" id="{0DECB05E-BB9B-4FE4-B82F-454E33D878BB}"/>
              </a:ext>
            </a:extLst>
          </p:cNvPr>
          <p:cNvSpPr/>
          <p:nvPr/>
        </p:nvSpPr>
        <p:spPr bwMode="auto">
          <a:xfrm>
            <a:off x="264448" y="1233735"/>
            <a:ext cx="5397969" cy="5397969"/>
          </a:xfrm>
          <a:prstGeom prst="ellipse">
            <a:avLst/>
          </a:prstGeom>
          <a:solidFill>
            <a:schemeClr val="accent1"/>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8B4EDF49-1B18-45DE-A5F8-EE292424BF31}"/>
              </a:ext>
            </a:extLst>
          </p:cNvPr>
          <p:cNvSpPr/>
          <p:nvPr/>
        </p:nvSpPr>
        <p:spPr bwMode="auto">
          <a:xfrm>
            <a:off x="458673" y="1427960"/>
            <a:ext cx="5009519" cy="5009519"/>
          </a:xfrm>
          <a:prstGeom prst="ellipse">
            <a:avLst/>
          </a:prstGeom>
          <a:solidFill>
            <a:schemeClr val="bg1"/>
          </a:solidFill>
          <a:ln>
            <a:noFill/>
            <a:headEnd type="none" w="med" len="med"/>
            <a:tailEnd type="none" w="med" len="med"/>
          </a:ln>
          <a:effectLst>
            <a:outerShdw blurRad="50800" sx="101000" sy="1010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Video and graphics improvements</a:t>
            </a:r>
          </a:p>
        </p:txBody>
      </p:sp>
      <p:graphicFrame>
        <p:nvGraphicFramePr>
          <p:cNvPr id="4" name="Chart 3">
            <a:extLst>
              <a:ext uri="{FF2B5EF4-FFF2-40B4-BE49-F238E27FC236}">
                <a16:creationId xmlns:a16="http://schemas.microsoft.com/office/drawing/2014/main" id="{76FD555D-0407-4709-B009-5B6ABC7FBF14}"/>
              </a:ext>
            </a:extLst>
          </p:cNvPr>
          <p:cNvGraphicFramePr>
            <a:graphicFrameLocks/>
          </p:cNvGraphicFramePr>
          <p:nvPr/>
        </p:nvGraphicFramePr>
        <p:xfrm>
          <a:off x="1310770" y="1964243"/>
          <a:ext cx="3342845" cy="195025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05F6301D-CC57-4925-A7A7-400E1442E2A1}"/>
              </a:ext>
            </a:extLst>
          </p:cNvPr>
          <p:cNvGraphicFramePr>
            <a:graphicFrameLocks/>
          </p:cNvGraphicFramePr>
          <p:nvPr/>
        </p:nvGraphicFramePr>
        <p:xfrm>
          <a:off x="1398386" y="4263485"/>
          <a:ext cx="3167614" cy="1872532"/>
        </p:xfrm>
        <a:graphic>
          <a:graphicData uri="http://schemas.openxmlformats.org/drawingml/2006/chart">
            <c:chart xmlns:c="http://schemas.openxmlformats.org/drawingml/2006/chart" xmlns:r="http://schemas.openxmlformats.org/officeDocument/2006/relationships" r:id="rId9"/>
          </a:graphicData>
        </a:graphic>
      </p:graphicFrame>
      <p:cxnSp>
        <p:nvCxnSpPr>
          <p:cNvPr id="12" name="Straight Connector 11">
            <a:extLst>
              <a:ext uri="{FF2B5EF4-FFF2-40B4-BE49-F238E27FC236}">
                <a16:creationId xmlns:a16="http://schemas.microsoft.com/office/drawing/2014/main" id="{F905EA82-D5FC-4516-8326-10DED81A134A}"/>
              </a:ext>
            </a:extLst>
          </p:cNvPr>
          <p:cNvCxnSpPr>
            <a:cxnSpLocks/>
          </p:cNvCxnSpPr>
          <p:nvPr/>
        </p:nvCxnSpPr>
        <p:spPr>
          <a:xfrm>
            <a:off x="458673" y="4111333"/>
            <a:ext cx="5009519" cy="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4656434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a:xfrm>
            <a:off x="588263" y="457200"/>
            <a:ext cx="11018520" cy="984885"/>
          </a:xfrm>
        </p:spPr>
        <p:txBody>
          <a:bodyPr/>
          <a:lstStyle/>
          <a:p>
            <a:r>
              <a:rPr lang="en-US" sz="3200" b="1" dirty="0"/>
              <a:t>Plan to build a Gold Image VM from Scratch – Choose the Correct OS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4996561"/>
          </a:xfrm>
        </p:spPr>
        <p:txBody>
          <a:bodyPr/>
          <a:lstStyle/>
          <a:p>
            <a:r>
              <a:rPr lang="en-US" sz="2800" u="sng" dirty="0">
                <a:hlinkClick r:id="rId2"/>
              </a:rPr>
              <a:t>Create a VM from a managed image</a:t>
            </a:r>
            <a:endParaRPr lang="en-US" sz="2800" u="sng" dirty="0"/>
          </a:p>
          <a:p>
            <a:endParaRPr lang="en-US" u="sng" dirty="0"/>
          </a:p>
          <a:p>
            <a:endParaRPr lang="en-US" u="sng" dirty="0"/>
          </a:p>
          <a:p>
            <a:endParaRPr lang="en-US" u="sng" dirty="0"/>
          </a:p>
          <a:p>
            <a:endParaRPr lang="en-US" u="sng" dirty="0"/>
          </a:p>
          <a:p>
            <a:endParaRPr lang="en-US" u="sng" dirty="0"/>
          </a:p>
          <a:p>
            <a:endParaRPr lang="en-US" u="sng" dirty="0"/>
          </a:p>
          <a:p>
            <a:endParaRPr lang="en-US" u="sng" dirty="0"/>
          </a:p>
          <a:p>
            <a:r>
              <a:rPr lang="en-US" sz="2400" dirty="0"/>
              <a:t>Build the VM like you would any other (we’re not creating anything WVD-centric at this point, just a VM to customize)</a:t>
            </a:r>
            <a:endParaRPr lang="en-US" sz="2400" u="sng" dirty="0"/>
          </a:p>
        </p:txBody>
      </p:sp>
      <p:pic>
        <p:nvPicPr>
          <p:cNvPr id="8194" name="Picture 4" descr="image005">
            <a:extLst>
              <a:ext uri="{FF2B5EF4-FFF2-40B4-BE49-F238E27FC236}">
                <a16:creationId xmlns:a16="http://schemas.microsoft.com/office/drawing/2014/main" id="{FE4287A9-9CE2-46D8-A0AE-79FDFFC3D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44" y="2015331"/>
            <a:ext cx="8865088" cy="349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7139A40-CCE9-45D9-A25F-AB51E0417A9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17775" y="3854108"/>
            <a:ext cx="5774094" cy="346417"/>
          </a:xfrm>
          <a:prstGeom prst="rect">
            <a:avLst/>
          </a:prstGeom>
        </p:spPr>
      </p:pic>
      <p:sp>
        <p:nvSpPr>
          <p:cNvPr id="2" name="Rectangle: Rounded Corners 1">
            <a:extLst>
              <a:ext uri="{FF2B5EF4-FFF2-40B4-BE49-F238E27FC236}">
                <a16:creationId xmlns:a16="http://schemas.microsoft.com/office/drawing/2014/main" id="{8987C912-F7D1-4E78-9EFB-446A0CD5E6C6}"/>
              </a:ext>
            </a:extLst>
          </p:cNvPr>
          <p:cNvSpPr/>
          <p:nvPr/>
        </p:nvSpPr>
        <p:spPr bwMode="auto">
          <a:xfrm>
            <a:off x="3817774" y="3896809"/>
            <a:ext cx="5546845" cy="346417"/>
          </a:xfrm>
          <a:prstGeom prst="roundRect">
            <a:avLst>
              <a:gd name="adj" fmla="val 16667"/>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 name="Arrow: Left 6">
            <a:extLst>
              <a:ext uri="{FF2B5EF4-FFF2-40B4-BE49-F238E27FC236}">
                <a16:creationId xmlns:a16="http://schemas.microsoft.com/office/drawing/2014/main" id="{EC6B83F6-EA25-4425-A453-48E05EA55C79}"/>
              </a:ext>
            </a:extLst>
          </p:cNvPr>
          <p:cNvSpPr/>
          <p:nvPr/>
        </p:nvSpPr>
        <p:spPr bwMode="auto">
          <a:xfrm>
            <a:off x="4896623" y="2574936"/>
            <a:ext cx="4114027" cy="1156012"/>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Region is the same as where you are deploying WVD </a:t>
            </a:r>
            <a:r>
              <a:rPr lang="en-US" sz="1200" b="1" dirty="0" err="1">
                <a:gradFill>
                  <a:gsLst>
                    <a:gs pos="0">
                      <a:srgbClr val="FFFFFF"/>
                    </a:gs>
                    <a:gs pos="100000">
                      <a:srgbClr val="FFFFFF"/>
                    </a:gs>
                  </a:gsLst>
                  <a:lin ang="5400000" scaled="0"/>
                </a:gradFill>
                <a:ea typeface="Segoe UI" pitchFamily="34" charset="0"/>
                <a:cs typeface="Segoe UI" pitchFamily="34" charset="0"/>
              </a:rPr>
              <a:t>HostPools</a:t>
            </a:r>
            <a:r>
              <a:rPr lang="en-US" sz="1200" b="1" dirty="0">
                <a:gradFill>
                  <a:gsLst>
                    <a:gs pos="0">
                      <a:srgbClr val="FFFFFF"/>
                    </a:gs>
                    <a:gs pos="100000">
                      <a:srgbClr val="FFFFFF"/>
                    </a:gs>
                  </a:gsLst>
                  <a:lin ang="5400000" scaled="0"/>
                </a:gradFill>
                <a:ea typeface="Segoe UI" pitchFamily="34" charset="0"/>
                <a:cs typeface="Segoe UI" pitchFamily="34" charset="0"/>
              </a:rPr>
              <a:t>, Subnets in same Region</a:t>
            </a:r>
          </a:p>
        </p:txBody>
      </p:sp>
      <p:sp>
        <p:nvSpPr>
          <p:cNvPr id="8" name="Arrow: Left 7">
            <a:extLst>
              <a:ext uri="{FF2B5EF4-FFF2-40B4-BE49-F238E27FC236}">
                <a16:creationId xmlns:a16="http://schemas.microsoft.com/office/drawing/2014/main" id="{101D93C6-E49A-40EF-93BB-6E01B698167D}"/>
              </a:ext>
            </a:extLst>
          </p:cNvPr>
          <p:cNvSpPr/>
          <p:nvPr/>
        </p:nvSpPr>
        <p:spPr bwMode="auto">
          <a:xfrm rot="794445">
            <a:off x="8766705" y="3715719"/>
            <a:ext cx="2676250" cy="1328184"/>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this is the version showing</a:t>
            </a:r>
          </a:p>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Browse to find it….</a:t>
            </a:r>
          </a:p>
        </p:txBody>
      </p:sp>
    </p:spTree>
    <p:extLst>
      <p:ext uri="{BB962C8B-B14F-4D97-AF65-F5344CB8AC3E}">
        <p14:creationId xmlns:p14="http://schemas.microsoft.com/office/powerpoint/2010/main" val="258599023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D57FB25-89EC-4AB8-AB63-5238A2D94B9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3554" name="think-cell Slide" r:id="rId6" imgW="425" imgH="424" progId="TCLayout.ActiveDocument.1">
                  <p:embed/>
                </p:oleObj>
              </mc:Choice>
              <mc:Fallback>
                <p:oleObj name="think-cell Slide" r:id="rId6" imgW="425" imgH="424" progId="TCLayout.ActiveDocument.1">
                  <p:embed/>
                  <p:pic>
                    <p:nvPicPr>
                      <p:cNvPr id="14" name="Object 13" hidden="1">
                        <a:extLst>
                          <a:ext uri="{FF2B5EF4-FFF2-40B4-BE49-F238E27FC236}">
                            <a16:creationId xmlns:a16="http://schemas.microsoft.com/office/drawing/2014/main" id="{DD57FB25-89EC-4AB8-AB63-5238A2D94B9B}"/>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39AF65B7-3398-4E5B-8B2C-BD223B3A5DC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Device redirection</a:t>
            </a:r>
          </a:p>
        </p:txBody>
      </p:sp>
      <p:sp>
        <p:nvSpPr>
          <p:cNvPr id="6" name="Rectangle 5">
            <a:extLst>
              <a:ext uri="{FF2B5EF4-FFF2-40B4-BE49-F238E27FC236}">
                <a16:creationId xmlns:a16="http://schemas.microsoft.com/office/drawing/2014/main" id="{8F22E45A-1A19-47DE-A2D9-56276AB4D396}"/>
              </a:ext>
            </a:extLst>
          </p:cNvPr>
          <p:cNvSpPr/>
          <p:nvPr/>
        </p:nvSpPr>
        <p:spPr bwMode="auto">
          <a:xfrm>
            <a:off x="6102227" y="487"/>
            <a:ext cx="6089774"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F8DB497-526D-4FE2-BD3D-2DD5A6595C89}"/>
              </a:ext>
            </a:extLst>
          </p:cNvPr>
          <p:cNvSpPr/>
          <p:nvPr/>
        </p:nvSpPr>
        <p:spPr>
          <a:xfrm>
            <a:off x="426425" y="1413690"/>
            <a:ext cx="5534801" cy="2195191"/>
          </a:xfrm>
          <a:prstGeom prst="rect">
            <a:avLst/>
          </a:prstGeom>
        </p:spPr>
        <p:txBody>
          <a:bodyPr wrap="square" lIns="0" rIns="0" anchor="t">
            <a:noAutofit/>
          </a:bodyPr>
          <a:lstStyle/>
          <a:p>
            <a:pPr defTabSz="914102" fontAlgn="base">
              <a:lnSpc>
                <a:spcPct val="90000"/>
              </a:lnSpc>
              <a:spcBef>
                <a:spcPts val="784"/>
              </a:spcBef>
            </a:pPr>
            <a:r>
              <a:rPr lang="en-US" sz="2353" dirty="0">
                <a:solidFill>
                  <a:schemeClr val="accent1"/>
                </a:solidFill>
                <a:cs typeface="Segoe UI" pitchFamily="34" charset="0"/>
              </a:rPr>
              <a:t>High-level redirection of built-in or attached video camera</a:t>
            </a:r>
          </a:p>
          <a:p>
            <a:pPr defTabSz="914102" fontAlgn="base">
              <a:spcBef>
                <a:spcPts val="784"/>
              </a:spcBef>
            </a:pPr>
            <a:r>
              <a:rPr lang="en-US" sz="1961" dirty="0">
                <a:cs typeface="Segoe UI" pitchFamily="34" charset="0"/>
              </a:rPr>
              <a:t>Less network bandwidth compared to USB</a:t>
            </a:r>
            <a:br>
              <a:rPr lang="en-US" sz="1961" dirty="0">
                <a:cs typeface="Segoe UI" pitchFamily="34" charset="0"/>
              </a:rPr>
            </a:br>
            <a:r>
              <a:rPr lang="en-US" sz="1961" dirty="0">
                <a:cs typeface="Segoe UI" pitchFamily="34" charset="0"/>
              </a:rPr>
              <a:t>camera redirection</a:t>
            </a:r>
          </a:p>
          <a:p>
            <a:pPr defTabSz="914102" fontAlgn="base">
              <a:spcBef>
                <a:spcPts val="784"/>
              </a:spcBef>
            </a:pPr>
            <a:r>
              <a:rPr lang="en-US" sz="1961" dirty="0">
                <a:cs typeface="Segoe UI" pitchFamily="34" charset="0"/>
              </a:rPr>
              <a:t>Increased video framerate, up to 30 fps</a:t>
            </a:r>
          </a:p>
          <a:p>
            <a:pPr defTabSz="914102" fontAlgn="base">
              <a:spcBef>
                <a:spcPts val="784"/>
              </a:spcBef>
            </a:pPr>
            <a:r>
              <a:rPr lang="en-US" sz="1961" dirty="0">
                <a:cs typeface="Segoe UI" pitchFamily="34" charset="0"/>
              </a:rPr>
              <a:t>Redirect multiple cameras</a:t>
            </a:r>
          </a:p>
        </p:txBody>
      </p:sp>
      <p:cxnSp>
        <p:nvCxnSpPr>
          <p:cNvPr id="11" name="Straight Connector 10">
            <a:extLst>
              <a:ext uri="{FF2B5EF4-FFF2-40B4-BE49-F238E27FC236}">
                <a16:creationId xmlns:a16="http://schemas.microsoft.com/office/drawing/2014/main" id="{88A3053D-CEE2-4441-8E1B-5EA644037041}"/>
              </a:ext>
            </a:extLst>
          </p:cNvPr>
          <p:cNvCxnSpPr/>
          <p:nvPr/>
        </p:nvCxnSpPr>
        <p:spPr>
          <a:xfrm>
            <a:off x="541902" y="3786995"/>
            <a:ext cx="5302291" cy="0"/>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4F23FF-48A9-44A2-84CA-FE465D3F16E3}"/>
              </a:ext>
            </a:extLst>
          </p:cNvPr>
          <p:cNvSpPr/>
          <p:nvPr/>
        </p:nvSpPr>
        <p:spPr>
          <a:xfrm>
            <a:off x="426425" y="3965112"/>
            <a:ext cx="5534801" cy="928361"/>
          </a:xfrm>
          <a:prstGeom prst="rect">
            <a:avLst/>
          </a:prstGeom>
        </p:spPr>
        <p:txBody>
          <a:bodyPr wrap="square" lIns="0" rIns="0" anchor="t">
            <a:noAutofit/>
          </a:bodyPr>
          <a:lstStyle/>
          <a:p>
            <a:pPr defTabSz="914102" fontAlgn="base">
              <a:lnSpc>
                <a:spcPct val="90000"/>
              </a:lnSpc>
              <a:spcBef>
                <a:spcPts val="784"/>
              </a:spcBef>
            </a:pPr>
            <a:r>
              <a:rPr lang="en-US" sz="2353" dirty="0">
                <a:solidFill>
                  <a:schemeClr val="accent1"/>
                </a:solidFill>
                <a:cs typeface="Segoe UI" pitchFamily="34" charset="0"/>
              </a:rPr>
              <a:t>Improved printing messages</a:t>
            </a:r>
          </a:p>
          <a:p>
            <a:pPr defTabSz="914102" fontAlgn="base">
              <a:spcBef>
                <a:spcPts val="588"/>
              </a:spcBef>
            </a:pPr>
            <a:r>
              <a:rPr lang="en-US" sz="1961" dirty="0">
                <a:cs typeface="Segoe UI" pitchFamily="34" charset="0"/>
              </a:rPr>
              <a:t>Built-in Windows client first to adopt</a:t>
            </a:r>
          </a:p>
        </p:txBody>
      </p:sp>
      <p:pic>
        <p:nvPicPr>
          <p:cNvPr id="4" name="Picture 3" descr="A screen shot of an open computer&#10;&#10;Description automatically generated">
            <a:extLst>
              <a:ext uri="{FF2B5EF4-FFF2-40B4-BE49-F238E27FC236}">
                <a16:creationId xmlns:a16="http://schemas.microsoft.com/office/drawing/2014/main" id="{ABC8CFB9-5AFF-4FAD-847F-F4685C18F92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740207" y="767698"/>
            <a:ext cx="5280290" cy="5321633"/>
          </a:xfrm>
          <a:prstGeom prst="rect">
            <a:avLst/>
          </a:prstGeom>
        </p:spPr>
      </p:pic>
      <p:sp>
        <p:nvSpPr>
          <p:cNvPr id="3" name="Rectangle 2">
            <a:extLst>
              <a:ext uri="{FF2B5EF4-FFF2-40B4-BE49-F238E27FC236}">
                <a16:creationId xmlns:a16="http://schemas.microsoft.com/office/drawing/2014/main" id="{27F66C90-BA88-4775-B3EC-188D32043413}"/>
              </a:ext>
            </a:extLst>
          </p:cNvPr>
          <p:cNvSpPr/>
          <p:nvPr/>
        </p:nvSpPr>
        <p:spPr>
          <a:xfrm>
            <a:off x="426424" y="5352005"/>
            <a:ext cx="4591105" cy="1200329"/>
          </a:xfrm>
          <a:prstGeom prst="rect">
            <a:avLst/>
          </a:prstGeom>
        </p:spPr>
        <p:txBody>
          <a:bodyPr wrap="square">
            <a:spAutoFit/>
          </a:bodyPr>
          <a:lstStyle/>
          <a:p>
            <a:r>
              <a:rPr lang="en-US" sz="1800" dirty="0">
                <a:latin typeface="Calibri" panose="020F0502020204030204" pitchFamily="34" charset="0"/>
                <a:ea typeface="Calibri" panose="020F0502020204030204" pitchFamily="34" charset="0"/>
              </a:rPr>
              <a:t>Enabling Microphones in USB:</a:t>
            </a:r>
          </a:p>
          <a:p>
            <a:r>
              <a:rPr lang="en-US" sz="1800" dirty="0">
                <a:latin typeface="Calibri" panose="020F0502020204030204" pitchFamily="34" charset="0"/>
                <a:ea typeface="Calibri" panose="020F0502020204030204" pitchFamily="34" charset="0"/>
              </a:rPr>
              <a:t>Set-</a:t>
            </a:r>
            <a:r>
              <a:rPr lang="en-US" sz="1800" dirty="0" err="1">
                <a:latin typeface="Calibri" panose="020F0502020204030204" pitchFamily="34" charset="0"/>
                <a:ea typeface="Calibri" panose="020F0502020204030204" pitchFamily="34" charset="0"/>
              </a:rPr>
              <a:t>RdsHostPool</a:t>
            </a:r>
            <a:r>
              <a:rPr lang="en-US" sz="1800" dirty="0">
                <a:latin typeface="Calibri" panose="020F0502020204030204" pitchFamily="34" charset="0"/>
                <a:ea typeface="Calibri" panose="020F0502020204030204" pitchFamily="34" charset="0"/>
              </a:rPr>
              <a:t> -</a:t>
            </a:r>
            <a:r>
              <a:rPr lang="en-US" sz="1800" dirty="0" err="1">
                <a:latin typeface="Calibri" panose="020F0502020204030204" pitchFamily="34" charset="0"/>
                <a:ea typeface="Calibri" panose="020F0502020204030204" pitchFamily="34" charset="0"/>
              </a:rPr>
              <a:t>TenantName</a:t>
            </a:r>
            <a:r>
              <a:rPr lang="en-US" sz="1800" dirty="0">
                <a:latin typeface="Calibri" panose="020F0502020204030204" pitchFamily="34" charset="0"/>
                <a:ea typeface="Calibri" panose="020F0502020204030204" pitchFamily="34" charset="0"/>
              </a:rPr>
              <a:t> &lt;name&gt; -</a:t>
            </a:r>
            <a:r>
              <a:rPr lang="en-US" sz="1800" dirty="0" err="1">
                <a:latin typeface="Calibri" panose="020F0502020204030204" pitchFamily="34" charset="0"/>
                <a:ea typeface="Calibri" panose="020F0502020204030204" pitchFamily="34" charset="0"/>
              </a:rPr>
              <a:t>HostPoolName</a:t>
            </a:r>
            <a:r>
              <a:rPr lang="en-US" sz="1800" dirty="0">
                <a:latin typeface="Calibri" panose="020F0502020204030204" pitchFamily="34" charset="0"/>
                <a:ea typeface="Calibri" panose="020F0502020204030204" pitchFamily="34" charset="0"/>
              </a:rPr>
              <a:t> &lt;pool&gt; -</a:t>
            </a:r>
            <a:r>
              <a:rPr lang="en-US" sz="1800" dirty="0" err="1">
                <a:latin typeface="Calibri" panose="020F0502020204030204" pitchFamily="34" charset="0"/>
                <a:ea typeface="Calibri" panose="020F0502020204030204" pitchFamily="34" charset="0"/>
              </a:rPr>
              <a:t>CustomRdpProperty</a:t>
            </a:r>
            <a:r>
              <a:rPr lang="en-US" sz="1800" dirty="0">
                <a:latin typeface="Calibri" panose="020F0502020204030204" pitchFamily="34" charset="0"/>
                <a:ea typeface="Calibri" panose="020F0502020204030204" pitchFamily="34" charset="0"/>
              </a:rPr>
              <a:t> "audiocapturemode:i:1"</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7514880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537210"/>
            <a:ext cx="6400800" cy="997196"/>
          </a:xfrm>
        </p:spPr>
        <p:txBody>
          <a:bodyPr/>
          <a:lstStyle/>
          <a:p>
            <a:r>
              <a:rPr lang="en-US" dirty="0"/>
              <a:t>WVD Roles &amp; PowerShell Reference</a:t>
            </a:r>
          </a:p>
        </p:txBody>
      </p:sp>
    </p:spTree>
    <p:extLst>
      <p:ext uri="{BB962C8B-B14F-4D97-AF65-F5344CB8AC3E}">
        <p14:creationId xmlns:p14="http://schemas.microsoft.com/office/powerpoint/2010/main" val="53569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1B26-C8B3-4923-A2BF-5BEA0CC22AA0}"/>
              </a:ext>
            </a:extLst>
          </p:cNvPr>
          <p:cNvSpPr>
            <a:spLocks noGrp="1"/>
          </p:cNvSpPr>
          <p:nvPr>
            <p:ph type="title"/>
          </p:nvPr>
        </p:nvSpPr>
        <p:spPr/>
        <p:txBody>
          <a:bodyPr/>
          <a:lstStyle/>
          <a:p>
            <a:r>
              <a:rPr lang="en-US" dirty="0"/>
              <a:t>Management – Ships w/new WVD PowerShell</a:t>
            </a:r>
          </a:p>
        </p:txBody>
      </p:sp>
      <p:graphicFrame>
        <p:nvGraphicFramePr>
          <p:cNvPr id="9" name="Table 8">
            <a:extLst>
              <a:ext uri="{FF2B5EF4-FFF2-40B4-BE49-F238E27FC236}">
                <a16:creationId xmlns:a16="http://schemas.microsoft.com/office/drawing/2014/main" id="{159CD754-6E5E-4898-A3DF-847009BABAC2}"/>
              </a:ext>
            </a:extLst>
          </p:cNvPr>
          <p:cNvGraphicFramePr>
            <a:graphicFrameLocks noGrp="1"/>
          </p:cNvGraphicFramePr>
          <p:nvPr/>
        </p:nvGraphicFramePr>
        <p:xfrm>
          <a:off x="588262" y="1083502"/>
          <a:ext cx="11021123" cy="5385854"/>
        </p:xfrm>
        <a:graphic>
          <a:graphicData uri="http://schemas.openxmlformats.org/drawingml/2006/table">
            <a:tbl>
              <a:tblPr firstRow="1" bandRow="1">
                <a:tableStyleId>{5C22544A-7EE6-4342-B048-85BDC9FD1C3A}</a:tableStyleId>
              </a:tblPr>
              <a:tblGrid>
                <a:gridCol w="4227285">
                  <a:extLst>
                    <a:ext uri="{9D8B030D-6E8A-4147-A177-3AD203B41FA5}">
                      <a16:colId xmlns:a16="http://schemas.microsoft.com/office/drawing/2014/main" val="2534028319"/>
                    </a:ext>
                  </a:extLst>
                </a:gridCol>
                <a:gridCol w="6793838">
                  <a:extLst>
                    <a:ext uri="{9D8B030D-6E8A-4147-A177-3AD203B41FA5}">
                      <a16:colId xmlns:a16="http://schemas.microsoft.com/office/drawing/2014/main" val="1982031744"/>
                    </a:ext>
                  </a:extLst>
                </a:gridCol>
              </a:tblGrid>
              <a:tr h="640080">
                <a:tc>
                  <a:txBody>
                    <a:bodyPr/>
                    <a:lstStyle/>
                    <a:p>
                      <a:pPr>
                        <a:buNone/>
                      </a:pPr>
                      <a:r>
                        <a:rPr lang="en-US" sz="2000" b="1" kern="1200" cap="none" spc="-50" baseline="0" dirty="0">
                          <a:ln w="3175">
                            <a:noFill/>
                          </a:ln>
                          <a:solidFill>
                            <a:schemeClr val="accent1"/>
                          </a:solidFill>
                          <a:effectLst/>
                          <a:latin typeface="+mj-lt"/>
                          <a:ea typeface="+mn-ea"/>
                          <a:cs typeface="Segoe UI"/>
                        </a:rPr>
                        <a:t>PowerShell cmdlet</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2000" b="1" kern="1200" cap="none" spc="-50" baseline="0" dirty="0">
                          <a:ln w="3175">
                            <a:noFill/>
                          </a:ln>
                          <a:solidFill>
                            <a:schemeClr val="accent1"/>
                          </a:solidFill>
                          <a:effectLst/>
                          <a:latin typeface="+mj-lt"/>
                          <a:ea typeface="+mn-ea"/>
                          <a:cs typeface="Segoe UI"/>
                        </a:rPr>
                        <a:t>Description</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75382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Add-</a:t>
                      </a:r>
                      <a:r>
                        <a:rPr lang="en-US" alt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RdsAccount</a:t>
                      </a:r>
                      <a:endPar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endParaRPr>
                    </a:p>
                  </a:txBody>
                  <a:tcPr marL="91427" marR="91427" marT="45713" marB="45713">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User or service principle signs in to WVD service</a:t>
                      </a:r>
                    </a:p>
                  </a:txBody>
                  <a:tcPr marL="91427" marR="91427" marT="45713" marB="45713">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9649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Set, Get-</a:t>
                      </a:r>
                      <a:r>
                        <a:rPr lang="en-US" altLang="en-US" sz="1600" kern="1200" spc="0" baseline="0" dirty="0" err="1">
                          <a:latin typeface="+mn-lt"/>
                          <a:ea typeface="+mn-ea"/>
                          <a:cs typeface="Segoe UI Semilight"/>
                        </a:rPr>
                        <a:t>RdsContext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Sets the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context </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1333079"/>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Get, Set, Remove-</a:t>
                      </a:r>
                      <a:r>
                        <a:rPr lang="en-US" altLang="en-US" sz="1600" kern="1200" spc="0" baseline="0" dirty="0" err="1">
                          <a:latin typeface="+mn-lt"/>
                          <a:ea typeface="+mn-ea"/>
                          <a:cs typeface="Segoe UI Semilight"/>
                        </a:rPr>
                        <a:t>Rds</a:t>
                      </a:r>
                      <a:r>
                        <a:rPr lang="en-US" altLang="en-US" sz="1600" kern="1200" spc="0" baseline="0" dirty="0">
                          <a:latin typeface="+mn-lt"/>
                          <a:ea typeface="+mn-ea"/>
                          <a:cs typeface="Segoe UI Semilight"/>
                        </a:rPr>
                        <a:t>&lt;</a:t>
                      </a:r>
                      <a:r>
                        <a:rPr lang="en-US" altLang="en-US" sz="1600" kern="1200" spc="0" baseline="0" dirty="0" err="1">
                          <a:latin typeface="+mn-lt"/>
                          <a:ea typeface="+mn-ea"/>
                          <a:cs typeface="Segoe UI Semilight"/>
                        </a:rPr>
                        <a:t>objectName</a:t>
                      </a:r>
                      <a:r>
                        <a:rPr lang="en-US" altLang="en-US" sz="1600" kern="1200" spc="0" baseline="0" dirty="0">
                          <a:latin typeface="+mn-lt"/>
                          <a:ea typeface="+mn-ea"/>
                          <a:cs typeface="Segoe UI Semilight"/>
                        </a:rPr>
                        <a:t>&gt;</a:t>
                      </a: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explicitly created WVD objects, where </a:t>
                      </a:r>
                      <a:b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b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ObjectName</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Tenant,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HostPool</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AppGroup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or RemoteApp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16842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Export, Remove-</a:t>
                      </a:r>
                      <a:r>
                        <a:rPr lang="en-US" altLang="en-US" sz="1600" kern="1200" spc="0" baseline="0" dirty="0" err="1">
                          <a:latin typeface="+mn-lt"/>
                          <a:ea typeface="+mn-ea"/>
                          <a:cs typeface="Segoe UI Semilight"/>
                        </a:rPr>
                        <a:t>RdsRegistrationInfo</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host pool’s registration token</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04513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a:t>
                      </a:r>
                      <a:r>
                        <a:rPr lang="en-US" altLang="en-US" sz="1600" kern="1200" spc="0" baseline="0" dirty="0" err="1">
                          <a:latin typeface="+mn-lt"/>
                          <a:ea typeface="+mn-ea"/>
                          <a:cs typeface="Segoe UI Semilight"/>
                        </a:rPr>
                        <a:t>RdsRemoteDesktop</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Manage </a:t>
                      </a:r>
                      <a:r>
                        <a:rPr lang="en-US" sz="1600" kern="1200" spc="0" baseline="0" dirty="0" err="1">
                          <a:latin typeface="+mn-lt"/>
                          <a:ea typeface="+mn-ea"/>
                          <a:cs typeface="Segoe UI Semilight"/>
                        </a:rPr>
                        <a:t>RemoteDesktop</a:t>
                      </a:r>
                      <a:endParaRPr lang="en-US" sz="1600" kern="1200" spc="0" baseline="0" dirty="0">
                        <a:latin typeface="+mn-lt"/>
                        <a:ea typeface="+mn-ea"/>
                        <a:cs typeface="Segoe UI Semilight"/>
                      </a:endParaRP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49855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 Remove-</a:t>
                      </a:r>
                      <a:r>
                        <a:rPr lang="en-US" altLang="en-US" sz="1600" kern="1200" spc="0" baseline="0" dirty="0" err="1">
                          <a:latin typeface="+mn-lt"/>
                          <a:ea typeface="+mn-ea"/>
                          <a:cs typeface="Segoe UI Semilight"/>
                        </a:rPr>
                        <a:t>RdsSessionHost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session hosts that are registered with a host pool</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010727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a:t>
                      </a:r>
                      <a:r>
                        <a:rPr lang="en-US" altLang="en-US" sz="1600" kern="1200" spc="0" baseline="0" err="1">
                          <a:latin typeface="+mn-lt"/>
                          <a:ea typeface="+mn-ea"/>
                          <a:cs typeface="Segoe UI Semilight"/>
                        </a:rPr>
                        <a:t>RdsStartMenuApp</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start menu apps available for publishing</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784893"/>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Add, Get, Remove-</a:t>
                      </a:r>
                      <a:r>
                        <a:rPr lang="en-US" altLang="en-US" sz="1600" kern="1200" spc="0" baseline="0" dirty="0" err="1">
                          <a:latin typeface="+mn-lt"/>
                          <a:ea typeface="+mn-ea"/>
                          <a:cs typeface="Segoe UI Semilight"/>
                        </a:rPr>
                        <a:t>RdsAppGroupUser</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user access an app group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07097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Disconnect-</a:t>
                      </a:r>
                      <a:r>
                        <a:rPr lang="en-US" altLang="en-US" sz="1600" kern="1200" spc="0" baseline="0" dirty="0" err="1">
                          <a:latin typeface="+mn-lt"/>
                          <a:ea typeface="+mn-ea"/>
                          <a:cs typeface="Segoe UI Semilight"/>
                        </a:rPr>
                        <a:t>RdsUserSession</a:t>
                      </a:r>
                      <a:endParaRPr lang="en-US" altLang="en-US" sz="1600" kern="1200" spc="0" baseline="0" dirty="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Disconnect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9005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Send-</a:t>
                      </a:r>
                      <a:r>
                        <a:rPr lang="en-US" altLang="en-US" sz="1600" kern="1200" spc="0" baseline="0" err="1">
                          <a:latin typeface="+mn-lt"/>
                          <a:ea typeface="+mn-ea"/>
                          <a:cs typeface="Segoe UI Semilight"/>
                        </a:rPr>
                        <a:t>RdsUserSessionMessage</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Send message to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025844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Invoke-</a:t>
                      </a:r>
                      <a:r>
                        <a:rPr lang="en-US" altLang="en-US" sz="1600" kern="1200" spc="0" baseline="0" err="1">
                          <a:latin typeface="+mn-lt"/>
                          <a:ea typeface="+mn-ea"/>
                          <a:cs typeface="Segoe UI Semilight"/>
                        </a:rPr>
                        <a:t>RdsUserSessionLogoff</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Sign user out of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533017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latin typeface="+mn-lt"/>
                          <a:ea typeface="+mn-ea"/>
                          <a:cs typeface="Segoe UI Semilight"/>
                        </a:rPr>
                        <a:t>Get-</a:t>
                      </a:r>
                      <a:r>
                        <a:rPr lang="en-US" sz="1600" kern="1200" spc="0" baseline="0" err="1">
                          <a:latin typeface="+mn-lt"/>
                          <a:ea typeface="+mn-ea"/>
                          <a:cs typeface="Segoe UI Semilight"/>
                        </a:rPr>
                        <a:t>RdsDiagnosticActivity</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diagnostic information for user and admin activities</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658930"/>
                  </a:ext>
                </a:extLst>
              </a:tr>
            </a:tbl>
          </a:graphicData>
        </a:graphic>
      </p:graphicFrame>
    </p:spTree>
    <p:extLst>
      <p:ext uri="{BB962C8B-B14F-4D97-AF65-F5344CB8AC3E}">
        <p14:creationId xmlns:p14="http://schemas.microsoft.com/office/powerpoint/2010/main" val="311228249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E116-8A2A-4DB1-BC95-C563967B73FA}"/>
              </a:ext>
            </a:extLst>
          </p:cNvPr>
          <p:cNvSpPr>
            <a:spLocks noGrp="1"/>
          </p:cNvSpPr>
          <p:nvPr>
            <p:ph type="title"/>
          </p:nvPr>
        </p:nvSpPr>
        <p:spPr/>
        <p:txBody>
          <a:bodyPr/>
          <a:lstStyle/>
          <a:p>
            <a:r>
              <a:rPr lang="en-US" dirty="0"/>
              <a:t>Ships w/built-in RDS roles</a:t>
            </a:r>
          </a:p>
        </p:txBody>
      </p:sp>
      <p:graphicFrame>
        <p:nvGraphicFramePr>
          <p:cNvPr id="6" name="Table 5">
            <a:extLst>
              <a:ext uri="{FF2B5EF4-FFF2-40B4-BE49-F238E27FC236}">
                <a16:creationId xmlns:a16="http://schemas.microsoft.com/office/drawing/2014/main" id="{771C763F-488C-4D1F-9BA0-3FBD83C48992}"/>
              </a:ext>
            </a:extLst>
          </p:cNvPr>
          <p:cNvGraphicFramePr>
            <a:graphicFrameLocks noGrp="1"/>
          </p:cNvGraphicFramePr>
          <p:nvPr/>
        </p:nvGraphicFramePr>
        <p:xfrm>
          <a:off x="584200" y="1417864"/>
          <a:ext cx="11000668" cy="4368800"/>
        </p:xfrm>
        <a:graphic>
          <a:graphicData uri="http://schemas.openxmlformats.org/drawingml/2006/table">
            <a:tbl>
              <a:tblPr firstRow="1" firstCol="1" bandRow="1">
                <a:tableStyleId>{5C22544A-7EE6-4342-B048-85BDC9FD1C3A}</a:tableStyleId>
              </a:tblPr>
              <a:tblGrid>
                <a:gridCol w="1948108">
                  <a:extLst>
                    <a:ext uri="{9D8B030D-6E8A-4147-A177-3AD203B41FA5}">
                      <a16:colId xmlns:a16="http://schemas.microsoft.com/office/drawing/2014/main" val="1602256901"/>
                    </a:ext>
                  </a:extLst>
                </a:gridCol>
                <a:gridCol w="1691640">
                  <a:extLst>
                    <a:ext uri="{9D8B030D-6E8A-4147-A177-3AD203B41FA5}">
                      <a16:colId xmlns:a16="http://schemas.microsoft.com/office/drawing/2014/main" val="2838471178"/>
                    </a:ext>
                  </a:extLst>
                </a:gridCol>
                <a:gridCol w="1691640">
                  <a:extLst>
                    <a:ext uri="{9D8B030D-6E8A-4147-A177-3AD203B41FA5}">
                      <a16:colId xmlns:a16="http://schemas.microsoft.com/office/drawing/2014/main" val="4171691502"/>
                    </a:ext>
                  </a:extLst>
                </a:gridCol>
                <a:gridCol w="1691640">
                  <a:extLst>
                    <a:ext uri="{9D8B030D-6E8A-4147-A177-3AD203B41FA5}">
                      <a16:colId xmlns:a16="http://schemas.microsoft.com/office/drawing/2014/main" val="1584825468"/>
                    </a:ext>
                  </a:extLst>
                </a:gridCol>
                <a:gridCol w="1691640">
                  <a:extLst>
                    <a:ext uri="{9D8B030D-6E8A-4147-A177-3AD203B41FA5}">
                      <a16:colId xmlns:a16="http://schemas.microsoft.com/office/drawing/2014/main" val="3088286962"/>
                    </a:ext>
                  </a:extLst>
                </a:gridCol>
                <a:gridCol w="2286000">
                  <a:extLst>
                    <a:ext uri="{9D8B030D-6E8A-4147-A177-3AD203B41FA5}">
                      <a16:colId xmlns:a16="http://schemas.microsoft.com/office/drawing/2014/main" val="2792775662"/>
                    </a:ext>
                  </a:extLst>
                </a:gridCol>
              </a:tblGrid>
              <a:tr h="0">
                <a:tc>
                  <a:txBody>
                    <a:bodyPr/>
                    <a:lstStyle/>
                    <a:p>
                      <a:pPr marL="0" marR="0" algn="l">
                        <a:lnSpc>
                          <a:spcPct val="107000"/>
                        </a:lnSpc>
                        <a:spcBef>
                          <a:spcPts val="0"/>
                        </a:spcBef>
                        <a:spcAft>
                          <a:spcPts val="0"/>
                        </a:spcAft>
                      </a:pPr>
                      <a:endParaRPr lang="en-US" sz="2000" b="1" kern="1200" spc="-50" dirty="0">
                        <a:ln w="3175">
                          <a:noFill/>
                        </a:ln>
                        <a:solidFill>
                          <a:schemeClr val="accent1"/>
                        </a:solidFill>
                        <a:latin typeface="+mj-lt"/>
                        <a:ea typeface="+mn-ea"/>
                        <a:cs typeface="Segoe UI" pitchFamily="34" charset="0"/>
                      </a:endParaRPr>
                    </a:p>
                  </a:txBody>
                  <a:tcPr marL="0" marR="0" marT="91440" marB="182880"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Create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(New-</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endParaRPr lang="en-US" sz="1600" b="0" kern="1200" spc="0" baseline="0" dirty="0">
                        <a:solidFill>
                          <a:schemeClr val="tx1"/>
                        </a:solidFill>
                        <a:latin typeface="+mj-lt"/>
                        <a:ea typeface="+mn-ea"/>
                        <a:cs typeface="Segoe UI Semilight"/>
                      </a:endParaRP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Read</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(Get-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Update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(Set-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Delete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(Remove-</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Authorize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a:t>
                      </a:r>
                      <a:r>
                        <a:rPr lang="en-US" sz="1400" b="0" kern="1200" spc="0" baseline="0" dirty="0" err="1">
                          <a:solidFill>
                            <a:schemeClr val="tx1"/>
                          </a:solidFill>
                          <a:latin typeface="+mj-lt"/>
                          <a:ea typeface="+mn-ea"/>
                          <a:cs typeface="Segoe UI Semilight"/>
                        </a:rPr>
                        <a:t>RdsRoleAssignment</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559476"/>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Owner</a:t>
                      </a:r>
                    </a:p>
                  </a:txBody>
                  <a:tcPr marL="0" marR="0" marT="91440" marB="91440" anchor="ctr">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6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4734420"/>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Contributor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7417424"/>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Reader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00983"/>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Operator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00" b="0" i="0" kern="1200" spc="0" baseline="0" dirty="0">
                        <a:gradFill>
                          <a:gsLst>
                            <a:gs pos="1250">
                              <a:schemeClr val="tx1"/>
                            </a:gs>
                            <a:gs pos="100000">
                              <a:schemeClr val="tx1"/>
                            </a:gs>
                          </a:gsLst>
                          <a:lin ang="5400000" scaled="0"/>
                        </a:gradFill>
                        <a:effectLst/>
                        <a:latin typeface="+mn-lt"/>
                        <a:ea typeface="+mn-ea"/>
                        <a:cs typeface="Segoe UI Semilight" panose="020B0402040204020203" pitchFamily="34" charset="0"/>
                      </a:endParaRP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400" kern="1200" spc="0" baseline="0" dirty="0">
                          <a:latin typeface="+mn-lt"/>
                          <a:ea typeface="+mn-ea"/>
                          <a:cs typeface="Segoe UI Semilight"/>
                        </a:rPr>
                        <a:t>(Diagnostic activity)</a:t>
                      </a:r>
                      <a:endParaRPr lang="en-US" sz="2000" kern="1200" spc="0" baseline="0" dirty="0">
                        <a:latin typeface="+mn-lt"/>
                        <a:ea typeface="+mn-ea"/>
                        <a:cs typeface="Segoe UI Semilight"/>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0239616"/>
                  </a:ext>
                </a:extLst>
              </a:tr>
            </a:tbl>
          </a:graphicData>
        </a:graphic>
      </p:graphicFrame>
      <p:sp>
        <p:nvSpPr>
          <p:cNvPr id="5" name="Footer Placeholder 6">
            <a:extLst>
              <a:ext uri="{FF2B5EF4-FFF2-40B4-BE49-F238E27FC236}">
                <a16:creationId xmlns:a16="http://schemas.microsoft.com/office/drawing/2014/main" id="{59B7764C-E2F1-4917-A12D-07A4C0979DB9}"/>
              </a:ext>
            </a:extLst>
          </p:cNvPr>
          <p:cNvSpPr txBox="1">
            <a:spLocks/>
          </p:cNvSpPr>
          <p:nvPr/>
        </p:nvSpPr>
        <p:spPr>
          <a:xfrm>
            <a:off x="7491983" y="6400800"/>
            <a:ext cx="4114800" cy="145845"/>
          </a:xfrm>
          <a:prstGeom prst="rect">
            <a:avLst/>
          </a:prstGeom>
        </p:spPr>
        <p:txBody>
          <a:bodyPr lIns="0" tIns="0" rIns="0" b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914225"/>
            <a:r>
              <a:rPr lang="en-US" sz="1400" b="1" spc="-50">
                <a:ln w="3175">
                  <a:noFill/>
                </a:ln>
                <a:solidFill>
                  <a:schemeClr val="accent6">
                    <a:lumMod val="90000"/>
                  </a:schemeClr>
                </a:solidFill>
                <a:latin typeface="+mj-lt"/>
                <a:cs typeface="Segoe UI" pitchFamily="34" charset="0"/>
              </a:rPr>
              <a:t>Microsoft Confidential</a:t>
            </a:r>
            <a:endParaRPr lang="en-US" sz="1400" b="1" spc="-50" dirty="0">
              <a:ln w="3175">
                <a:noFill/>
              </a:ln>
              <a:solidFill>
                <a:schemeClr val="accent6">
                  <a:lumMod val="90000"/>
                </a:schemeClr>
              </a:solidFill>
              <a:latin typeface="+mj-lt"/>
              <a:cs typeface="Segoe UI" pitchFamily="34" charset="0"/>
            </a:endParaRPr>
          </a:p>
        </p:txBody>
      </p:sp>
      <p:grpSp>
        <p:nvGrpSpPr>
          <p:cNvPr id="4" name="Group 3">
            <a:extLst>
              <a:ext uri="{FF2B5EF4-FFF2-40B4-BE49-F238E27FC236}">
                <a16:creationId xmlns:a16="http://schemas.microsoft.com/office/drawing/2014/main" id="{13943903-82DB-496F-8166-334F83670E5D}"/>
              </a:ext>
            </a:extLst>
          </p:cNvPr>
          <p:cNvGrpSpPr/>
          <p:nvPr/>
        </p:nvGrpSpPr>
        <p:grpSpPr>
          <a:xfrm>
            <a:off x="3190267" y="2362769"/>
            <a:ext cx="352425" cy="356235"/>
            <a:chOff x="6901815" y="2769086"/>
            <a:chExt cx="352425" cy="356235"/>
          </a:xfrm>
        </p:grpSpPr>
        <p:sp>
          <p:nvSpPr>
            <p:cNvPr id="3" name="Oval 2">
              <a:extLst>
                <a:ext uri="{FF2B5EF4-FFF2-40B4-BE49-F238E27FC236}">
                  <a16:creationId xmlns:a16="http://schemas.microsoft.com/office/drawing/2014/main" id="{E0E98C21-78BB-4FFE-9A70-9EBCCB02FBA1}"/>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7" name="check 3" title="Icon of a checkmark with a circle around it">
              <a:extLst>
                <a:ext uri="{FF2B5EF4-FFF2-40B4-BE49-F238E27FC236}">
                  <a16:creationId xmlns:a16="http://schemas.microsoft.com/office/drawing/2014/main" id="{6D4C0D2A-17F7-4528-8770-212735219E89}"/>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8" name="Group 7">
            <a:extLst>
              <a:ext uri="{FF2B5EF4-FFF2-40B4-BE49-F238E27FC236}">
                <a16:creationId xmlns:a16="http://schemas.microsoft.com/office/drawing/2014/main" id="{3BEB170D-1759-4059-8862-217A9392CA68}"/>
              </a:ext>
            </a:extLst>
          </p:cNvPr>
          <p:cNvGrpSpPr/>
          <p:nvPr/>
        </p:nvGrpSpPr>
        <p:grpSpPr>
          <a:xfrm>
            <a:off x="3205507" y="3300686"/>
            <a:ext cx="352425" cy="356235"/>
            <a:chOff x="6901815" y="2769086"/>
            <a:chExt cx="352425" cy="356235"/>
          </a:xfrm>
        </p:grpSpPr>
        <p:sp>
          <p:nvSpPr>
            <p:cNvPr id="9" name="Oval 8">
              <a:extLst>
                <a:ext uri="{FF2B5EF4-FFF2-40B4-BE49-F238E27FC236}">
                  <a16:creationId xmlns:a16="http://schemas.microsoft.com/office/drawing/2014/main" id="{CE7DAB2B-2DD4-49F3-830E-3183E42450E9}"/>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0" name="check 3" title="Icon of a checkmark with a circle around it">
              <a:extLst>
                <a:ext uri="{FF2B5EF4-FFF2-40B4-BE49-F238E27FC236}">
                  <a16:creationId xmlns:a16="http://schemas.microsoft.com/office/drawing/2014/main" id="{70D8A6D0-AEF7-4A2C-9D31-530F2294CC23}"/>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1" name="Group 10">
            <a:extLst>
              <a:ext uri="{FF2B5EF4-FFF2-40B4-BE49-F238E27FC236}">
                <a16:creationId xmlns:a16="http://schemas.microsoft.com/office/drawing/2014/main" id="{73212E5D-7CFD-4411-842D-07482EC03089}"/>
              </a:ext>
            </a:extLst>
          </p:cNvPr>
          <p:cNvGrpSpPr/>
          <p:nvPr/>
        </p:nvGrpSpPr>
        <p:grpSpPr>
          <a:xfrm>
            <a:off x="4909339" y="2362769"/>
            <a:ext cx="352425" cy="356235"/>
            <a:chOff x="6901815" y="2769086"/>
            <a:chExt cx="352425" cy="356235"/>
          </a:xfrm>
        </p:grpSpPr>
        <p:sp>
          <p:nvSpPr>
            <p:cNvPr id="12" name="Oval 11">
              <a:extLst>
                <a:ext uri="{FF2B5EF4-FFF2-40B4-BE49-F238E27FC236}">
                  <a16:creationId xmlns:a16="http://schemas.microsoft.com/office/drawing/2014/main" id="{C5A20E63-EA4A-4DAB-A730-DCBC8561A23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3" name="check 3" title="Icon of a checkmark with a circle around it">
              <a:extLst>
                <a:ext uri="{FF2B5EF4-FFF2-40B4-BE49-F238E27FC236}">
                  <a16:creationId xmlns:a16="http://schemas.microsoft.com/office/drawing/2014/main" id="{6ABE7BF1-F9FF-48CF-ABF2-7D7EF775F77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4" name="Group 13">
            <a:extLst>
              <a:ext uri="{FF2B5EF4-FFF2-40B4-BE49-F238E27FC236}">
                <a16:creationId xmlns:a16="http://schemas.microsoft.com/office/drawing/2014/main" id="{C2BA9A71-61E3-4C7E-B2F3-39A662C7B932}"/>
              </a:ext>
            </a:extLst>
          </p:cNvPr>
          <p:cNvGrpSpPr/>
          <p:nvPr/>
        </p:nvGrpSpPr>
        <p:grpSpPr>
          <a:xfrm>
            <a:off x="4924579" y="3300686"/>
            <a:ext cx="352425" cy="356235"/>
            <a:chOff x="6901815" y="2769086"/>
            <a:chExt cx="352425" cy="356235"/>
          </a:xfrm>
        </p:grpSpPr>
        <p:sp>
          <p:nvSpPr>
            <p:cNvPr id="15" name="Oval 14">
              <a:extLst>
                <a:ext uri="{FF2B5EF4-FFF2-40B4-BE49-F238E27FC236}">
                  <a16:creationId xmlns:a16="http://schemas.microsoft.com/office/drawing/2014/main" id="{97EF02A0-FDCA-49F8-B522-00C283F1AB00}"/>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6" name="check 3" title="Icon of a checkmark with a circle around it">
              <a:extLst>
                <a:ext uri="{FF2B5EF4-FFF2-40B4-BE49-F238E27FC236}">
                  <a16:creationId xmlns:a16="http://schemas.microsoft.com/office/drawing/2014/main" id="{4E804BF5-B3E7-41BD-90BC-C47E6BB0F12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7" name="Group 16">
            <a:extLst>
              <a:ext uri="{FF2B5EF4-FFF2-40B4-BE49-F238E27FC236}">
                <a16:creationId xmlns:a16="http://schemas.microsoft.com/office/drawing/2014/main" id="{37394CBA-9D60-486B-AF06-1E210D475B25}"/>
              </a:ext>
            </a:extLst>
          </p:cNvPr>
          <p:cNvGrpSpPr/>
          <p:nvPr/>
        </p:nvGrpSpPr>
        <p:grpSpPr>
          <a:xfrm>
            <a:off x="4925447" y="4243127"/>
            <a:ext cx="352425" cy="356235"/>
            <a:chOff x="6901815" y="2769086"/>
            <a:chExt cx="352425" cy="356235"/>
          </a:xfrm>
        </p:grpSpPr>
        <p:sp>
          <p:nvSpPr>
            <p:cNvPr id="18" name="Oval 17">
              <a:extLst>
                <a:ext uri="{FF2B5EF4-FFF2-40B4-BE49-F238E27FC236}">
                  <a16:creationId xmlns:a16="http://schemas.microsoft.com/office/drawing/2014/main" id="{857A336A-9509-4EFF-AF48-8A36C97816B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9" name="check 3" title="Icon of a checkmark with a circle around it">
              <a:extLst>
                <a:ext uri="{FF2B5EF4-FFF2-40B4-BE49-F238E27FC236}">
                  <a16:creationId xmlns:a16="http://schemas.microsoft.com/office/drawing/2014/main" id="{8689E4EC-5395-4AB8-9D5E-7196CD6A7332}"/>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0" name="Group 19">
            <a:extLst>
              <a:ext uri="{FF2B5EF4-FFF2-40B4-BE49-F238E27FC236}">
                <a16:creationId xmlns:a16="http://schemas.microsoft.com/office/drawing/2014/main" id="{8CA17159-1788-4D4B-B626-DDDCDFA86122}"/>
              </a:ext>
            </a:extLst>
          </p:cNvPr>
          <p:cNvGrpSpPr/>
          <p:nvPr/>
        </p:nvGrpSpPr>
        <p:grpSpPr>
          <a:xfrm>
            <a:off x="4925447" y="4961984"/>
            <a:ext cx="352425" cy="356235"/>
            <a:chOff x="6901815" y="2769086"/>
            <a:chExt cx="352425" cy="356235"/>
          </a:xfrm>
        </p:grpSpPr>
        <p:sp>
          <p:nvSpPr>
            <p:cNvPr id="21" name="Oval 20">
              <a:extLst>
                <a:ext uri="{FF2B5EF4-FFF2-40B4-BE49-F238E27FC236}">
                  <a16:creationId xmlns:a16="http://schemas.microsoft.com/office/drawing/2014/main" id="{11D44442-7274-4E3F-A02D-7BA8D6F163E4}"/>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2" name="check 3" title="Icon of a checkmark with a circle around it">
              <a:extLst>
                <a:ext uri="{FF2B5EF4-FFF2-40B4-BE49-F238E27FC236}">
                  <a16:creationId xmlns:a16="http://schemas.microsoft.com/office/drawing/2014/main" id="{B847F9DC-0488-44FD-B0B3-09F06C88291F}"/>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3" name="Group 22">
            <a:extLst>
              <a:ext uri="{FF2B5EF4-FFF2-40B4-BE49-F238E27FC236}">
                <a16:creationId xmlns:a16="http://schemas.microsoft.com/office/drawing/2014/main" id="{1310C41F-D6AE-4C62-B0A9-94BD4AD41557}"/>
              </a:ext>
            </a:extLst>
          </p:cNvPr>
          <p:cNvGrpSpPr/>
          <p:nvPr/>
        </p:nvGrpSpPr>
        <p:grpSpPr>
          <a:xfrm>
            <a:off x="6590469" y="2362769"/>
            <a:ext cx="352425" cy="356235"/>
            <a:chOff x="6901815" y="2769086"/>
            <a:chExt cx="352425" cy="356235"/>
          </a:xfrm>
        </p:grpSpPr>
        <p:sp>
          <p:nvSpPr>
            <p:cNvPr id="24" name="Oval 23">
              <a:extLst>
                <a:ext uri="{FF2B5EF4-FFF2-40B4-BE49-F238E27FC236}">
                  <a16:creationId xmlns:a16="http://schemas.microsoft.com/office/drawing/2014/main" id="{FF5FA2E2-21FD-4047-8472-16109A29AC0C}"/>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5" name="check 3" title="Icon of a checkmark with a circle around it">
              <a:extLst>
                <a:ext uri="{FF2B5EF4-FFF2-40B4-BE49-F238E27FC236}">
                  <a16:creationId xmlns:a16="http://schemas.microsoft.com/office/drawing/2014/main" id="{CC961F68-C7CD-45DE-B33E-10CF608392A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6" name="Group 25">
            <a:extLst>
              <a:ext uri="{FF2B5EF4-FFF2-40B4-BE49-F238E27FC236}">
                <a16:creationId xmlns:a16="http://schemas.microsoft.com/office/drawing/2014/main" id="{DCC4303A-1F84-4288-8F6D-07199A94A8A7}"/>
              </a:ext>
            </a:extLst>
          </p:cNvPr>
          <p:cNvGrpSpPr/>
          <p:nvPr/>
        </p:nvGrpSpPr>
        <p:grpSpPr>
          <a:xfrm>
            <a:off x="6605709" y="3300686"/>
            <a:ext cx="352425" cy="356235"/>
            <a:chOff x="6901815" y="2769086"/>
            <a:chExt cx="352425" cy="356235"/>
          </a:xfrm>
        </p:grpSpPr>
        <p:sp>
          <p:nvSpPr>
            <p:cNvPr id="27" name="Oval 26">
              <a:extLst>
                <a:ext uri="{FF2B5EF4-FFF2-40B4-BE49-F238E27FC236}">
                  <a16:creationId xmlns:a16="http://schemas.microsoft.com/office/drawing/2014/main" id="{F7F8674E-11E0-4DB6-8D9E-1D7868D2FAE7}"/>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8" name="check 3" title="Icon of a checkmark with a circle around it">
              <a:extLst>
                <a:ext uri="{FF2B5EF4-FFF2-40B4-BE49-F238E27FC236}">
                  <a16:creationId xmlns:a16="http://schemas.microsoft.com/office/drawing/2014/main" id="{4F2EF034-FF14-41FE-BBDE-F600031391B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9" name="Group 28">
            <a:extLst>
              <a:ext uri="{FF2B5EF4-FFF2-40B4-BE49-F238E27FC236}">
                <a16:creationId xmlns:a16="http://schemas.microsoft.com/office/drawing/2014/main" id="{10577F5A-7A3F-4B16-A37E-C59E7AD2B30C}"/>
              </a:ext>
            </a:extLst>
          </p:cNvPr>
          <p:cNvGrpSpPr/>
          <p:nvPr/>
        </p:nvGrpSpPr>
        <p:grpSpPr>
          <a:xfrm>
            <a:off x="8356943" y="2362769"/>
            <a:ext cx="352425" cy="356235"/>
            <a:chOff x="6901815" y="2769086"/>
            <a:chExt cx="352425" cy="356235"/>
          </a:xfrm>
        </p:grpSpPr>
        <p:sp>
          <p:nvSpPr>
            <p:cNvPr id="30" name="Oval 29">
              <a:extLst>
                <a:ext uri="{FF2B5EF4-FFF2-40B4-BE49-F238E27FC236}">
                  <a16:creationId xmlns:a16="http://schemas.microsoft.com/office/drawing/2014/main" id="{32821399-6736-4332-8247-FFC71B167326}"/>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1" name="check 3" title="Icon of a checkmark with a circle around it">
              <a:extLst>
                <a:ext uri="{FF2B5EF4-FFF2-40B4-BE49-F238E27FC236}">
                  <a16:creationId xmlns:a16="http://schemas.microsoft.com/office/drawing/2014/main" id="{31FDEB93-2534-4941-8692-DAD9E64B8F7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32" name="Group 31">
            <a:extLst>
              <a:ext uri="{FF2B5EF4-FFF2-40B4-BE49-F238E27FC236}">
                <a16:creationId xmlns:a16="http://schemas.microsoft.com/office/drawing/2014/main" id="{F945A58D-F241-4954-AB74-DA00C3BF51D8}"/>
              </a:ext>
            </a:extLst>
          </p:cNvPr>
          <p:cNvGrpSpPr/>
          <p:nvPr/>
        </p:nvGrpSpPr>
        <p:grpSpPr>
          <a:xfrm>
            <a:off x="8372183" y="3300686"/>
            <a:ext cx="352425" cy="356235"/>
            <a:chOff x="6901815" y="2769086"/>
            <a:chExt cx="352425" cy="356235"/>
          </a:xfrm>
        </p:grpSpPr>
        <p:sp>
          <p:nvSpPr>
            <p:cNvPr id="33" name="Oval 32">
              <a:extLst>
                <a:ext uri="{FF2B5EF4-FFF2-40B4-BE49-F238E27FC236}">
                  <a16:creationId xmlns:a16="http://schemas.microsoft.com/office/drawing/2014/main" id="{EC7C8C5E-BA6B-4719-B53C-D93E96490F13}"/>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4" name="check 3" title="Icon of a checkmark with a circle around it">
              <a:extLst>
                <a:ext uri="{FF2B5EF4-FFF2-40B4-BE49-F238E27FC236}">
                  <a16:creationId xmlns:a16="http://schemas.microsoft.com/office/drawing/2014/main" id="{2FB5AB17-9D87-4115-AD83-47B8B332FE2D}"/>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35" name="Group 34">
            <a:extLst>
              <a:ext uri="{FF2B5EF4-FFF2-40B4-BE49-F238E27FC236}">
                <a16:creationId xmlns:a16="http://schemas.microsoft.com/office/drawing/2014/main" id="{2AE96688-C3FC-4DE0-92AD-B8BD819C5D17}"/>
              </a:ext>
            </a:extLst>
          </p:cNvPr>
          <p:cNvGrpSpPr/>
          <p:nvPr/>
        </p:nvGrpSpPr>
        <p:grpSpPr>
          <a:xfrm>
            <a:off x="10274479" y="2362769"/>
            <a:ext cx="352425" cy="356235"/>
            <a:chOff x="6901815" y="2769086"/>
            <a:chExt cx="352425" cy="356235"/>
          </a:xfrm>
        </p:grpSpPr>
        <p:sp>
          <p:nvSpPr>
            <p:cNvPr id="36" name="Oval 35">
              <a:extLst>
                <a:ext uri="{FF2B5EF4-FFF2-40B4-BE49-F238E27FC236}">
                  <a16:creationId xmlns:a16="http://schemas.microsoft.com/office/drawing/2014/main" id="{18A88355-3888-4A8C-993C-D146F905D34B}"/>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7" name="check 3" title="Icon of a checkmark with a circle around it">
              <a:extLst>
                <a:ext uri="{FF2B5EF4-FFF2-40B4-BE49-F238E27FC236}">
                  <a16:creationId xmlns:a16="http://schemas.microsoft.com/office/drawing/2014/main" id="{B1F5A2B5-A676-40FA-BEC2-97B454CC4846}"/>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spTree>
    <p:extLst>
      <p:ext uri="{BB962C8B-B14F-4D97-AF65-F5344CB8AC3E}">
        <p14:creationId xmlns:p14="http://schemas.microsoft.com/office/powerpoint/2010/main" val="209810536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AD9E-1E42-4BCA-8F5C-D5F5D2405B92}"/>
              </a:ext>
            </a:extLst>
          </p:cNvPr>
          <p:cNvSpPr>
            <a:spLocks noGrp="1"/>
          </p:cNvSpPr>
          <p:nvPr>
            <p:ph type="title"/>
          </p:nvPr>
        </p:nvSpPr>
        <p:spPr/>
        <p:txBody>
          <a:bodyPr/>
          <a:lstStyle/>
          <a:p>
            <a:r>
              <a:rPr lang="en-US" dirty="0"/>
              <a:t>Windows 7 on WVD</a:t>
            </a:r>
          </a:p>
        </p:txBody>
      </p:sp>
      <p:pic>
        <p:nvPicPr>
          <p:cNvPr id="8194" name="Picture 2">
            <a:extLst>
              <a:ext uri="{FF2B5EF4-FFF2-40B4-BE49-F238E27FC236}">
                <a16:creationId xmlns:a16="http://schemas.microsoft.com/office/drawing/2014/main" id="{C39B6345-3412-49AE-9163-17EF1B516CC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86783" y="1374961"/>
            <a:ext cx="7620000" cy="491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833DFB9-6988-4344-983B-96DF18BECB40}"/>
              </a:ext>
            </a:extLst>
          </p:cNvPr>
          <p:cNvSpPr/>
          <p:nvPr/>
        </p:nvSpPr>
        <p:spPr>
          <a:xfrm>
            <a:off x="767938" y="1651309"/>
            <a:ext cx="2647616" cy="907171"/>
          </a:xfrm>
          <a:prstGeom prst="rect">
            <a:avLst/>
          </a:prstGeom>
        </p:spPr>
        <p:txBody>
          <a:bodyPr wrap="square">
            <a:spAutoFit/>
          </a:bodyPr>
          <a:lstStyle/>
          <a:p>
            <a:r>
              <a:rPr lang="en-US" dirty="0">
                <a:latin typeface="Segoe UI" panose="020B0502040204020203" pitchFamily="34" charset="0"/>
              </a:rPr>
              <a:t>Win7 only works with </a:t>
            </a:r>
            <a:r>
              <a:rPr lang="en-US">
                <a:latin typeface="Segoe UI" panose="020B0502040204020203" pitchFamily="34" charset="0"/>
              </a:rPr>
              <a:t>Personal pools</a:t>
            </a:r>
          </a:p>
          <a:p>
            <a:endParaRPr lang="en-US" b="0" i="0" dirty="0">
              <a:effectLst/>
              <a:latin typeface="Segoe UI" panose="020B0502040204020203" pitchFamily="34" charset="0"/>
            </a:endParaRPr>
          </a:p>
        </p:txBody>
      </p:sp>
    </p:spTree>
    <p:extLst>
      <p:ext uri="{BB962C8B-B14F-4D97-AF65-F5344CB8AC3E}">
        <p14:creationId xmlns:p14="http://schemas.microsoft.com/office/powerpoint/2010/main" val="237463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Gold Image Build - Customize the VM</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6740" y="1011198"/>
            <a:ext cx="11018520" cy="5182957"/>
          </a:xfrm>
        </p:spPr>
        <p:txBody>
          <a:bodyPr/>
          <a:lstStyle/>
          <a:p>
            <a:r>
              <a:rPr lang="en-US" sz="1800" dirty="0"/>
              <a:t>Login to the VM you just created and configure it how you like </a:t>
            </a:r>
          </a:p>
          <a:p>
            <a:r>
              <a:rPr lang="en-US" sz="1800" dirty="0"/>
              <a:t>Guides: </a:t>
            </a:r>
            <a:endParaRPr lang="en-US" sz="1800" dirty="0">
              <a:hlinkClick r:id="rId2"/>
            </a:endParaRPr>
          </a:p>
          <a:p>
            <a:pPr lvl="1"/>
            <a:r>
              <a:rPr lang="en-US" sz="1400" u="sng" dirty="0">
                <a:hlinkClick r:id="rId2"/>
              </a:rPr>
              <a:t>Software preparation and installation</a:t>
            </a:r>
            <a:r>
              <a:rPr lang="en-US" sz="1400" dirty="0"/>
              <a:t> – MS Guidance</a:t>
            </a:r>
          </a:p>
          <a:p>
            <a:pPr lvl="1"/>
            <a:r>
              <a:rPr lang="en-US" sz="1400" dirty="0">
                <a:hlinkClick r:id="rId3"/>
              </a:rPr>
              <a:t>https://www.robinhobo.com/how-to-create-a-custom-windows-10-multi-user-image-with-lob-applications-for-windows-virtual-desktop-preview-wvd-hostpool-deployments/</a:t>
            </a:r>
            <a:r>
              <a:rPr lang="en-US" sz="1400" dirty="0"/>
              <a:t> (3</a:t>
            </a:r>
            <a:r>
              <a:rPr lang="en-US" sz="1400" baseline="30000" dirty="0"/>
              <a:t>rd</a:t>
            </a:r>
            <a:r>
              <a:rPr lang="en-US" sz="1400" dirty="0"/>
              <a:t> party, but great!)</a:t>
            </a:r>
          </a:p>
          <a:p>
            <a:r>
              <a:rPr lang="en-US" sz="2000" dirty="0"/>
              <a:t>Key configs:</a:t>
            </a:r>
          </a:p>
          <a:p>
            <a:pPr lvl="1"/>
            <a:r>
              <a:rPr lang="en-US" sz="1400" dirty="0"/>
              <a:t>VERY important to get Office &amp; OneDrive deployed </a:t>
            </a:r>
            <a:r>
              <a:rPr lang="en-US" sz="1400" b="1" dirty="0"/>
              <a:t>per-machine</a:t>
            </a:r>
          </a:p>
          <a:p>
            <a:pPr lvl="2"/>
            <a:r>
              <a:rPr lang="en-US" sz="1100" dirty="0">
                <a:hlinkClick r:id="rId4"/>
              </a:rPr>
              <a:t>Install OneDrive in per-machine mode</a:t>
            </a:r>
            <a:endParaRPr lang="en-US" sz="1100" dirty="0"/>
          </a:p>
          <a:p>
            <a:pPr lvl="2"/>
            <a:r>
              <a:rPr lang="en-US" sz="1100" dirty="0">
                <a:hlinkClick r:id="rId5"/>
              </a:rPr>
              <a:t>Install Office in shared computer activation mode</a:t>
            </a:r>
            <a:endParaRPr lang="en-US" sz="1100" dirty="0"/>
          </a:p>
          <a:p>
            <a:pPr lvl="1"/>
            <a:r>
              <a:rPr lang="en-US" sz="1400" dirty="0"/>
              <a:t>VERY important to register VM with Azure-based KMS</a:t>
            </a:r>
          </a:p>
          <a:p>
            <a:pPr lvl="2"/>
            <a:r>
              <a:rPr lang="en-US" sz="1100" dirty="0"/>
              <a:t>Code:  </a:t>
            </a:r>
            <a:r>
              <a:rPr lang="en-US" sz="1100" dirty="0">
                <a:solidFill>
                  <a:srgbClr val="0000FF"/>
                </a:solidFill>
                <a:latin typeface="Lucida Console" panose="020B0609040504020204" pitchFamily="49" charset="0"/>
              </a:rPr>
              <a:t>Invoke-Expression</a:t>
            </a:r>
            <a:r>
              <a:rPr lang="en-US" sz="1100" dirty="0">
                <a:solidFill>
                  <a:prstClr val="black"/>
                </a:solidFill>
                <a:latin typeface="Lucida Console" panose="020B0609040504020204" pitchFamily="49" charset="0"/>
              </a:rPr>
              <a:t> </a:t>
            </a:r>
            <a:r>
              <a:rPr lang="en-US" sz="1100" dirty="0">
                <a:solidFill>
                  <a:srgbClr val="8B0000"/>
                </a:solidFill>
                <a:latin typeface="Lucida Console" panose="020B0609040504020204" pitchFamily="49" charset="0"/>
              </a:rPr>
              <a:t>"</a:t>
            </a:r>
            <a:r>
              <a:rPr lang="en-US" sz="1100" dirty="0">
                <a:solidFill>
                  <a:srgbClr val="A82D00"/>
                </a:solidFill>
                <a:latin typeface="Lucida Console" panose="020B0609040504020204" pitchFamily="49" charset="0"/>
              </a:rPr>
              <a:t>$</a:t>
            </a:r>
            <a:r>
              <a:rPr lang="en-US" sz="1100" dirty="0" err="1">
                <a:solidFill>
                  <a:srgbClr val="A82D00"/>
                </a:solidFill>
                <a:latin typeface="Lucida Console" panose="020B0609040504020204" pitchFamily="49" charset="0"/>
              </a:rPr>
              <a:t>env:windir</a:t>
            </a:r>
            <a:r>
              <a:rPr lang="en-US" sz="1100" dirty="0">
                <a:solidFill>
                  <a:srgbClr val="8B0000"/>
                </a:solidFill>
                <a:latin typeface="Lucida Console" panose="020B0609040504020204" pitchFamily="49" charset="0"/>
              </a:rPr>
              <a:t>\system32\cscript.exe </a:t>
            </a:r>
            <a:r>
              <a:rPr lang="en-US" sz="1100" dirty="0">
                <a:solidFill>
                  <a:srgbClr val="A82D00"/>
                </a:solidFill>
                <a:latin typeface="Lucida Console" panose="020B0609040504020204" pitchFamily="49" charset="0"/>
              </a:rPr>
              <a:t>$</a:t>
            </a:r>
            <a:r>
              <a:rPr lang="en-US" sz="1100" dirty="0" err="1">
                <a:solidFill>
                  <a:srgbClr val="A82D00"/>
                </a:solidFill>
                <a:latin typeface="Lucida Console" panose="020B0609040504020204" pitchFamily="49" charset="0"/>
              </a:rPr>
              <a:t>env:windir</a:t>
            </a:r>
            <a:r>
              <a:rPr lang="en-US" sz="1100" dirty="0">
                <a:solidFill>
                  <a:srgbClr val="8B0000"/>
                </a:solidFill>
                <a:latin typeface="Lucida Console" panose="020B0609040504020204" pitchFamily="49" charset="0"/>
              </a:rPr>
              <a:t>\system32\slmgr.vbs /</a:t>
            </a:r>
            <a:r>
              <a:rPr lang="en-US" sz="1100" dirty="0" err="1">
                <a:solidFill>
                  <a:srgbClr val="8B0000"/>
                </a:solidFill>
                <a:latin typeface="Lucida Console" panose="020B0609040504020204" pitchFamily="49" charset="0"/>
              </a:rPr>
              <a:t>skms</a:t>
            </a:r>
            <a:r>
              <a:rPr lang="en-US" sz="1100" dirty="0">
                <a:solidFill>
                  <a:srgbClr val="8B0000"/>
                </a:solidFill>
                <a:latin typeface="Lucida Console" panose="020B0609040504020204" pitchFamily="49" charset="0"/>
              </a:rPr>
              <a:t> kms.core.windows.net:1688" </a:t>
            </a:r>
            <a:endParaRPr lang="en-US" sz="1100" dirty="0"/>
          </a:p>
          <a:p>
            <a:pPr lvl="2"/>
            <a:r>
              <a:rPr lang="en-US" sz="1100" dirty="0"/>
              <a:t>DO NOT EVER activate manually w/an on-prem, non-multi-user Key (it will change VM forever to single-user)</a:t>
            </a:r>
          </a:p>
          <a:p>
            <a:pPr lvl="1"/>
            <a:r>
              <a:rPr lang="en-US" sz="1400" dirty="0"/>
              <a:t>Don’t forget your GPU drivers: </a:t>
            </a:r>
            <a:r>
              <a:rPr lang="en-US" sz="1400" dirty="0">
                <a:hlinkClick r:id="rId6"/>
              </a:rPr>
              <a:t>https://docs.microsoft.com/en-us/azure/virtual-desktop/configure-vm-gpu</a:t>
            </a:r>
            <a:r>
              <a:rPr lang="en-US" sz="1400" dirty="0"/>
              <a:t> </a:t>
            </a:r>
          </a:p>
          <a:p>
            <a:r>
              <a:rPr lang="en-US" sz="1800" dirty="0"/>
              <a:t>Popular Add-Ons:</a:t>
            </a:r>
          </a:p>
          <a:p>
            <a:pPr lvl="1"/>
            <a:r>
              <a:rPr lang="en-US" sz="1400" dirty="0"/>
              <a:t>FSLogix agent to achieve persistent user experience across VMs (Profile and Office cache)</a:t>
            </a:r>
          </a:p>
          <a:p>
            <a:pPr lvl="1"/>
            <a:r>
              <a:rPr lang="en-US" sz="1400" dirty="0"/>
              <a:t>WVD Full client to put Remote Apps in the Start Menu</a:t>
            </a:r>
          </a:p>
          <a:p>
            <a:pPr lvl="1"/>
            <a:r>
              <a:rPr lang="en-US" sz="1400" dirty="0"/>
              <a:t>Institutional antivirus</a:t>
            </a:r>
          </a:p>
          <a:p>
            <a:pPr lvl="1"/>
            <a:r>
              <a:rPr lang="en-US" sz="1400" dirty="0"/>
              <a:t>Management / monitoring tools</a:t>
            </a:r>
          </a:p>
          <a:p>
            <a:pPr lvl="1"/>
            <a:r>
              <a:rPr lang="en-US" sz="1400" dirty="0">
                <a:hlinkClick r:id="rId7"/>
              </a:rPr>
              <a:t>Sepago Agent </a:t>
            </a:r>
            <a:r>
              <a:rPr lang="en-US" sz="1400" dirty="0"/>
              <a:t>for monitoring VMs</a:t>
            </a:r>
          </a:p>
          <a:p>
            <a:pPr lvl="1"/>
            <a:r>
              <a:rPr lang="en-US" sz="1400" dirty="0">
                <a:hlinkClick r:id="rId8"/>
              </a:rPr>
              <a:t>Nerdio for Azure </a:t>
            </a:r>
            <a:r>
              <a:rPr lang="en-US" sz="1400" dirty="0"/>
              <a:t>– WVD management, imaging, and deployment management tools</a:t>
            </a:r>
          </a:p>
        </p:txBody>
      </p:sp>
    </p:spTree>
    <p:extLst>
      <p:ext uri="{BB962C8B-B14F-4D97-AF65-F5344CB8AC3E}">
        <p14:creationId xmlns:p14="http://schemas.microsoft.com/office/powerpoint/2010/main" val="13701977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r_rtOfX.rbbPtIkra89Ry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zi_a0CpYNrgj19QGXUt37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1.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DP Interoperability Template" id="{A764AEFB-53C6-46C6-BAD3-B54CADAE8876}" vid="{906031F9-1FD5-4435-8768-38C8D14EF749}"/>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4.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8CAF3553339444B77BFF265E1C0432" ma:contentTypeVersion="8" ma:contentTypeDescription="Create a new document." ma:contentTypeScope="" ma:versionID="626ada6fdc2a85547189a7d24eebbf8f">
  <xsd:schema xmlns:xsd="http://www.w3.org/2001/XMLSchema" xmlns:xs="http://www.w3.org/2001/XMLSchema" xmlns:p="http://schemas.microsoft.com/office/2006/metadata/properties" xmlns:ns2="2c809d3d-ac93-40e9-945e-ff524420fbcc" targetNamespace="http://schemas.microsoft.com/office/2006/metadata/properties" ma:root="true" ma:fieldsID="2bc87d15a34a609199946b283e7ff2e5" ns2:_="">
    <xsd:import namespace="2c809d3d-ac93-40e9-945e-ff524420fbc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09d3d-ac93-40e9-945e-ff524420fb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110148-91F4-447D-80FD-CCA244BFFFFC}">
  <ds:schemaRefs>
    <ds:schemaRef ds:uri="http://schemas.microsoft.com/sharepoint/v3/contenttype/forms"/>
  </ds:schemaRefs>
</ds:datastoreItem>
</file>

<file path=customXml/itemProps2.xml><?xml version="1.0" encoding="utf-8"?>
<ds:datastoreItem xmlns:ds="http://schemas.openxmlformats.org/officeDocument/2006/customXml" ds:itemID="{C6E35D12-A30C-4272-9830-54126CF4355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0C6E9EA-4652-4982-8F68-1A2159C7A6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809d3d-ac93-40e9-945e-ff524420fb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8044</Words>
  <Application>Microsoft Office PowerPoint</Application>
  <PresentationFormat>Widescreen</PresentationFormat>
  <Paragraphs>1038</Paragraphs>
  <Slides>84</Slides>
  <Notes>32</Notes>
  <HiddenSlides>1</HiddenSlides>
  <MMClips>4</MMClips>
  <ScaleCrop>false</ScaleCrop>
  <HeadingPairs>
    <vt:vector size="8" baseType="variant">
      <vt:variant>
        <vt:lpstr>Fonts Used</vt:lpstr>
      </vt:variant>
      <vt:variant>
        <vt:i4>21</vt:i4>
      </vt:variant>
      <vt:variant>
        <vt:lpstr>Theme</vt:lpstr>
      </vt:variant>
      <vt:variant>
        <vt:i4>15</vt:i4>
      </vt:variant>
      <vt:variant>
        <vt:lpstr>Embedded OLE Servers</vt:lpstr>
      </vt:variant>
      <vt:variant>
        <vt:i4>1</vt:i4>
      </vt:variant>
      <vt:variant>
        <vt:lpstr>Slide Titles</vt:lpstr>
      </vt:variant>
      <vt:variant>
        <vt:i4>84</vt:i4>
      </vt:variant>
    </vt:vector>
  </HeadingPairs>
  <TitlesOfParts>
    <vt:vector size="121" baseType="lpstr">
      <vt:lpstr>Arial</vt:lpstr>
      <vt:lpstr>Arial Nova</vt:lpstr>
      <vt:lpstr>Calibri</vt:lpstr>
      <vt:lpstr>Calibri Light</vt:lpstr>
      <vt:lpstr>Citrix New Sans</vt:lpstr>
      <vt:lpstr>Citrix New Sans Light</vt:lpstr>
      <vt:lpstr>Consolas</vt:lpstr>
      <vt:lpstr>Courier New</vt:lpstr>
      <vt:lpstr>Helvetica Neue Medium</vt:lpstr>
      <vt:lpstr>Lucida Console</vt:lpstr>
      <vt:lpstr>Metropolis</vt:lpstr>
      <vt:lpstr>Segoe Light</vt:lpstr>
      <vt:lpstr>Segoe Pro Light</vt:lpstr>
      <vt:lpstr>Segoe Pro Semibold</vt:lpstr>
      <vt:lpstr>Segoe UI</vt:lpstr>
      <vt:lpstr>Segoe UI Light</vt:lpstr>
      <vt:lpstr>Segoe UI Light (Headings)</vt:lpstr>
      <vt:lpstr>Segoe UI Semibold</vt:lpstr>
      <vt:lpstr>Segoe UI Semilight</vt:lpstr>
      <vt:lpstr>Wingdings</vt:lpstr>
      <vt:lpstr>Wingdings 2</vt:lpstr>
      <vt:lpstr>5-50203_Microsoft_Ignite_Template</vt:lpstr>
      <vt:lpstr>1_5-50203_Microsoft_Ignite_Template</vt:lpstr>
      <vt:lpstr>WHITE TEMPLATE</vt:lpstr>
      <vt:lpstr>Microsoft 365 PPT Template - 2018</vt:lpstr>
      <vt:lpstr>2_5-50203_Microsoft_Ignite_Template</vt:lpstr>
      <vt:lpstr>3_5-50203_Microsoft_Ignite_Template</vt:lpstr>
      <vt:lpstr>4_5-50203_Microsoft_Ignite_Template</vt:lpstr>
      <vt:lpstr>1_WHITE TEMPLATE</vt:lpstr>
      <vt:lpstr>5_Microsoft 365 PPT Template - 2018</vt:lpstr>
      <vt:lpstr>1_Microsoft 365 PPT Template - 2018</vt:lpstr>
      <vt:lpstr>1_5-51011_Government_Leaders_Cloud_Forum</vt:lpstr>
      <vt:lpstr>2_WHITE TEMPLATE</vt:lpstr>
      <vt:lpstr>MGXFY15 GS Template - white layout</vt:lpstr>
      <vt:lpstr>1_5-30660_TR21_BO_CT_Template</vt:lpstr>
      <vt:lpstr>2_5-50033_TR23_BO_CT_Template</vt:lpstr>
      <vt:lpstr>think-cell Slide</vt:lpstr>
      <vt:lpstr>PowerPoint Presentation</vt:lpstr>
      <vt:lpstr>Appendices</vt:lpstr>
      <vt:lpstr>WVD POC Notes From the Field</vt:lpstr>
      <vt:lpstr>WVD Notes from the Field – POC Prep</vt:lpstr>
      <vt:lpstr>WVD Notes from the Field – PoC Success List</vt:lpstr>
      <vt:lpstr>Deploy Common Names across OU’s, GPO’s, Resource Groups, HostPools &amp; VM Names in AD</vt:lpstr>
      <vt:lpstr>Allow Office Activation to Roam w/User</vt:lpstr>
      <vt:lpstr>Plan to build a Gold Image VM from Scratch – Choose the Correct OS</vt:lpstr>
      <vt:lpstr>Gold Image Build - Customize the VM</vt:lpstr>
      <vt:lpstr>Gold Image Build - Turn the VM Into an Azure Image</vt:lpstr>
      <vt:lpstr>Profile IOPS Planning Guidance</vt:lpstr>
      <vt:lpstr>WVD Best Practices</vt:lpstr>
      <vt:lpstr>Short List of WVD Best Practices (1 of 3)</vt:lpstr>
      <vt:lpstr>Short List of WVD Best Practices (2 of 3)</vt:lpstr>
      <vt:lpstr>PowerPoint Presentation</vt:lpstr>
      <vt:lpstr>Short List of WVD Best Practices (3 of 3)</vt:lpstr>
      <vt:lpstr>Manage Windows 10 multi-session via Endpoint Manager (MECM)</vt:lpstr>
      <vt:lpstr>Add registry key to activate office 365 without local admin rights </vt:lpstr>
      <vt:lpstr>PowerPoint Presentation</vt:lpstr>
      <vt:lpstr>Sustainment / Refinement Steps</vt:lpstr>
      <vt:lpstr>Create a Custom URL for your WVD Deployment</vt:lpstr>
      <vt:lpstr>Build a Custom WVD Deployment Template (raw)</vt:lpstr>
      <vt:lpstr>Adjust Idle Session Logoff</vt:lpstr>
      <vt:lpstr>Set A Time Zone GPO https://dennisspan.com/configuring-the-time-zone-and-code-page-with-group-policy/</vt:lpstr>
      <vt:lpstr>Scale based on schedule and load</vt:lpstr>
      <vt:lpstr>Scaling Windows Virtual Desktop with Azure Automation</vt:lpstr>
      <vt:lpstr>Scaling up and Down and/or Adding Hosts to WVD</vt:lpstr>
      <vt:lpstr>Optimizing load balancing</vt:lpstr>
      <vt:lpstr>Swapping in a New Gold Image for a Host Pool</vt:lpstr>
      <vt:lpstr>Make the banner for 'Access local resources' go away... </vt:lpstr>
      <vt:lpstr>Set WVD VM Time Zone via GPO &amp; Disable AAD Joins</vt:lpstr>
      <vt:lpstr>Allow iOS and macOS to log in with email (rather than the full URL)</vt:lpstr>
      <vt:lpstr>Set GPO for Disabling Shutdown Tracker</vt:lpstr>
      <vt:lpstr>Remove GPO for Logon Banner</vt:lpstr>
      <vt:lpstr>OneDrive Known Folder Move – modernize your profile</vt:lpstr>
      <vt:lpstr>Optimizing Costs – When to Use Reserved Instances</vt:lpstr>
      <vt:lpstr>WVD Client Details</vt:lpstr>
      <vt:lpstr>Clients</vt:lpstr>
      <vt:lpstr>Support for thin clients</vt:lpstr>
      <vt:lpstr>Client features</vt:lpstr>
      <vt:lpstr>Client feature: Dynamic resolution</vt:lpstr>
      <vt:lpstr>Client feature: Subset of monitors</vt:lpstr>
      <vt:lpstr>Microsoft Teams support</vt:lpstr>
      <vt:lpstr>Microsoft Teams support</vt:lpstr>
      <vt:lpstr>PowerPoint Presentation</vt:lpstr>
      <vt:lpstr>Client administration</vt:lpstr>
      <vt:lpstr>WVD vs. Azure Lab Services?</vt:lpstr>
      <vt:lpstr>Scenarios:  Lab Services and Windows Virtual Desktop</vt:lpstr>
      <vt:lpstr>Comparing Lab Services &amp; WVD</vt:lpstr>
      <vt:lpstr>WVD – Technical Innovation Detail</vt:lpstr>
      <vt:lpstr>Breadth Mode Deployments: Set-RdsHostPool [-TenantName] &lt;string&gt; [-Name] &lt;string&gt; [-BreadthFirstLoadBalancer] [-MaxSessionlimit &lt;int&gt;]    </vt:lpstr>
      <vt:lpstr>PowerPoint Presentation</vt:lpstr>
      <vt:lpstr>FSLogix Profile Management Detail</vt:lpstr>
      <vt:lpstr>PowerPoint Presentation</vt:lpstr>
      <vt:lpstr>PowerPoint Presentation</vt:lpstr>
      <vt:lpstr>PowerPoint Presentation</vt:lpstr>
      <vt:lpstr>PowerPoint Presentation</vt:lpstr>
      <vt:lpstr>PowerPoint Presentation</vt:lpstr>
      <vt:lpstr>PowerPoint Presentation</vt:lpstr>
      <vt:lpstr>WVD Azure PaaS Services</vt:lpstr>
      <vt:lpstr>What Makes Windows Virtual Desktop (WVD) Unique? No More “Big Iron” Server Farms </vt:lpstr>
      <vt:lpstr>What Makes Windows Virtual Desktop (WVD) Unique? No More “Big Iron” Server Farms </vt:lpstr>
      <vt:lpstr>WVD Partner Solutions</vt:lpstr>
      <vt:lpstr>Windows Virtual Desktop Partner Ecosystem</vt:lpstr>
      <vt:lpstr>Partnership with Citrix   WVD + Citrix Cloud solutions Now generally available worldwide</vt:lpstr>
      <vt:lpstr>Because You Asked: Where Is Citrix in All of This?</vt:lpstr>
      <vt:lpstr>Citrix Extends Windows Virtual Desktop</vt:lpstr>
      <vt:lpstr>PowerPoint Presentation</vt:lpstr>
      <vt:lpstr>PowerPoint Presentation</vt:lpstr>
      <vt:lpstr>Partnership with VMware   Timeline for support of WVD + Horizon Cloud on Azure solutions: Tech preview: End of CY 2019 GA: Early CY 2020</vt:lpstr>
      <vt:lpstr>Horizon Cloud on Microsoft Azure</vt:lpstr>
      <vt:lpstr>VMware Horizon Cloud on Microsoft Azure</vt:lpstr>
      <vt:lpstr>Windows Virtual Desktop – Connections to  Azure AD &amp; AD</vt:lpstr>
      <vt:lpstr>Portal Login</vt:lpstr>
      <vt:lpstr>User Experience – Chrome Browser on Win10 Client</vt:lpstr>
      <vt:lpstr>WVD Management Recommendations</vt:lpstr>
      <vt:lpstr>Master Image Management</vt:lpstr>
      <vt:lpstr>Patch Management</vt:lpstr>
      <vt:lpstr>Video and graphics improvements</vt:lpstr>
      <vt:lpstr>Device redirection</vt:lpstr>
      <vt:lpstr>WVD Roles &amp; PowerShell Reference</vt:lpstr>
      <vt:lpstr>Management – Ships w/new WVD PowerShell</vt:lpstr>
      <vt:lpstr>Ships w/built-in RDS roles</vt:lpstr>
      <vt:lpstr>Windows 7 on WVD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2019-02-09T18:46:07Z</dcterms:created>
  <dcterms:modified xsi:type="dcterms:W3CDTF">2020-05-13T12:27:24Z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rmcbrine@microsoft.com</vt:lpwstr>
  </property>
  <property fmtid="{D5CDD505-2E9C-101B-9397-08002B2CF9AE}" pid="5" name="MSIP_Label_f42aa342-8706-4288-bd11-ebb85995028c_SetDate">
    <vt:lpwstr>2019-05-15T12:52:46.2180739Z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7cd33ad4-f459-47d5-a630-a3514bae960a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0x0101006E8CAF3553339444B77BFF265E1C0432</vt:lpwstr>
  </property>
</Properties>
</file>